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media/image12.jpg" ContentType="image/jpeg"/>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80" r:id="rId21"/>
    <p:sldId id="274" r:id="rId22"/>
    <p:sldId id="275" r:id="rId23"/>
    <p:sldId id="276" r:id="rId24"/>
    <p:sldId id="277" r:id="rId25"/>
    <p:sldId id="282" r:id="rId26"/>
    <p:sldId id="278" r:id="rId27"/>
    <p:sldId id="279" r:id="rId28"/>
    <p:sldId id="319" r:id="rId29"/>
    <p:sldId id="320" r:id="rId30"/>
    <p:sldId id="321" r:id="rId31"/>
    <p:sldId id="322" r:id="rId32"/>
    <p:sldId id="323" r:id="rId33"/>
    <p:sldId id="324" r:id="rId34"/>
    <p:sldId id="325" r:id="rId35"/>
  </p:sldIdLst>
  <p:sldSz cx="7556500" cy="10693400"/>
  <p:notesSz cx="7556500" cy="10693400"/>
  <p:embeddedFontLst>
    <p:embeddedFont>
      <p:font typeface="Calibri" panose="020F0502020204030204" pitchFamily="34" charset="0"/>
      <p:regular r:id="rId37"/>
      <p:bold r:id="rId38"/>
      <p:italic r:id="rId39"/>
      <p:boldItalic r:id="rId40"/>
    </p:embeddedFont>
    <p:embeddedFont>
      <p:font typeface="Poppins" panose="00000500000000000000" pitchFamily="2" charset="0"/>
      <p:regular r:id="rId41"/>
      <p:bold r:id="rId42"/>
      <p:italic r:id="rId43"/>
      <p:boldItalic r:id="rId44"/>
    </p:embeddedFont>
    <p:embeddedFont>
      <p:font typeface="Poppins Light" panose="00000400000000000000" pitchFamily="2" charset="0"/>
      <p:regular r:id="rId45"/>
      <p:italic r:id="rId46"/>
    </p:embeddedFont>
    <p:embeddedFont>
      <p:font typeface="Poppins Medium" panose="00000600000000000000" pitchFamily="2" charset="0"/>
      <p:regular r:id="rId47"/>
      <p:italic r:id="rId48"/>
    </p:embeddedFont>
    <p:embeddedFont>
      <p:font typeface="Poppins SemiBold" panose="00000700000000000000" pitchFamily="2" charset="0"/>
      <p:regular r:id="rId49"/>
      <p:bold r:id="rId50"/>
      <p:italic r:id="rId51"/>
      <p:boldItalic r:id="rId52"/>
    </p:embeddedFont>
  </p:embeddedFontLst>
  <p:defaultTextStyle>
    <a:defPPr>
      <a:defRPr kern="0"/>
    </a:defPPr>
  </p:defaultTextStyle>
  <p:extLst>
    <p:ext uri="{EFAFB233-063F-42B5-8137-9DF3F51BA10A}">
      <p15:sldGuideLst xmlns:p15="http://schemas.microsoft.com/office/powerpoint/2012/main">
        <p15:guide id="1" pos="2267" userDrawn="1">
          <p15:clr>
            <a:srgbClr val="A4A3A4"/>
          </p15:clr>
        </p15:guide>
        <p15:guide id="2" orient="horz" pos="63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6B"/>
    <a:srgbClr val="DB3C8E"/>
    <a:srgbClr val="F3F8E5"/>
    <a:srgbClr val="E1F0E9"/>
    <a:srgbClr val="E9F5FC"/>
    <a:srgbClr val="7FCBEB"/>
    <a:srgbClr val="E5F5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AEE21F-2F1D-466D-895D-F9514DEDD98C}" v="6" dt="2023-03-20T10:42:56.108"/>
    <p1510:client id="{63A542DC-A4FF-8958-9BF3-1C32BD2D3418}" v="14" dt="2023-03-29T13:13:38.541"/>
    <p1510:client id="{75D4F1F0-F6B4-BCB1-1A80-64E813D013BF}" v="15" dt="2023-03-20T15:23:57.231"/>
    <p1510:client id="{BADF632F-CEFD-1012-91D2-5602005F190F}" v="112" dt="2023-03-29T13:43:43.38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64"/>
    <p:restoredTop sz="94558"/>
  </p:normalViewPr>
  <p:slideViewPr>
    <p:cSldViewPr snapToGrid="0">
      <p:cViewPr varScale="1">
        <p:scale>
          <a:sx n="73" d="100"/>
          <a:sy n="73" d="100"/>
        </p:scale>
        <p:origin x="3245" y="77"/>
      </p:cViewPr>
      <p:guideLst>
        <p:guide pos="2267"/>
        <p:guide orient="horz" pos="6362"/>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odall, Hannah" userId="S::hannah.goodall@healthwatch.co.uk::a4824ce7-82e8-48eb-8856-02ff74af9691" providerId="AD" clId="Web-{BADF632F-CEFD-1012-91D2-5602005F190F}"/>
    <pc:docChg chg="modSld">
      <pc:chgData name="Goodall, Hannah" userId="S::hannah.goodall@healthwatch.co.uk::a4824ce7-82e8-48eb-8856-02ff74af9691" providerId="AD" clId="Web-{BADF632F-CEFD-1012-91D2-5602005F190F}" dt="2023-03-29T13:43:43.387" v="78"/>
      <pc:docMkLst>
        <pc:docMk/>
      </pc:docMkLst>
      <pc:sldChg chg="modSp">
        <pc:chgData name="Goodall, Hannah" userId="S::hannah.goodall@healthwatch.co.uk::a4824ce7-82e8-48eb-8856-02ff74af9691" providerId="AD" clId="Web-{BADF632F-CEFD-1012-91D2-5602005F190F}" dt="2023-03-29T13:39:58.856" v="34" actId="1076"/>
        <pc:sldMkLst>
          <pc:docMk/>
          <pc:sldMk cId="0" sldId="263"/>
        </pc:sldMkLst>
        <pc:spChg chg="mod">
          <ac:chgData name="Goodall, Hannah" userId="S::hannah.goodall@healthwatch.co.uk::a4824ce7-82e8-48eb-8856-02ff74af9691" providerId="AD" clId="Web-{BADF632F-CEFD-1012-91D2-5602005F190F}" dt="2023-03-29T13:39:58.856" v="34" actId="1076"/>
          <ac:spMkLst>
            <pc:docMk/>
            <pc:sldMk cId="0" sldId="263"/>
            <ac:spMk id="23" creationId="{6A6BCBCE-119C-3D5D-72A2-CEA695E31BBB}"/>
          </ac:spMkLst>
        </pc:spChg>
      </pc:sldChg>
      <pc:sldChg chg="addSp delSp modSp">
        <pc:chgData name="Goodall, Hannah" userId="S::hannah.goodall@healthwatch.co.uk::a4824ce7-82e8-48eb-8856-02ff74af9691" providerId="AD" clId="Web-{BADF632F-CEFD-1012-91D2-5602005F190F}" dt="2023-03-29T13:42:52.149" v="73" actId="1076"/>
        <pc:sldMkLst>
          <pc:docMk/>
          <pc:sldMk cId="0" sldId="264"/>
        </pc:sldMkLst>
        <pc:spChg chg="add del mod">
          <ac:chgData name="Goodall, Hannah" userId="S::hannah.goodall@healthwatch.co.uk::a4824ce7-82e8-48eb-8856-02ff74af9691" providerId="AD" clId="Web-{BADF632F-CEFD-1012-91D2-5602005F190F}" dt="2023-03-29T13:40:40.578" v="45"/>
          <ac:spMkLst>
            <pc:docMk/>
            <pc:sldMk cId="0" sldId="264"/>
            <ac:spMk id="3" creationId="{152EAA92-4A2C-1C0C-6423-8D6F41D78A15}"/>
          </ac:spMkLst>
        </pc:spChg>
        <pc:spChg chg="add del">
          <ac:chgData name="Goodall, Hannah" userId="S::hannah.goodall@healthwatch.co.uk::a4824ce7-82e8-48eb-8856-02ff74af9691" providerId="AD" clId="Web-{BADF632F-CEFD-1012-91D2-5602005F190F}" dt="2023-03-29T13:40:53.610" v="47"/>
          <ac:spMkLst>
            <pc:docMk/>
            <pc:sldMk cId="0" sldId="264"/>
            <ac:spMk id="7" creationId="{D0F6F468-961D-1E8A-E21E-F95923FD6724}"/>
          </ac:spMkLst>
        </pc:spChg>
        <pc:spChg chg="mod">
          <ac:chgData name="Goodall, Hannah" userId="S::hannah.goodall@healthwatch.co.uk::a4824ce7-82e8-48eb-8856-02ff74af9691" providerId="AD" clId="Web-{BADF632F-CEFD-1012-91D2-5602005F190F}" dt="2023-03-29T13:42:52.149" v="73" actId="1076"/>
          <ac:spMkLst>
            <pc:docMk/>
            <pc:sldMk cId="0" sldId="264"/>
            <ac:spMk id="11" creationId="{0CA8713F-A3D5-00DD-81D5-973ACD77EAC8}"/>
          </ac:spMkLst>
        </pc:spChg>
        <pc:spChg chg="add del mod">
          <ac:chgData name="Goodall, Hannah" userId="S::hannah.goodall@healthwatch.co.uk::a4824ce7-82e8-48eb-8856-02ff74af9691" providerId="AD" clId="Web-{BADF632F-CEFD-1012-91D2-5602005F190F}" dt="2023-03-29T13:41:22.752" v="55"/>
          <ac:spMkLst>
            <pc:docMk/>
            <pc:sldMk cId="0" sldId="264"/>
            <ac:spMk id="14" creationId="{30644F1C-47EA-13F5-FC9A-AD3376AD08D0}"/>
          </ac:spMkLst>
        </pc:spChg>
        <pc:spChg chg="add mod">
          <ac:chgData name="Goodall, Hannah" userId="S::hannah.goodall@healthwatch.co.uk::a4824ce7-82e8-48eb-8856-02ff74af9691" providerId="AD" clId="Web-{BADF632F-CEFD-1012-91D2-5602005F190F}" dt="2023-03-29T13:42:41.445" v="71" actId="1076"/>
          <ac:spMkLst>
            <pc:docMk/>
            <pc:sldMk cId="0" sldId="264"/>
            <ac:spMk id="15" creationId="{9EB4BDCE-F104-79AB-38C6-A4A8596AD5D7}"/>
          </ac:spMkLst>
        </pc:spChg>
        <pc:picChg chg="add del">
          <ac:chgData name="Goodall, Hannah" userId="S::hannah.goodall@healthwatch.co.uk::a4824ce7-82e8-48eb-8856-02ff74af9691" providerId="AD" clId="Web-{BADF632F-CEFD-1012-91D2-5602005F190F}" dt="2023-03-29T13:41:34.722" v="57"/>
          <ac:picMkLst>
            <pc:docMk/>
            <pc:sldMk cId="0" sldId="264"/>
            <ac:picMk id="10" creationId="{7AC530E6-F21D-FD79-2D67-12B5DEFB2226}"/>
          </ac:picMkLst>
        </pc:picChg>
        <pc:picChg chg="mod">
          <ac:chgData name="Goodall, Hannah" userId="S::hannah.goodall@healthwatch.co.uk::a4824ce7-82e8-48eb-8856-02ff74af9691" providerId="AD" clId="Web-{BADF632F-CEFD-1012-91D2-5602005F190F}" dt="2023-03-29T13:42:46.211" v="72" actId="1076"/>
          <ac:picMkLst>
            <pc:docMk/>
            <pc:sldMk cId="0" sldId="264"/>
            <ac:picMk id="12" creationId="{9AC21C15-FCF1-2C2D-5F5C-F06DA4A9FBD3}"/>
          </ac:picMkLst>
        </pc:picChg>
      </pc:sldChg>
      <pc:sldChg chg="modSp">
        <pc:chgData name="Goodall, Hannah" userId="S::hannah.goodall@healthwatch.co.uk::a4824ce7-82e8-48eb-8856-02ff74af9691" providerId="AD" clId="Web-{BADF632F-CEFD-1012-91D2-5602005F190F}" dt="2023-03-29T13:43:32.714" v="76" actId="20577"/>
        <pc:sldMkLst>
          <pc:docMk/>
          <pc:sldMk cId="0" sldId="270"/>
        </pc:sldMkLst>
        <pc:spChg chg="mod">
          <ac:chgData name="Goodall, Hannah" userId="S::hannah.goodall@healthwatch.co.uk::a4824ce7-82e8-48eb-8856-02ff74af9691" providerId="AD" clId="Web-{BADF632F-CEFD-1012-91D2-5602005F190F}" dt="2023-03-29T13:43:32.714" v="76" actId="20577"/>
          <ac:spMkLst>
            <pc:docMk/>
            <pc:sldMk cId="0" sldId="270"/>
            <ac:spMk id="32" creationId="{52ACE68E-17FE-8309-86F5-88383DB627B6}"/>
          </ac:spMkLst>
        </pc:spChg>
        <pc:picChg chg="mod">
          <ac:chgData name="Goodall, Hannah" userId="S::hannah.goodall@healthwatch.co.uk::a4824ce7-82e8-48eb-8856-02ff74af9691" providerId="AD" clId="Web-{BADF632F-CEFD-1012-91D2-5602005F190F}" dt="2023-03-29T13:43:21.464" v="74"/>
          <ac:picMkLst>
            <pc:docMk/>
            <pc:sldMk cId="0" sldId="270"/>
            <ac:picMk id="27" creationId="{581A1774-3224-88AD-BADA-F346D95F0253}"/>
          </ac:picMkLst>
        </pc:picChg>
        <pc:picChg chg="mod">
          <ac:chgData name="Goodall, Hannah" userId="S::hannah.goodall@healthwatch.co.uk::a4824ce7-82e8-48eb-8856-02ff74af9691" providerId="AD" clId="Web-{BADF632F-CEFD-1012-91D2-5602005F190F}" dt="2023-03-29T13:43:25.417" v="75"/>
          <ac:picMkLst>
            <pc:docMk/>
            <pc:sldMk cId="0" sldId="270"/>
            <ac:picMk id="29" creationId="{2A42ADEC-8C04-B83B-435E-99850F7B3892}"/>
          </ac:picMkLst>
        </pc:picChg>
      </pc:sldChg>
      <pc:sldChg chg="modSp">
        <pc:chgData name="Goodall, Hannah" userId="S::hannah.goodall@healthwatch.co.uk::a4824ce7-82e8-48eb-8856-02ff74af9691" providerId="AD" clId="Web-{BADF632F-CEFD-1012-91D2-5602005F190F}" dt="2023-03-29T13:43:43.387" v="78"/>
        <pc:sldMkLst>
          <pc:docMk/>
          <pc:sldMk cId="1433811889" sldId="280"/>
        </pc:sldMkLst>
        <pc:picChg chg="mod">
          <ac:chgData name="Goodall, Hannah" userId="S::hannah.goodall@healthwatch.co.uk::a4824ce7-82e8-48eb-8856-02ff74af9691" providerId="AD" clId="Web-{BADF632F-CEFD-1012-91D2-5602005F190F}" dt="2023-03-29T13:43:40.824" v="77"/>
          <ac:picMkLst>
            <pc:docMk/>
            <pc:sldMk cId="1433811889" sldId="280"/>
            <ac:picMk id="34" creationId="{4FA18D03-F572-4B7F-4A5A-CABB49D04EC3}"/>
          </ac:picMkLst>
        </pc:picChg>
        <pc:picChg chg="mod">
          <ac:chgData name="Goodall, Hannah" userId="S::hannah.goodall@healthwatch.co.uk::a4824ce7-82e8-48eb-8856-02ff74af9691" providerId="AD" clId="Web-{BADF632F-CEFD-1012-91D2-5602005F190F}" dt="2023-03-29T13:43:43.387" v="78"/>
          <ac:picMkLst>
            <pc:docMk/>
            <pc:sldMk cId="1433811889" sldId="280"/>
            <ac:picMk id="35" creationId="{266874CB-6311-9DCD-6051-496CC540489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5013" cy="5365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279900" y="0"/>
            <a:ext cx="3275013" cy="536575"/>
          </a:xfrm>
          <a:prstGeom prst="rect">
            <a:avLst/>
          </a:prstGeom>
        </p:spPr>
        <p:txBody>
          <a:bodyPr vert="horz" lIns="91440" tIns="45720" rIns="91440" bIns="45720" rtlCol="0"/>
          <a:lstStyle>
            <a:lvl1pPr algn="r">
              <a:defRPr sz="1200"/>
            </a:lvl1pPr>
          </a:lstStyle>
          <a:p>
            <a:fld id="{8028C4D3-8667-DD49-8EF0-7F1D9378ACBD}" type="datetimeFigureOut">
              <a:rPr lang="en-GB" smtClean="0"/>
              <a:t>29/03/2023</a:t>
            </a:fld>
            <a:endParaRPr lang="en-GB"/>
          </a:p>
        </p:txBody>
      </p:sp>
      <p:sp>
        <p:nvSpPr>
          <p:cNvPr id="4" name="Slide Image Placeholder 3"/>
          <p:cNvSpPr>
            <a:spLocks noGrp="1" noRot="1" noChangeAspect="1"/>
          </p:cNvSpPr>
          <p:nvPr>
            <p:ph type="sldImg" idx="2"/>
          </p:nvPr>
        </p:nvSpPr>
        <p:spPr>
          <a:xfrm>
            <a:off x="2503488" y="1336675"/>
            <a:ext cx="2549525" cy="3608388"/>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755650" y="5146675"/>
            <a:ext cx="6045200" cy="42100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0" y="10156825"/>
            <a:ext cx="3275013" cy="5365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279900" y="10156825"/>
            <a:ext cx="3275013" cy="536575"/>
          </a:xfrm>
          <a:prstGeom prst="rect">
            <a:avLst/>
          </a:prstGeom>
        </p:spPr>
        <p:txBody>
          <a:bodyPr vert="horz" lIns="91440" tIns="45720" rIns="91440" bIns="45720" rtlCol="0" anchor="b"/>
          <a:lstStyle>
            <a:lvl1pPr algn="r">
              <a:defRPr sz="1200"/>
            </a:lvl1pPr>
          </a:lstStyle>
          <a:p>
            <a:fld id="{2087AFF5-075B-A34E-BDF5-797E900CE625}" type="slidenum">
              <a:rPr lang="en-GB" smtClean="0"/>
              <a:t>‹#›</a:t>
            </a:fld>
            <a:endParaRPr lang="en-GB"/>
          </a:p>
        </p:txBody>
      </p:sp>
    </p:spTree>
    <p:extLst>
      <p:ext uri="{BB962C8B-B14F-4D97-AF65-F5344CB8AC3E}">
        <p14:creationId xmlns:p14="http://schemas.microsoft.com/office/powerpoint/2010/main" val="86748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Poppins" pitchFamily="2" charset="77"/>
        <a:ea typeface="+mn-ea"/>
        <a:cs typeface="+mn-cs"/>
      </a:defRPr>
    </a:lvl1pPr>
    <a:lvl2pPr marL="457200" algn="l" defTabSz="914400" rtl="0" eaLnBrk="1" latinLnBrk="0" hangingPunct="1">
      <a:defRPr sz="1200" b="0" i="0" kern="1200">
        <a:solidFill>
          <a:schemeClr val="tx1"/>
        </a:solidFill>
        <a:latin typeface="Poppins" pitchFamily="2" charset="77"/>
        <a:ea typeface="+mn-ea"/>
        <a:cs typeface="+mn-cs"/>
      </a:defRPr>
    </a:lvl2pPr>
    <a:lvl3pPr marL="914400" algn="l" defTabSz="914400" rtl="0" eaLnBrk="1" latinLnBrk="0" hangingPunct="1">
      <a:defRPr sz="1200" b="0" i="0" kern="1200">
        <a:solidFill>
          <a:schemeClr val="tx1"/>
        </a:solidFill>
        <a:latin typeface="Poppins" pitchFamily="2" charset="77"/>
        <a:ea typeface="+mn-ea"/>
        <a:cs typeface="+mn-cs"/>
      </a:defRPr>
    </a:lvl3pPr>
    <a:lvl4pPr marL="1371600" algn="l" defTabSz="914400" rtl="0" eaLnBrk="1" latinLnBrk="0" hangingPunct="1">
      <a:defRPr sz="1200" b="0" i="0" kern="1200">
        <a:solidFill>
          <a:schemeClr val="tx1"/>
        </a:solidFill>
        <a:latin typeface="Poppins" pitchFamily="2" charset="77"/>
        <a:ea typeface="+mn-ea"/>
        <a:cs typeface="+mn-cs"/>
      </a:defRPr>
    </a:lvl4pPr>
    <a:lvl5pPr marL="1828800" algn="l" defTabSz="914400" rtl="0" eaLnBrk="1" latinLnBrk="0" hangingPunct="1">
      <a:defRPr sz="1200" b="0" i="0" kern="1200">
        <a:solidFill>
          <a:schemeClr val="tx1"/>
        </a:solidFill>
        <a:latin typeface="Poppi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87AFF5-075B-A34E-BDF5-797E900CE625}" type="slidenum">
              <a:rPr lang="en-GB" smtClean="0"/>
              <a:t>22</a:t>
            </a:fld>
            <a:endParaRPr lang="en-GB"/>
          </a:p>
        </p:txBody>
      </p:sp>
    </p:spTree>
    <p:extLst>
      <p:ext uri="{BB962C8B-B14F-4D97-AF65-F5344CB8AC3E}">
        <p14:creationId xmlns:p14="http://schemas.microsoft.com/office/powerpoint/2010/main" val="3763690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B80B0DB-6200-16EF-B7C2-4D053BF7EAE7}"/>
              </a:ext>
            </a:extLst>
          </p:cNvPr>
          <p:cNvSpPr>
            <a:spLocks noGrp="1"/>
          </p:cNvSpPr>
          <p:nvPr>
            <p:ph type="title" hasCustomPrompt="1"/>
          </p:nvPr>
        </p:nvSpPr>
        <p:spPr>
          <a:xfrm>
            <a:off x="505541" y="459740"/>
            <a:ext cx="5704569" cy="430887"/>
          </a:xfrm>
        </p:spPr>
        <p:txBody>
          <a:bodyPr>
            <a:noAutofit/>
          </a:bodyPr>
          <a:lstStyle/>
          <a:p>
            <a:r>
              <a:rPr lang="en-GB" dirty="0"/>
              <a:t>Click to edit title</a:t>
            </a:r>
          </a:p>
        </p:txBody>
      </p:sp>
      <p:cxnSp>
        <p:nvCxnSpPr>
          <p:cNvPr id="9" name="Straight Connector 8">
            <a:extLst>
              <a:ext uri="{FF2B5EF4-FFF2-40B4-BE49-F238E27FC236}">
                <a16:creationId xmlns:a16="http://schemas.microsoft.com/office/drawing/2014/main" id="{D3D17276-9029-2F1C-65F7-425EDF199BC5}"/>
              </a:ext>
            </a:extLst>
          </p:cNvPr>
          <p:cNvCxnSpPr>
            <a:cxnSpLocks/>
          </p:cNvCxnSpPr>
          <p:nvPr userDrawn="1"/>
        </p:nvCxnSpPr>
        <p:spPr>
          <a:xfrm>
            <a:off x="504000" y="1093843"/>
            <a:ext cx="570611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Footer Placeholder 10">
            <a:extLst>
              <a:ext uri="{FF2B5EF4-FFF2-40B4-BE49-F238E27FC236}">
                <a16:creationId xmlns:a16="http://schemas.microsoft.com/office/drawing/2014/main" id="{11D331F1-729C-493B-1F0F-76E2799EF9FC}"/>
              </a:ext>
            </a:extLst>
          </p:cNvPr>
          <p:cNvSpPr>
            <a:spLocks noGrp="1"/>
          </p:cNvSpPr>
          <p:nvPr>
            <p:ph type="ftr" sz="quarter" idx="10"/>
          </p:nvPr>
        </p:nvSpPr>
        <p:spPr/>
        <p:txBody>
          <a:bodyPr/>
          <a:lstStyle/>
          <a:p>
            <a:pPr>
              <a:spcBef>
                <a:spcPts val="140"/>
              </a:spcBef>
            </a:pPr>
            <a:r>
              <a:rPr lang="en-GB"/>
              <a:t>Healthwatch</a:t>
            </a:r>
            <a:r>
              <a:rPr lang="en-GB" spc="100"/>
              <a:t> </a:t>
            </a:r>
            <a:r>
              <a:rPr lang="en-GB"/>
              <a:t>England</a:t>
            </a:r>
            <a:r>
              <a:rPr lang="en-GB" spc="100"/>
              <a:t> </a:t>
            </a:r>
            <a:r>
              <a:rPr lang="en-GB"/>
              <a:t>Annual</a:t>
            </a:r>
            <a:r>
              <a:rPr lang="en-GB" spc="105"/>
              <a:t> </a:t>
            </a:r>
            <a:r>
              <a:rPr lang="en-GB"/>
              <a:t>Report</a:t>
            </a:r>
            <a:r>
              <a:rPr lang="en-GB" spc="100"/>
              <a:t> </a:t>
            </a:r>
            <a:r>
              <a:rPr lang="en-GB" spc="-40"/>
              <a:t>2022-</a:t>
            </a:r>
            <a:r>
              <a:rPr lang="en-GB" spc="-25"/>
              <a:t>23</a:t>
            </a:r>
            <a:endParaRPr lang="en-GB" spc="-25" dirty="0"/>
          </a:p>
        </p:txBody>
      </p:sp>
      <p:sp>
        <p:nvSpPr>
          <p:cNvPr id="12" name="Slide Number Placeholder 11">
            <a:extLst>
              <a:ext uri="{FF2B5EF4-FFF2-40B4-BE49-F238E27FC236}">
                <a16:creationId xmlns:a16="http://schemas.microsoft.com/office/drawing/2014/main" id="{DB6D51E2-25EC-71B4-E9A1-36FA202C456D}"/>
              </a:ext>
            </a:extLst>
          </p:cNvPr>
          <p:cNvSpPr>
            <a:spLocks noGrp="1"/>
          </p:cNvSpPr>
          <p:nvPr>
            <p:ph type="sldNum" sz="quarter" idx="11"/>
          </p:nvPr>
        </p:nvSpPr>
        <p:spPr/>
        <p:txBody>
          <a:bodyPr/>
          <a:lstStyle/>
          <a:p>
            <a:pPr marL="55244">
              <a:spcBef>
                <a:spcPts val="185"/>
              </a:spcBef>
            </a:pPr>
            <a:fld id="{81D60167-4931-47E6-BA6A-407CBD079E47}" type="slidenum">
              <a:rPr lang="en-GB" smtClean="0"/>
              <a:pPr marL="55244">
                <a:spcBef>
                  <a:spcPts val="185"/>
                </a:spcBef>
              </a:pPr>
              <a:t>‹#›</a:t>
            </a:fld>
            <a:endParaRPr lang="en-GB" dirty="0"/>
          </a:p>
        </p:txBody>
      </p:sp>
      <p:sp>
        <p:nvSpPr>
          <p:cNvPr id="15" name="Text Placeholder 14">
            <a:extLst>
              <a:ext uri="{FF2B5EF4-FFF2-40B4-BE49-F238E27FC236}">
                <a16:creationId xmlns:a16="http://schemas.microsoft.com/office/drawing/2014/main" id="{C435C4D3-2565-453F-7485-E60F1A24443E}"/>
              </a:ext>
            </a:extLst>
          </p:cNvPr>
          <p:cNvSpPr>
            <a:spLocks noGrp="1"/>
          </p:cNvSpPr>
          <p:nvPr>
            <p:ph type="body" sz="quarter" idx="12"/>
          </p:nvPr>
        </p:nvSpPr>
        <p:spPr>
          <a:xfrm>
            <a:off x="501650" y="1268565"/>
            <a:ext cx="5708650" cy="4078135"/>
          </a:xfrm>
        </p:spPr>
        <p:txBody>
          <a:bodyPr/>
          <a:lstStyle>
            <a:lvl1pPr>
              <a:defRPr sz="1400" b="0" i="0">
                <a:solidFill>
                  <a:schemeClr val="accent6"/>
                </a:solidFill>
                <a:latin typeface="Poppins Medium" pitchFamily="2" charset="77"/>
                <a:cs typeface="Poppins Medium" pitchFamily="2" charset="77"/>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cSld>
  <p:clrMapOvr>
    <a:masterClrMapping/>
  </p:clrMapOvr>
  <p:extLst>
    <p:ext uri="{DCECCB84-F9BA-43D5-87BE-67443E8EF086}">
      <p15:sldGuideLst xmlns:p15="http://schemas.microsoft.com/office/powerpoint/2012/main">
        <p15:guide id="1" orient="horz" pos="3368" userDrawn="1">
          <p15:clr>
            <a:srgbClr val="FBAE40"/>
          </p15:clr>
        </p15:guide>
        <p15:guide id="2" pos="23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two lines and content">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B80B0DB-6200-16EF-B7C2-4D053BF7EAE7}"/>
              </a:ext>
            </a:extLst>
          </p:cNvPr>
          <p:cNvSpPr>
            <a:spLocks noGrp="1"/>
          </p:cNvSpPr>
          <p:nvPr>
            <p:ph type="title" hasCustomPrompt="1"/>
          </p:nvPr>
        </p:nvSpPr>
        <p:spPr>
          <a:xfrm>
            <a:off x="505541" y="459740"/>
            <a:ext cx="5704569" cy="809742"/>
          </a:xfrm>
        </p:spPr>
        <p:txBody>
          <a:bodyPr>
            <a:noAutofit/>
          </a:bodyPr>
          <a:lstStyle/>
          <a:p>
            <a:r>
              <a:rPr lang="en-GB" dirty="0"/>
              <a:t>Click to edit title</a:t>
            </a:r>
            <a:br>
              <a:rPr lang="en-GB" dirty="0"/>
            </a:br>
            <a:r>
              <a:rPr lang="en-GB" dirty="0"/>
              <a:t>on two lines</a:t>
            </a:r>
          </a:p>
        </p:txBody>
      </p:sp>
      <p:cxnSp>
        <p:nvCxnSpPr>
          <p:cNvPr id="12" name="Straight Connector 11">
            <a:extLst>
              <a:ext uri="{FF2B5EF4-FFF2-40B4-BE49-F238E27FC236}">
                <a16:creationId xmlns:a16="http://schemas.microsoft.com/office/drawing/2014/main" id="{B247E888-9760-18DC-4BA2-32B618E54563}"/>
              </a:ext>
            </a:extLst>
          </p:cNvPr>
          <p:cNvCxnSpPr>
            <a:cxnSpLocks/>
          </p:cNvCxnSpPr>
          <p:nvPr userDrawn="1"/>
        </p:nvCxnSpPr>
        <p:spPr>
          <a:xfrm>
            <a:off x="504000" y="1481700"/>
            <a:ext cx="570611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Footer Placeholder 12">
            <a:extLst>
              <a:ext uri="{FF2B5EF4-FFF2-40B4-BE49-F238E27FC236}">
                <a16:creationId xmlns:a16="http://schemas.microsoft.com/office/drawing/2014/main" id="{61F5A066-7252-9969-32A5-16B8C306EB92}"/>
              </a:ext>
            </a:extLst>
          </p:cNvPr>
          <p:cNvSpPr>
            <a:spLocks noGrp="1"/>
          </p:cNvSpPr>
          <p:nvPr>
            <p:ph type="ftr" sz="quarter" idx="10"/>
          </p:nvPr>
        </p:nvSpPr>
        <p:spPr/>
        <p:txBody>
          <a:bodyPr/>
          <a:lstStyle/>
          <a:p>
            <a:pPr>
              <a:spcBef>
                <a:spcPts val="140"/>
              </a:spcBef>
            </a:pPr>
            <a:r>
              <a:rPr lang="en-GB"/>
              <a:t>Healthwatch</a:t>
            </a:r>
            <a:r>
              <a:rPr lang="en-GB" spc="100"/>
              <a:t> </a:t>
            </a:r>
            <a:r>
              <a:rPr lang="en-GB"/>
              <a:t>England</a:t>
            </a:r>
            <a:r>
              <a:rPr lang="en-GB" spc="100"/>
              <a:t> </a:t>
            </a:r>
            <a:r>
              <a:rPr lang="en-GB"/>
              <a:t>Annual</a:t>
            </a:r>
            <a:r>
              <a:rPr lang="en-GB" spc="105"/>
              <a:t> </a:t>
            </a:r>
            <a:r>
              <a:rPr lang="en-GB"/>
              <a:t>Report</a:t>
            </a:r>
            <a:r>
              <a:rPr lang="en-GB" spc="100"/>
              <a:t> </a:t>
            </a:r>
            <a:r>
              <a:rPr lang="en-GB" spc="-40"/>
              <a:t>2022-</a:t>
            </a:r>
            <a:r>
              <a:rPr lang="en-GB" spc="-25"/>
              <a:t>23</a:t>
            </a:r>
            <a:endParaRPr lang="en-GB" spc="-25" dirty="0"/>
          </a:p>
        </p:txBody>
      </p:sp>
      <p:sp>
        <p:nvSpPr>
          <p:cNvPr id="14" name="Slide Number Placeholder 13">
            <a:extLst>
              <a:ext uri="{FF2B5EF4-FFF2-40B4-BE49-F238E27FC236}">
                <a16:creationId xmlns:a16="http://schemas.microsoft.com/office/drawing/2014/main" id="{439A54EC-2D60-0501-6932-7B04A1176BEF}"/>
              </a:ext>
            </a:extLst>
          </p:cNvPr>
          <p:cNvSpPr>
            <a:spLocks noGrp="1"/>
          </p:cNvSpPr>
          <p:nvPr>
            <p:ph type="sldNum" sz="quarter" idx="11"/>
          </p:nvPr>
        </p:nvSpPr>
        <p:spPr/>
        <p:txBody>
          <a:bodyPr/>
          <a:lstStyle/>
          <a:p>
            <a:pPr marL="55244">
              <a:spcBef>
                <a:spcPts val="185"/>
              </a:spcBef>
            </a:pPr>
            <a:fld id="{81D60167-4931-47E6-BA6A-407CBD079E47}" type="slidenum">
              <a:rPr lang="en-GB" smtClean="0"/>
              <a:pPr marL="55244">
                <a:spcBef>
                  <a:spcPts val="185"/>
                </a:spcBef>
              </a:pPr>
              <a:t>‹#›</a:t>
            </a:fld>
            <a:endParaRPr lang="en-GB" dirty="0"/>
          </a:p>
        </p:txBody>
      </p:sp>
      <p:sp>
        <p:nvSpPr>
          <p:cNvPr id="15" name="Text Placeholder 14">
            <a:extLst>
              <a:ext uri="{FF2B5EF4-FFF2-40B4-BE49-F238E27FC236}">
                <a16:creationId xmlns:a16="http://schemas.microsoft.com/office/drawing/2014/main" id="{274AA91F-304B-A91D-2B92-46705BCA6C58}"/>
              </a:ext>
            </a:extLst>
          </p:cNvPr>
          <p:cNvSpPr>
            <a:spLocks noGrp="1"/>
          </p:cNvSpPr>
          <p:nvPr>
            <p:ph type="body" sz="quarter" idx="12"/>
          </p:nvPr>
        </p:nvSpPr>
        <p:spPr>
          <a:xfrm>
            <a:off x="501650" y="1674951"/>
            <a:ext cx="5708650" cy="3567834"/>
          </a:xfrm>
        </p:spPr>
        <p:txBody>
          <a:bodyPr/>
          <a:lstStyle>
            <a:lvl1pPr>
              <a:defRPr sz="1400" b="0" i="0">
                <a:solidFill>
                  <a:schemeClr val="accent6"/>
                </a:solidFill>
                <a:latin typeface="Poppins Medium" pitchFamily="2" charset="77"/>
                <a:cs typeface="Poppins Medium" pitchFamily="2" charset="77"/>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38147757"/>
      </p:ext>
    </p:extLst>
  </p:cSld>
  <p:clrMapOvr>
    <a:masterClrMapping/>
  </p:clrMapOvr>
  <p:extLst>
    <p:ext uri="{DCECCB84-F9BA-43D5-87BE-67443E8EF086}">
      <p15:sldGuideLst xmlns:p15="http://schemas.microsoft.com/office/powerpoint/2012/main">
        <p15:guide id="1" orient="horz" pos="3368">
          <p15:clr>
            <a:srgbClr val="FBAE40"/>
          </p15:clr>
        </p15:guide>
        <p15:guide id="2" pos="23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3FF0F478-72D1-E806-F943-B3E36DA34893}"/>
              </a:ext>
            </a:extLst>
          </p:cNvPr>
          <p:cNvSpPr>
            <a:spLocks noGrp="1"/>
          </p:cNvSpPr>
          <p:nvPr>
            <p:ph type="ftr" sz="quarter" idx="10"/>
          </p:nvPr>
        </p:nvSpPr>
        <p:spPr/>
        <p:txBody>
          <a:bodyPr/>
          <a:lstStyle/>
          <a:p>
            <a:pPr>
              <a:spcBef>
                <a:spcPts val="140"/>
              </a:spcBef>
            </a:pPr>
            <a:r>
              <a:rPr lang="en-GB"/>
              <a:t>Healthwatch</a:t>
            </a:r>
            <a:r>
              <a:rPr lang="en-GB" spc="100"/>
              <a:t> </a:t>
            </a:r>
            <a:r>
              <a:rPr lang="en-GB"/>
              <a:t>England</a:t>
            </a:r>
            <a:r>
              <a:rPr lang="en-GB" spc="100"/>
              <a:t> </a:t>
            </a:r>
            <a:r>
              <a:rPr lang="en-GB"/>
              <a:t>Annual</a:t>
            </a:r>
            <a:r>
              <a:rPr lang="en-GB" spc="105"/>
              <a:t> </a:t>
            </a:r>
            <a:r>
              <a:rPr lang="en-GB"/>
              <a:t>Report</a:t>
            </a:r>
            <a:r>
              <a:rPr lang="en-GB" spc="100"/>
              <a:t> </a:t>
            </a:r>
            <a:r>
              <a:rPr lang="en-GB" spc="-40"/>
              <a:t>2022-</a:t>
            </a:r>
            <a:r>
              <a:rPr lang="en-GB" spc="-25"/>
              <a:t>23</a:t>
            </a:r>
            <a:endParaRPr lang="en-GB" spc="-25" dirty="0"/>
          </a:p>
        </p:txBody>
      </p:sp>
      <p:sp>
        <p:nvSpPr>
          <p:cNvPr id="7" name="Slide Number Placeholder 6">
            <a:extLst>
              <a:ext uri="{FF2B5EF4-FFF2-40B4-BE49-F238E27FC236}">
                <a16:creationId xmlns:a16="http://schemas.microsoft.com/office/drawing/2014/main" id="{0237E8FE-3B4F-3ED3-3045-DCC26EEAFDD6}"/>
              </a:ext>
            </a:extLst>
          </p:cNvPr>
          <p:cNvSpPr>
            <a:spLocks noGrp="1"/>
          </p:cNvSpPr>
          <p:nvPr>
            <p:ph type="sldNum" sz="quarter" idx="11"/>
          </p:nvPr>
        </p:nvSpPr>
        <p:spPr/>
        <p:txBody>
          <a:bodyPr/>
          <a:lstStyle/>
          <a:p>
            <a:pPr marL="55244">
              <a:spcBef>
                <a:spcPts val="185"/>
              </a:spcBef>
            </a:pPr>
            <a:fld id="{81D60167-4931-47E6-BA6A-407CBD079E47}" type="slidenum">
              <a:rPr lang="en-GB" smtClean="0"/>
              <a:pPr marL="55244">
                <a:spcBef>
                  <a:spcPts val="185"/>
                </a:spcBef>
              </a:pPr>
              <a:t>‹#›</a:t>
            </a:fld>
            <a:endParaRPr lang="en-GB" dirty="0"/>
          </a:p>
        </p:txBody>
      </p:sp>
    </p:spTree>
  </p:cSld>
  <p:clrMapOvr>
    <a:masterClrMapping/>
  </p:clrMapOvr>
  <p:extLst>
    <p:ext uri="{DCECCB84-F9BA-43D5-87BE-67443E8EF086}">
      <p15:sldGuideLst xmlns:p15="http://schemas.microsoft.com/office/powerpoint/2012/main">
        <p15:guide id="1" orient="horz" pos="3368" userDrawn="1">
          <p15:clr>
            <a:srgbClr val="FBAE40"/>
          </p15:clr>
        </p15:guide>
        <p15:guide id="2" pos="23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with footer">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3FF0F478-72D1-E806-F943-B3E36DA34893}"/>
              </a:ext>
            </a:extLst>
          </p:cNvPr>
          <p:cNvSpPr>
            <a:spLocks noGrp="1"/>
          </p:cNvSpPr>
          <p:nvPr>
            <p:ph type="ftr" sz="quarter" idx="10"/>
          </p:nvPr>
        </p:nvSpPr>
        <p:spPr/>
        <p:txBody>
          <a:bodyPr/>
          <a:lstStyle/>
          <a:p>
            <a:pPr>
              <a:spcBef>
                <a:spcPts val="140"/>
              </a:spcBef>
            </a:pPr>
            <a:r>
              <a:rPr lang="en-GB"/>
              <a:t>Healthwatch</a:t>
            </a:r>
            <a:r>
              <a:rPr lang="en-GB" spc="100"/>
              <a:t> </a:t>
            </a:r>
            <a:r>
              <a:rPr lang="en-GB"/>
              <a:t>England</a:t>
            </a:r>
            <a:r>
              <a:rPr lang="en-GB" spc="100"/>
              <a:t> </a:t>
            </a:r>
            <a:r>
              <a:rPr lang="en-GB"/>
              <a:t>Annual</a:t>
            </a:r>
            <a:r>
              <a:rPr lang="en-GB" spc="105"/>
              <a:t> </a:t>
            </a:r>
            <a:r>
              <a:rPr lang="en-GB"/>
              <a:t>Report</a:t>
            </a:r>
            <a:r>
              <a:rPr lang="en-GB" spc="100"/>
              <a:t> </a:t>
            </a:r>
            <a:r>
              <a:rPr lang="en-GB" spc="-40"/>
              <a:t>2022-</a:t>
            </a:r>
            <a:r>
              <a:rPr lang="en-GB" spc="-25"/>
              <a:t>23</a:t>
            </a:r>
            <a:endParaRPr lang="en-GB" spc="-25" dirty="0"/>
          </a:p>
        </p:txBody>
      </p:sp>
      <p:sp>
        <p:nvSpPr>
          <p:cNvPr id="7" name="Slide Number Placeholder 6">
            <a:extLst>
              <a:ext uri="{FF2B5EF4-FFF2-40B4-BE49-F238E27FC236}">
                <a16:creationId xmlns:a16="http://schemas.microsoft.com/office/drawing/2014/main" id="{0237E8FE-3B4F-3ED3-3045-DCC26EEAFDD6}"/>
              </a:ext>
            </a:extLst>
          </p:cNvPr>
          <p:cNvSpPr>
            <a:spLocks noGrp="1"/>
          </p:cNvSpPr>
          <p:nvPr>
            <p:ph type="sldNum" sz="quarter" idx="11"/>
          </p:nvPr>
        </p:nvSpPr>
        <p:spPr/>
        <p:txBody>
          <a:bodyPr/>
          <a:lstStyle/>
          <a:p>
            <a:pPr marL="55244">
              <a:spcBef>
                <a:spcPts val="185"/>
              </a:spcBef>
            </a:pPr>
            <a:fld id="{81D60167-4931-47E6-BA6A-407CBD079E47}" type="slidenum">
              <a:rPr lang="en-GB" smtClean="0"/>
              <a:pPr marL="55244">
                <a:spcBef>
                  <a:spcPts val="185"/>
                </a:spcBef>
              </a:pPr>
              <a:t>‹#›</a:t>
            </a:fld>
            <a:endParaRPr lang="en-GB" dirty="0"/>
          </a:p>
        </p:txBody>
      </p:sp>
      <p:sp>
        <p:nvSpPr>
          <p:cNvPr id="9" name="Picture Placeholder 7">
            <a:extLst>
              <a:ext uri="{FF2B5EF4-FFF2-40B4-BE49-F238E27FC236}">
                <a16:creationId xmlns:a16="http://schemas.microsoft.com/office/drawing/2014/main" id="{E07EEDB0-8622-3584-F027-E508C9C24FB4}"/>
              </a:ext>
            </a:extLst>
          </p:cNvPr>
          <p:cNvSpPr>
            <a:spLocks noGrp="1"/>
          </p:cNvSpPr>
          <p:nvPr>
            <p:ph type="pic" sz="quarter" idx="12"/>
          </p:nvPr>
        </p:nvSpPr>
        <p:spPr>
          <a:xfrm>
            <a:off x="5059857" y="421746"/>
            <a:ext cx="1985708" cy="1985708"/>
          </a:xfrm>
          <a:solidFill>
            <a:schemeClr val="bg1">
              <a:lumMod val="85000"/>
            </a:schemeClr>
          </a:solidFill>
          <a:ln w="25400">
            <a:solidFill>
              <a:schemeClr val="bg1"/>
            </a:solidFill>
          </a:ln>
          <a:effectLst>
            <a:outerShdw blurRad="63500" sx="102000" sy="102000" algn="ctr" rotWithShape="0">
              <a:prstClr val="black">
                <a:alpha val="20000"/>
              </a:prstClr>
            </a:outerShdw>
          </a:effectLst>
        </p:spPr>
        <p:txBody>
          <a:bodyPr/>
          <a:lstStyle/>
          <a:p>
            <a:endParaRPr lang="en-GB"/>
          </a:p>
        </p:txBody>
      </p:sp>
      <p:sp>
        <p:nvSpPr>
          <p:cNvPr id="11" name="Picture Placeholder 7">
            <a:extLst>
              <a:ext uri="{FF2B5EF4-FFF2-40B4-BE49-F238E27FC236}">
                <a16:creationId xmlns:a16="http://schemas.microsoft.com/office/drawing/2014/main" id="{54D36092-18D9-6176-48A4-7882C6F4FC01}"/>
              </a:ext>
            </a:extLst>
          </p:cNvPr>
          <p:cNvSpPr>
            <a:spLocks noGrp="1"/>
          </p:cNvSpPr>
          <p:nvPr>
            <p:ph type="pic" sz="quarter" idx="13"/>
          </p:nvPr>
        </p:nvSpPr>
        <p:spPr>
          <a:xfrm>
            <a:off x="5059857" y="2854871"/>
            <a:ext cx="1985708" cy="1985708"/>
          </a:xfrm>
          <a:solidFill>
            <a:schemeClr val="bg1">
              <a:lumMod val="85000"/>
            </a:schemeClr>
          </a:solidFill>
          <a:ln w="25400">
            <a:solidFill>
              <a:schemeClr val="bg1"/>
            </a:solidFill>
          </a:ln>
          <a:effectLst>
            <a:outerShdw blurRad="63500" sx="102000" sy="102000" algn="ctr" rotWithShape="0">
              <a:prstClr val="black">
                <a:alpha val="20000"/>
              </a:prstClr>
            </a:outerShdw>
          </a:effectLst>
        </p:spPr>
        <p:txBody>
          <a:bodyPr/>
          <a:lstStyle/>
          <a:p>
            <a:endParaRPr lang="en-GB"/>
          </a:p>
        </p:txBody>
      </p:sp>
      <p:sp>
        <p:nvSpPr>
          <p:cNvPr id="13" name="Picture Placeholder 7">
            <a:extLst>
              <a:ext uri="{FF2B5EF4-FFF2-40B4-BE49-F238E27FC236}">
                <a16:creationId xmlns:a16="http://schemas.microsoft.com/office/drawing/2014/main" id="{47202178-558E-EE37-0277-714ED8F228E1}"/>
              </a:ext>
            </a:extLst>
          </p:cNvPr>
          <p:cNvSpPr>
            <a:spLocks noGrp="1"/>
          </p:cNvSpPr>
          <p:nvPr>
            <p:ph type="pic" sz="quarter" idx="14"/>
          </p:nvPr>
        </p:nvSpPr>
        <p:spPr>
          <a:xfrm>
            <a:off x="5059857" y="5497855"/>
            <a:ext cx="1985708" cy="1985708"/>
          </a:xfrm>
          <a:solidFill>
            <a:schemeClr val="bg1">
              <a:lumMod val="85000"/>
            </a:schemeClr>
          </a:solidFill>
          <a:ln w="25400">
            <a:solidFill>
              <a:schemeClr val="bg1"/>
            </a:solidFill>
          </a:ln>
          <a:effectLst>
            <a:outerShdw blurRad="63500" sx="102000" sy="102000" algn="ctr" rotWithShape="0">
              <a:prstClr val="black">
                <a:alpha val="20000"/>
              </a:prstClr>
            </a:outerShdw>
          </a:effectLst>
        </p:spPr>
        <p:txBody>
          <a:bodyPr/>
          <a:lstStyle/>
          <a:p>
            <a:endParaRPr lang="en-GB"/>
          </a:p>
        </p:txBody>
      </p:sp>
    </p:spTree>
    <p:extLst>
      <p:ext uri="{BB962C8B-B14F-4D97-AF65-F5344CB8AC3E}">
        <p14:creationId xmlns:p14="http://schemas.microsoft.com/office/powerpoint/2010/main" val="3040572870"/>
      </p:ext>
    </p:extLst>
  </p:cSld>
  <p:clrMapOvr>
    <a:masterClrMapping/>
  </p:clrMapOvr>
  <p:extLst>
    <p:ext uri="{DCECCB84-F9BA-43D5-87BE-67443E8EF086}">
      <p15:sldGuideLst xmlns:p15="http://schemas.microsoft.com/office/powerpoint/2012/main">
        <p15:guide id="1" orient="horz" pos="3368">
          <p15:clr>
            <a:srgbClr val="FBAE40"/>
          </p15:clr>
        </p15:guide>
        <p15:guide id="2" pos="23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323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 slide_1">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ED28B4CE-E6EE-0D11-3C28-BFCA1FF6AD5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7829"/>
          <a:stretch/>
        </p:blipFill>
        <p:spPr>
          <a:xfrm>
            <a:off x="3559005" y="5685424"/>
            <a:ext cx="3997495" cy="5007976"/>
          </a:xfrm>
          <a:prstGeom prst="rect">
            <a:avLst/>
          </a:prstGeom>
        </p:spPr>
      </p:pic>
      <p:sp>
        <p:nvSpPr>
          <p:cNvPr id="11" name="Text Placeholder 10">
            <a:extLst>
              <a:ext uri="{FF2B5EF4-FFF2-40B4-BE49-F238E27FC236}">
                <a16:creationId xmlns:a16="http://schemas.microsoft.com/office/drawing/2014/main" id="{F39A5636-E97D-4AAB-77A6-02C8D1C9DF18}"/>
              </a:ext>
            </a:extLst>
          </p:cNvPr>
          <p:cNvSpPr>
            <a:spLocks noGrp="1"/>
          </p:cNvSpPr>
          <p:nvPr>
            <p:ph type="body" sz="quarter" idx="13"/>
          </p:nvPr>
        </p:nvSpPr>
        <p:spPr>
          <a:xfrm>
            <a:off x="501650" y="7741729"/>
            <a:ext cx="5938907" cy="1746250"/>
          </a:xfrm>
        </p:spPr>
        <p:txBody>
          <a:bodyPr>
            <a:noAutofit/>
          </a:bodyPr>
          <a:lstStyle>
            <a:lvl1pPr>
              <a:defRPr sz="1800" b="0" i="0">
                <a:solidFill>
                  <a:schemeClr val="accent6"/>
                </a:solidFill>
                <a:latin typeface="Poppins Medium" pitchFamily="2" charset="77"/>
                <a:cs typeface="Poppins Medium" pitchFamily="2" charset="77"/>
              </a:defRPr>
            </a:lvl1pPr>
            <a:lvl2pPr>
              <a:defRPr sz="1600" b="0" i="0">
                <a:solidFill>
                  <a:schemeClr val="accent6"/>
                </a:solidFill>
                <a:latin typeface="Poppins Medium" pitchFamily="2" charset="77"/>
                <a:cs typeface="Poppins Medium" pitchFamily="2" charset="77"/>
              </a:defRPr>
            </a:lvl2pPr>
            <a:lvl3pPr>
              <a:defRPr sz="1600" b="0" i="0">
                <a:solidFill>
                  <a:schemeClr val="accent6"/>
                </a:solidFill>
                <a:latin typeface="Poppins Medium" pitchFamily="2" charset="77"/>
                <a:cs typeface="Poppins Medium" pitchFamily="2" charset="77"/>
              </a:defRPr>
            </a:lvl3pPr>
            <a:lvl4pPr>
              <a:defRPr sz="1600" b="0" i="0">
                <a:solidFill>
                  <a:schemeClr val="accent6"/>
                </a:solidFill>
                <a:latin typeface="Poppins Medium" pitchFamily="2" charset="77"/>
                <a:cs typeface="Poppins Medium" pitchFamily="2" charset="77"/>
              </a:defRPr>
            </a:lvl4pPr>
            <a:lvl5pPr>
              <a:defRPr sz="1600" b="0" i="0">
                <a:solidFill>
                  <a:schemeClr val="accent6"/>
                </a:solidFill>
                <a:latin typeface="Poppins Medium" pitchFamily="2" charset="77"/>
                <a:cs typeface="Poppins Medium" pitchFamily="2" charset="77"/>
              </a:defRPr>
            </a:lvl5pPr>
          </a:lstStyle>
          <a:p>
            <a:pPr lvl="0"/>
            <a:r>
              <a:rPr lang="en-GB" dirty="0"/>
              <a:t>Click to edit Master text styles</a:t>
            </a:r>
          </a:p>
        </p:txBody>
      </p:sp>
      <p:sp>
        <p:nvSpPr>
          <p:cNvPr id="2" name="Title 1">
            <a:extLst>
              <a:ext uri="{FF2B5EF4-FFF2-40B4-BE49-F238E27FC236}">
                <a16:creationId xmlns:a16="http://schemas.microsoft.com/office/drawing/2014/main" id="{771A0802-0E41-E684-9530-30533717864B}"/>
              </a:ext>
            </a:extLst>
          </p:cNvPr>
          <p:cNvSpPr>
            <a:spLocks noGrp="1"/>
          </p:cNvSpPr>
          <p:nvPr>
            <p:ph type="title" hasCustomPrompt="1"/>
          </p:nvPr>
        </p:nvSpPr>
        <p:spPr>
          <a:xfrm>
            <a:off x="505542" y="5995045"/>
            <a:ext cx="5935016" cy="1488440"/>
          </a:xfrm>
        </p:spPr>
        <p:txBody>
          <a:bodyPr>
            <a:noAutofit/>
          </a:bodyPr>
          <a:lstStyle>
            <a:lvl1pPr>
              <a:defRPr sz="5000">
                <a:solidFill>
                  <a:schemeClr val="accent6"/>
                </a:solidFill>
              </a:defRPr>
            </a:lvl1pPr>
          </a:lstStyle>
          <a:p>
            <a:r>
              <a:rPr lang="en-GB" dirty="0"/>
              <a:t>Click to edit title</a:t>
            </a:r>
          </a:p>
        </p:txBody>
      </p:sp>
      <p:sp>
        <p:nvSpPr>
          <p:cNvPr id="7" name="Picture Placeholder 6">
            <a:extLst>
              <a:ext uri="{FF2B5EF4-FFF2-40B4-BE49-F238E27FC236}">
                <a16:creationId xmlns:a16="http://schemas.microsoft.com/office/drawing/2014/main" id="{0A3882BB-D0DD-1DFF-38FF-F78BAE499A60}"/>
              </a:ext>
            </a:extLst>
          </p:cNvPr>
          <p:cNvSpPr>
            <a:spLocks noGrp="1"/>
          </p:cNvSpPr>
          <p:nvPr>
            <p:ph type="pic" sz="quarter" idx="12"/>
          </p:nvPr>
        </p:nvSpPr>
        <p:spPr>
          <a:xfrm>
            <a:off x="0" y="0"/>
            <a:ext cx="7556500" cy="5710238"/>
          </a:xfrm>
          <a:solidFill>
            <a:schemeClr val="bg1">
              <a:lumMod val="85000"/>
            </a:schemeClr>
          </a:solidFill>
        </p:spPr>
        <p:txBody>
          <a:bodyPr/>
          <a:lstStyle/>
          <a:p>
            <a:endParaRPr lang="en-GB"/>
          </a:p>
        </p:txBody>
      </p:sp>
      <p:sp>
        <p:nvSpPr>
          <p:cNvPr id="3" name="Footer Placeholder 2">
            <a:extLst>
              <a:ext uri="{FF2B5EF4-FFF2-40B4-BE49-F238E27FC236}">
                <a16:creationId xmlns:a16="http://schemas.microsoft.com/office/drawing/2014/main" id="{25CB56F4-6E5B-C4E1-9B52-DD13D79A2701}"/>
              </a:ext>
            </a:extLst>
          </p:cNvPr>
          <p:cNvSpPr>
            <a:spLocks noGrp="1"/>
          </p:cNvSpPr>
          <p:nvPr>
            <p:ph type="ftr" sz="quarter" idx="10"/>
          </p:nvPr>
        </p:nvSpPr>
        <p:spPr/>
        <p:txBody>
          <a:bodyPr/>
          <a:lstStyle/>
          <a:p>
            <a:pPr>
              <a:spcBef>
                <a:spcPts val="140"/>
              </a:spcBef>
            </a:pPr>
            <a:r>
              <a:rPr lang="en-GB"/>
              <a:t>Healthwatch</a:t>
            </a:r>
            <a:r>
              <a:rPr lang="en-GB" spc="100"/>
              <a:t> </a:t>
            </a:r>
            <a:r>
              <a:rPr lang="en-GB"/>
              <a:t>England</a:t>
            </a:r>
            <a:r>
              <a:rPr lang="en-GB" spc="100"/>
              <a:t> </a:t>
            </a:r>
            <a:r>
              <a:rPr lang="en-GB"/>
              <a:t>Annual</a:t>
            </a:r>
            <a:r>
              <a:rPr lang="en-GB" spc="105"/>
              <a:t> </a:t>
            </a:r>
            <a:r>
              <a:rPr lang="en-GB"/>
              <a:t>Report</a:t>
            </a:r>
            <a:r>
              <a:rPr lang="en-GB" spc="100"/>
              <a:t> </a:t>
            </a:r>
            <a:r>
              <a:rPr lang="en-GB" spc="-40"/>
              <a:t>2022-</a:t>
            </a:r>
            <a:r>
              <a:rPr lang="en-GB" spc="-25"/>
              <a:t>23</a:t>
            </a:r>
            <a:endParaRPr lang="en-GB" spc="-25" dirty="0"/>
          </a:p>
        </p:txBody>
      </p:sp>
      <p:sp>
        <p:nvSpPr>
          <p:cNvPr id="4" name="Slide Number Placeholder 3">
            <a:extLst>
              <a:ext uri="{FF2B5EF4-FFF2-40B4-BE49-F238E27FC236}">
                <a16:creationId xmlns:a16="http://schemas.microsoft.com/office/drawing/2014/main" id="{256473F1-8B7B-8BDE-B364-526E43F93824}"/>
              </a:ext>
            </a:extLst>
          </p:cNvPr>
          <p:cNvSpPr>
            <a:spLocks noGrp="1"/>
          </p:cNvSpPr>
          <p:nvPr>
            <p:ph type="sldNum" sz="quarter" idx="11"/>
          </p:nvPr>
        </p:nvSpPr>
        <p:spPr/>
        <p:txBody>
          <a:bodyPr/>
          <a:lstStyle/>
          <a:p>
            <a:pPr marL="55244">
              <a:spcBef>
                <a:spcPts val="185"/>
              </a:spcBef>
            </a:pPr>
            <a:fld id="{81D60167-4931-47E6-BA6A-407CBD079E47}" type="slidenum">
              <a:rPr lang="en-GB" smtClean="0"/>
              <a:pPr marL="55244">
                <a:spcBef>
                  <a:spcPts val="185"/>
                </a:spcBef>
              </a:pPr>
              <a:t>‹#›</a:t>
            </a:fld>
            <a:endParaRPr lang="en-GB" dirty="0"/>
          </a:p>
        </p:txBody>
      </p:sp>
    </p:spTree>
    <p:extLst>
      <p:ext uri="{BB962C8B-B14F-4D97-AF65-F5344CB8AC3E}">
        <p14:creationId xmlns:p14="http://schemas.microsoft.com/office/powerpoint/2010/main" val="1016018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 slide_2">
    <p:spTree>
      <p:nvGrpSpPr>
        <p:cNvPr id="1" name=""/>
        <p:cNvGrpSpPr/>
        <p:nvPr/>
      </p:nvGrpSpPr>
      <p:grpSpPr>
        <a:xfrm>
          <a:off x="0" y="0"/>
          <a:ext cx="0" cy="0"/>
          <a:chOff x="0" y="0"/>
          <a:chExt cx="0" cy="0"/>
        </a:xfrm>
      </p:grpSpPr>
      <p:pic>
        <p:nvPicPr>
          <p:cNvPr id="13" name="Picture 12" descr="A picture containing text, watch&#10;&#10;Description automatically generated">
            <a:extLst>
              <a:ext uri="{FF2B5EF4-FFF2-40B4-BE49-F238E27FC236}">
                <a16:creationId xmlns:a16="http://schemas.microsoft.com/office/drawing/2014/main" id="{7AFC0291-74F0-A769-728B-C926DFBC314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1789" t="75567"/>
          <a:stretch/>
        </p:blipFill>
        <p:spPr>
          <a:xfrm>
            <a:off x="4860758" y="8947147"/>
            <a:ext cx="2695741" cy="1746251"/>
          </a:xfrm>
          <a:prstGeom prst="rect">
            <a:avLst/>
          </a:prstGeom>
        </p:spPr>
      </p:pic>
      <p:pic>
        <p:nvPicPr>
          <p:cNvPr id="14" name="Picture 13" descr="A picture containing text, watch&#10;&#10;Description automatically generated">
            <a:extLst>
              <a:ext uri="{FF2B5EF4-FFF2-40B4-BE49-F238E27FC236}">
                <a16:creationId xmlns:a16="http://schemas.microsoft.com/office/drawing/2014/main" id="{9F1E0A89-F5CC-7BCC-64E3-E28F97DF429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6472" t="16232" b="48277"/>
          <a:stretch/>
        </p:blipFill>
        <p:spPr>
          <a:xfrm>
            <a:off x="5191124" y="4263691"/>
            <a:ext cx="2365375" cy="2536598"/>
          </a:xfrm>
          <a:prstGeom prst="rect">
            <a:avLst/>
          </a:prstGeom>
        </p:spPr>
      </p:pic>
      <p:sp>
        <p:nvSpPr>
          <p:cNvPr id="8" name="Picture Placeholder 6">
            <a:extLst>
              <a:ext uri="{FF2B5EF4-FFF2-40B4-BE49-F238E27FC236}">
                <a16:creationId xmlns:a16="http://schemas.microsoft.com/office/drawing/2014/main" id="{D585B9D8-D37A-0C51-B5B0-44C09C6A2F9E}"/>
              </a:ext>
            </a:extLst>
          </p:cNvPr>
          <p:cNvSpPr>
            <a:spLocks noGrp="1"/>
          </p:cNvSpPr>
          <p:nvPr>
            <p:ph type="pic" sz="quarter" idx="12"/>
          </p:nvPr>
        </p:nvSpPr>
        <p:spPr>
          <a:xfrm>
            <a:off x="0" y="0"/>
            <a:ext cx="7556500" cy="4273207"/>
          </a:xfrm>
          <a:solidFill>
            <a:schemeClr val="bg1">
              <a:lumMod val="85000"/>
            </a:schemeClr>
          </a:solidFill>
        </p:spPr>
        <p:txBody>
          <a:bodyPr/>
          <a:lstStyle/>
          <a:p>
            <a:endParaRPr lang="en-GB"/>
          </a:p>
        </p:txBody>
      </p:sp>
      <p:sp>
        <p:nvSpPr>
          <p:cNvPr id="3" name="Footer Placeholder 2">
            <a:extLst>
              <a:ext uri="{FF2B5EF4-FFF2-40B4-BE49-F238E27FC236}">
                <a16:creationId xmlns:a16="http://schemas.microsoft.com/office/drawing/2014/main" id="{73C0B77B-AB98-6CE7-011C-C0DB82E288AE}"/>
              </a:ext>
            </a:extLst>
          </p:cNvPr>
          <p:cNvSpPr>
            <a:spLocks noGrp="1"/>
          </p:cNvSpPr>
          <p:nvPr>
            <p:ph type="ftr" sz="quarter" idx="10"/>
          </p:nvPr>
        </p:nvSpPr>
        <p:spPr/>
        <p:txBody>
          <a:bodyPr/>
          <a:lstStyle/>
          <a:p>
            <a:pPr>
              <a:spcBef>
                <a:spcPts val="140"/>
              </a:spcBef>
            </a:pPr>
            <a:r>
              <a:rPr lang="en-GB"/>
              <a:t>Healthwatch</a:t>
            </a:r>
            <a:r>
              <a:rPr lang="en-GB" spc="100"/>
              <a:t> </a:t>
            </a:r>
            <a:r>
              <a:rPr lang="en-GB"/>
              <a:t>England</a:t>
            </a:r>
            <a:r>
              <a:rPr lang="en-GB" spc="100"/>
              <a:t> </a:t>
            </a:r>
            <a:r>
              <a:rPr lang="en-GB"/>
              <a:t>Annual</a:t>
            </a:r>
            <a:r>
              <a:rPr lang="en-GB" spc="105"/>
              <a:t> </a:t>
            </a:r>
            <a:r>
              <a:rPr lang="en-GB"/>
              <a:t>Report</a:t>
            </a:r>
            <a:r>
              <a:rPr lang="en-GB" spc="100"/>
              <a:t> </a:t>
            </a:r>
            <a:r>
              <a:rPr lang="en-GB" spc="-40"/>
              <a:t>2022-</a:t>
            </a:r>
            <a:r>
              <a:rPr lang="en-GB" spc="-25"/>
              <a:t>23</a:t>
            </a:r>
            <a:endParaRPr lang="en-GB" spc="-25" dirty="0"/>
          </a:p>
        </p:txBody>
      </p:sp>
      <p:sp>
        <p:nvSpPr>
          <p:cNvPr id="4" name="Slide Number Placeholder 3">
            <a:extLst>
              <a:ext uri="{FF2B5EF4-FFF2-40B4-BE49-F238E27FC236}">
                <a16:creationId xmlns:a16="http://schemas.microsoft.com/office/drawing/2014/main" id="{0D4E4369-3D0C-AAFA-E2EC-B763EB1723AC}"/>
              </a:ext>
            </a:extLst>
          </p:cNvPr>
          <p:cNvSpPr>
            <a:spLocks noGrp="1"/>
          </p:cNvSpPr>
          <p:nvPr>
            <p:ph type="sldNum" sz="quarter" idx="11"/>
          </p:nvPr>
        </p:nvSpPr>
        <p:spPr/>
        <p:txBody>
          <a:bodyPr/>
          <a:lstStyle/>
          <a:p>
            <a:pPr marL="55244">
              <a:spcBef>
                <a:spcPts val="185"/>
              </a:spcBef>
            </a:pPr>
            <a:fld id="{81D60167-4931-47E6-BA6A-407CBD079E47}" type="slidenum">
              <a:rPr lang="en-GB" smtClean="0"/>
              <a:pPr marL="55244">
                <a:spcBef>
                  <a:spcPts val="185"/>
                </a:spcBef>
              </a:pPr>
              <a:t>‹#›</a:t>
            </a:fld>
            <a:endParaRPr lang="en-GB" dirty="0"/>
          </a:p>
        </p:txBody>
      </p:sp>
      <p:sp>
        <p:nvSpPr>
          <p:cNvPr id="9" name="Text Placeholder 10">
            <a:extLst>
              <a:ext uri="{FF2B5EF4-FFF2-40B4-BE49-F238E27FC236}">
                <a16:creationId xmlns:a16="http://schemas.microsoft.com/office/drawing/2014/main" id="{3307315E-5225-76DF-02ED-4F0BE0496F46}"/>
              </a:ext>
            </a:extLst>
          </p:cNvPr>
          <p:cNvSpPr>
            <a:spLocks noGrp="1"/>
          </p:cNvSpPr>
          <p:nvPr>
            <p:ph type="body" sz="quarter" idx="13"/>
          </p:nvPr>
        </p:nvSpPr>
        <p:spPr>
          <a:xfrm>
            <a:off x="501651" y="6319729"/>
            <a:ext cx="6058176" cy="1746250"/>
          </a:xfrm>
        </p:spPr>
        <p:txBody>
          <a:bodyPr>
            <a:noAutofit/>
          </a:bodyPr>
          <a:lstStyle>
            <a:lvl1pPr>
              <a:defRPr sz="1800" b="0" i="0">
                <a:solidFill>
                  <a:schemeClr val="accent6"/>
                </a:solidFill>
                <a:latin typeface="Poppins Medium" pitchFamily="2" charset="77"/>
                <a:cs typeface="Poppins Medium" pitchFamily="2" charset="77"/>
              </a:defRPr>
            </a:lvl1pPr>
            <a:lvl2pPr>
              <a:defRPr sz="1600" b="0" i="0">
                <a:solidFill>
                  <a:schemeClr val="accent6"/>
                </a:solidFill>
                <a:latin typeface="Poppins Medium" pitchFamily="2" charset="77"/>
                <a:cs typeface="Poppins Medium" pitchFamily="2" charset="77"/>
              </a:defRPr>
            </a:lvl2pPr>
            <a:lvl3pPr>
              <a:defRPr sz="1600" b="0" i="0">
                <a:solidFill>
                  <a:schemeClr val="accent6"/>
                </a:solidFill>
                <a:latin typeface="Poppins Medium" pitchFamily="2" charset="77"/>
                <a:cs typeface="Poppins Medium" pitchFamily="2" charset="77"/>
              </a:defRPr>
            </a:lvl3pPr>
            <a:lvl4pPr>
              <a:defRPr sz="1600" b="0" i="0">
                <a:solidFill>
                  <a:schemeClr val="accent6"/>
                </a:solidFill>
                <a:latin typeface="Poppins Medium" pitchFamily="2" charset="77"/>
                <a:cs typeface="Poppins Medium" pitchFamily="2" charset="77"/>
              </a:defRPr>
            </a:lvl4pPr>
            <a:lvl5pPr>
              <a:defRPr sz="1600" b="0" i="0">
                <a:solidFill>
                  <a:schemeClr val="accent6"/>
                </a:solidFill>
                <a:latin typeface="Poppins Medium" pitchFamily="2" charset="77"/>
                <a:cs typeface="Poppins Medium" pitchFamily="2" charset="77"/>
              </a:defRPr>
            </a:lvl5pPr>
          </a:lstStyle>
          <a:p>
            <a:pPr lvl="0"/>
            <a:r>
              <a:rPr lang="en-GB" dirty="0"/>
              <a:t>Click to edit Master text styles</a:t>
            </a:r>
          </a:p>
        </p:txBody>
      </p:sp>
      <p:sp>
        <p:nvSpPr>
          <p:cNvPr id="10" name="Title 1">
            <a:extLst>
              <a:ext uri="{FF2B5EF4-FFF2-40B4-BE49-F238E27FC236}">
                <a16:creationId xmlns:a16="http://schemas.microsoft.com/office/drawing/2014/main" id="{24A7A019-0948-1D07-84B7-7E8D0BBCEA81}"/>
              </a:ext>
            </a:extLst>
          </p:cNvPr>
          <p:cNvSpPr>
            <a:spLocks noGrp="1"/>
          </p:cNvSpPr>
          <p:nvPr>
            <p:ph type="title" hasCustomPrompt="1"/>
          </p:nvPr>
        </p:nvSpPr>
        <p:spPr>
          <a:xfrm>
            <a:off x="505542" y="4573045"/>
            <a:ext cx="5040494" cy="1488440"/>
          </a:xfrm>
        </p:spPr>
        <p:txBody>
          <a:bodyPr>
            <a:noAutofit/>
          </a:bodyPr>
          <a:lstStyle>
            <a:lvl1pPr>
              <a:defRPr sz="5000">
                <a:solidFill>
                  <a:schemeClr val="accent6"/>
                </a:solidFill>
              </a:defRPr>
            </a:lvl1pPr>
          </a:lstStyle>
          <a:p>
            <a:r>
              <a:rPr lang="en-GB" dirty="0"/>
              <a:t>Click to edit title</a:t>
            </a:r>
          </a:p>
        </p:txBody>
      </p:sp>
    </p:spTree>
    <p:extLst>
      <p:ext uri="{BB962C8B-B14F-4D97-AF65-F5344CB8AC3E}">
        <p14:creationId xmlns:p14="http://schemas.microsoft.com/office/powerpoint/2010/main" val="2020486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Instructions">
    <p:spTree>
      <p:nvGrpSpPr>
        <p:cNvPr id="1" name=""/>
        <p:cNvGrpSpPr/>
        <p:nvPr/>
      </p:nvGrpSpPr>
      <p:grpSpPr>
        <a:xfrm>
          <a:off x="0" y="0"/>
          <a:ext cx="0" cy="0"/>
          <a:chOff x="0" y="0"/>
          <a:chExt cx="0" cy="0"/>
        </a:xfrm>
      </p:grpSpPr>
      <p:sp>
        <p:nvSpPr>
          <p:cNvPr id="15" name="Rectangle 14"/>
          <p:cNvSpPr/>
          <p:nvPr userDrawn="1"/>
        </p:nvSpPr>
        <p:spPr>
          <a:xfrm>
            <a:off x="0" y="0"/>
            <a:ext cx="7556500" cy="10693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userDrawn="1"/>
        </p:nvSpPr>
        <p:spPr>
          <a:xfrm>
            <a:off x="314830" y="411250"/>
            <a:ext cx="7005554" cy="5398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2"/>
          <p:cNvSpPr>
            <a:spLocks noGrp="1"/>
          </p:cNvSpPr>
          <p:nvPr>
            <p:ph idx="1"/>
          </p:nvPr>
        </p:nvSpPr>
        <p:spPr>
          <a:xfrm>
            <a:off x="472258" y="527850"/>
            <a:ext cx="6690698" cy="9522951"/>
          </a:xfrm>
        </p:spPr>
        <p:txBody>
          <a:bodyPr lIns="0"/>
          <a:lstStyle>
            <a:lvl1pPr>
              <a:lnSpc>
                <a:spcPts val="2591"/>
              </a:lnSpc>
              <a:spcAft>
                <a:spcPts val="1619"/>
              </a:spcAft>
              <a:defRPr sz="1943" b="1">
                <a:solidFill>
                  <a:schemeClr val="bg1"/>
                </a:solidFill>
                <a:latin typeface="+mj-lt"/>
              </a:defRPr>
            </a:lvl1pPr>
            <a:lvl2pPr marL="0" indent="0">
              <a:lnSpc>
                <a:spcPts val="1403"/>
              </a:lnSpc>
              <a:spcBef>
                <a:spcPts val="1295"/>
              </a:spcBef>
              <a:spcAft>
                <a:spcPts val="648"/>
              </a:spcAft>
              <a:buClr>
                <a:schemeClr val="tx1"/>
              </a:buClr>
              <a:buSzPct val="120000"/>
              <a:buFont typeface="Arial" pitchFamily="34" charset="0"/>
              <a:buNone/>
              <a:defRPr sz="1295" b="1">
                <a:solidFill>
                  <a:schemeClr val="accent1"/>
                </a:solidFill>
              </a:defRPr>
            </a:lvl2pPr>
            <a:lvl3pPr marL="0" indent="0">
              <a:lnSpc>
                <a:spcPts val="1511"/>
              </a:lnSpc>
              <a:spcBef>
                <a:spcPts val="648"/>
              </a:spcBef>
              <a:spcAft>
                <a:spcPts val="648"/>
              </a:spcAft>
              <a:buClr>
                <a:schemeClr val="tx1"/>
              </a:buClr>
              <a:buSzPct val="120000"/>
              <a:buFont typeface="Arial" pitchFamily="34" charset="0"/>
              <a:buNone/>
              <a:defRPr sz="1295">
                <a:solidFill>
                  <a:srgbClr val="000000"/>
                </a:solidFill>
              </a:defRPr>
            </a:lvl3pPr>
            <a:lvl4pPr marL="194310" indent="-194310">
              <a:lnSpc>
                <a:spcPts val="1295"/>
              </a:lnSpc>
              <a:spcAft>
                <a:spcPts val="0"/>
              </a:spcAft>
              <a:buClr>
                <a:srgbClr val="000000"/>
              </a:buClr>
              <a:buFont typeface="Arial" pitchFamily="34" charset="0"/>
              <a:buChar char="•"/>
              <a:defRPr sz="1295">
                <a:solidFill>
                  <a:srgbClr val="000000"/>
                </a:solidFill>
              </a:defRPr>
            </a:lvl4pPr>
            <a:lvl5pPr>
              <a:lnSpc>
                <a:spcPts val="1511"/>
              </a:lnSpc>
              <a:spcAft>
                <a:spcPts val="1295"/>
              </a:spcAft>
              <a:defRPr sz="12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Tree>
    <p:extLst>
      <p:ext uri="{BB962C8B-B14F-4D97-AF65-F5344CB8AC3E}">
        <p14:creationId xmlns:p14="http://schemas.microsoft.com/office/powerpoint/2010/main" val="664225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bg object 16">
            <a:extLst>
              <a:ext uri="{FF2B5EF4-FFF2-40B4-BE49-F238E27FC236}">
                <a16:creationId xmlns:a16="http://schemas.microsoft.com/office/drawing/2014/main" id="{CA08B9A8-DA2B-98F4-D262-0C4D8575E2B7}"/>
              </a:ext>
            </a:extLst>
          </p:cNvPr>
          <p:cNvSpPr/>
          <p:nvPr userDrawn="1"/>
        </p:nvSpPr>
        <p:spPr>
          <a:xfrm>
            <a:off x="0" y="10067709"/>
            <a:ext cx="384175" cy="339090"/>
          </a:xfrm>
          <a:custGeom>
            <a:avLst/>
            <a:gdLst/>
            <a:ahLst/>
            <a:cxnLst/>
            <a:rect l="l" t="t" r="r" b="b"/>
            <a:pathLst>
              <a:path w="384175" h="339090">
                <a:moveTo>
                  <a:pt x="383844" y="0"/>
                </a:moveTo>
                <a:lnTo>
                  <a:pt x="0" y="0"/>
                </a:lnTo>
                <a:lnTo>
                  <a:pt x="0" y="338848"/>
                </a:lnTo>
                <a:lnTo>
                  <a:pt x="383844" y="338848"/>
                </a:lnTo>
                <a:lnTo>
                  <a:pt x="383844" y="0"/>
                </a:lnTo>
                <a:close/>
              </a:path>
            </a:pathLst>
          </a:custGeom>
          <a:solidFill>
            <a:srgbClr val="7FCBEB"/>
          </a:solidFill>
        </p:spPr>
        <p:txBody>
          <a:bodyPr wrap="square" lIns="0" tIns="0" rIns="0" bIns="0" rtlCol="0">
            <a:noAutofit/>
          </a:bodyPr>
          <a:lstStyle/>
          <a:p>
            <a:endParaRPr/>
          </a:p>
        </p:txBody>
      </p:sp>
      <p:sp>
        <p:nvSpPr>
          <p:cNvPr id="7" name="Title Placeholder 6">
            <a:extLst>
              <a:ext uri="{FF2B5EF4-FFF2-40B4-BE49-F238E27FC236}">
                <a16:creationId xmlns:a16="http://schemas.microsoft.com/office/drawing/2014/main" id="{2698E93E-D23C-0DC7-4410-7C01BC8F01DC}"/>
              </a:ext>
            </a:extLst>
          </p:cNvPr>
          <p:cNvSpPr>
            <a:spLocks noGrp="1"/>
          </p:cNvSpPr>
          <p:nvPr>
            <p:ph type="title"/>
          </p:nvPr>
        </p:nvSpPr>
        <p:spPr>
          <a:xfrm>
            <a:off x="505541" y="459740"/>
            <a:ext cx="6518275" cy="430887"/>
          </a:xfrm>
          <a:prstGeom prst="rect">
            <a:avLst/>
          </a:prstGeom>
        </p:spPr>
        <p:txBody>
          <a:bodyPr vert="horz" lIns="0" tIns="0" rIns="0" bIns="0" rtlCol="0" anchor="t">
            <a:noAutofit/>
          </a:bodyPr>
          <a:lstStyle/>
          <a:p>
            <a:r>
              <a:rPr lang="en-GB" dirty="0"/>
              <a:t>Click to edit Master title style</a:t>
            </a:r>
          </a:p>
        </p:txBody>
      </p:sp>
      <p:sp>
        <p:nvSpPr>
          <p:cNvPr id="4" name="Holder 4"/>
          <p:cNvSpPr>
            <a:spLocks noGrp="1"/>
          </p:cNvSpPr>
          <p:nvPr>
            <p:ph type="ftr" sz="quarter" idx="5"/>
          </p:nvPr>
        </p:nvSpPr>
        <p:spPr>
          <a:xfrm>
            <a:off x="500442" y="10175301"/>
            <a:ext cx="6554407" cy="123111"/>
          </a:xfrm>
          <a:prstGeom prst="rect">
            <a:avLst/>
          </a:prstGeom>
        </p:spPr>
        <p:txBody>
          <a:bodyPr wrap="square" lIns="0" tIns="0" rIns="0" bIns="0">
            <a:spAutoFit/>
          </a:bodyPr>
          <a:lstStyle>
            <a:lvl1pPr marL="0">
              <a:defRPr sz="800" b="0" i="0">
                <a:solidFill>
                  <a:srgbClr val="575756"/>
                </a:solidFill>
                <a:latin typeface="Poppins" pitchFamily="2" charset="77"/>
                <a:cs typeface="Poppins" pitchFamily="2" charset="77"/>
              </a:defRPr>
            </a:lvl1pPr>
          </a:lstStyle>
          <a:p>
            <a:pPr>
              <a:spcBef>
                <a:spcPts val="140"/>
              </a:spcBef>
            </a:pPr>
            <a:r>
              <a:rPr lang="en-GB" dirty="0"/>
              <a:t>Healthwatch</a:t>
            </a:r>
            <a:r>
              <a:rPr lang="en-GB" spc="100" dirty="0"/>
              <a:t> </a:t>
            </a:r>
            <a:r>
              <a:rPr lang="en-GB" dirty="0"/>
              <a:t>England</a:t>
            </a:r>
            <a:r>
              <a:rPr lang="en-GB" spc="100" dirty="0"/>
              <a:t> </a:t>
            </a:r>
            <a:r>
              <a:rPr lang="en-GB" dirty="0"/>
              <a:t>Annual</a:t>
            </a:r>
            <a:r>
              <a:rPr lang="en-GB" spc="105" dirty="0"/>
              <a:t> </a:t>
            </a:r>
            <a:r>
              <a:rPr lang="en-GB" dirty="0"/>
              <a:t>Report</a:t>
            </a:r>
            <a:r>
              <a:rPr lang="en-GB" spc="100" dirty="0"/>
              <a:t> </a:t>
            </a:r>
            <a:r>
              <a:rPr lang="en-GB" spc="-40" dirty="0"/>
              <a:t>2022-</a:t>
            </a:r>
            <a:r>
              <a:rPr lang="en-GB" spc="-25" dirty="0"/>
              <a:t>23</a:t>
            </a:r>
          </a:p>
        </p:txBody>
      </p:sp>
      <p:sp>
        <p:nvSpPr>
          <p:cNvPr id="6" name="Holder 6"/>
          <p:cNvSpPr>
            <a:spLocks noGrp="1"/>
          </p:cNvSpPr>
          <p:nvPr>
            <p:ph type="sldNum" sz="quarter" idx="7"/>
          </p:nvPr>
        </p:nvSpPr>
        <p:spPr>
          <a:xfrm>
            <a:off x="-65845" y="10115064"/>
            <a:ext cx="384175" cy="253916"/>
          </a:xfrm>
          <a:prstGeom prst="rect">
            <a:avLst/>
          </a:prstGeom>
        </p:spPr>
        <p:txBody>
          <a:bodyPr wrap="square" lIns="0" tIns="0" rIns="0" bIns="0" anchor="ctr">
            <a:spAutoFit/>
          </a:bodyPr>
          <a:lstStyle>
            <a:lvl1pPr algn="r">
              <a:defRPr sz="1600" b="1" i="0" spc="0">
                <a:solidFill>
                  <a:srgbClr val="004F6B"/>
                </a:solidFill>
                <a:latin typeface="Poppins SemiBold" pitchFamily="2" charset="77"/>
                <a:cs typeface="Poppins SemiBold" pitchFamily="2" charset="77"/>
              </a:defRPr>
            </a:lvl1pPr>
          </a:lstStyle>
          <a:p>
            <a:pPr marL="55244">
              <a:spcBef>
                <a:spcPts val="185"/>
              </a:spcBef>
            </a:pPr>
            <a:fld id="{81D60167-4931-47E6-BA6A-407CBD079E47}" type="slidenum">
              <a:rPr lang="en-GB" smtClean="0"/>
              <a:pPr marL="55244">
                <a:spcBef>
                  <a:spcPts val="185"/>
                </a:spcBef>
              </a:pPr>
              <a:t>‹#›</a:t>
            </a:fld>
            <a:endParaRPr lang="en-GB" dirty="0"/>
          </a:p>
        </p:txBody>
      </p:sp>
      <p:sp>
        <p:nvSpPr>
          <p:cNvPr id="9" name="Text Placeholder 8">
            <a:extLst>
              <a:ext uri="{FF2B5EF4-FFF2-40B4-BE49-F238E27FC236}">
                <a16:creationId xmlns:a16="http://schemas.microsoft.com/office/drawing/2014/main" id="{628C3A0D-D663-DCE6-7626-3B8094179D6A}"/>
              </a:ext>
            </a:extLst>
          </p:cNvPr>
          <p:cNvSpPr>
            <a:spLocks noGrp="1"/>
          </p:cNvSpPr>
          <p:nvPr>
            <p:ph type="body" idx="1"/>
          </p:nvPr>
        </p:nvSpPr>
        <p:spPr>
          <a:xfrm>
            <a:off x="519113" y="1252681"/>
            <a:ext cx="6518275" cy="8124784"/>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cSld>
  <p:clrMap bg1="lt1" tx1="dk1" bg2="lt2" tx2="dk2" accent1="accent1" accent2="accent2" accent3="accent3" accent4="accent4" accent5="accent5" accent6="accent6" hlink="hlink" folHlink="folHlink"/>
  <p:sldLayoutIdLst>
    <p:sldLayoutId id="2147483662" r:id="rId1"/>
    <p:sldLayoutId id="2147483667" r:id="rId2"/>
    <p:sldLayoutId id="2147483665" r:id="rId3"/>
    <p:sldLayoutId id="2147483670" r:id="rId4"/>
    <p:sldLayoutId id="2147483666" r:id="rId5"/>
    <p:sldLayoutId id="2147483668" r:id="rId6"/>
    <p:sldLayoutId id="2147483669" r:id="rId7"/>
    <p:sldLayoutId id="2147483671" r:id="rId8"/>
  </p:sldLayoutIdLst>
  <p:txStyles>
    <p:titleStyle>
      <a:lvl1pPr>
        <a:defRPr sz="2800" b="1" i="0">
          <a:solidFill>
            <a:schemeClr val="accent1"/>
          </a:solidFill>
          <a:latin typeface="Poppins" pitchFamily="2" charset="77"/>
          <a:ea typeface="+mj-ea"/>
          <a:cs typeface="Poppins" pitchFamily="2" charset="77"/>
        </a:defRPr>
      </a:lvl1pPr>
    </p:titleStyle>
    <p:bodyStyle>
      <a:lvl1pPr marL="0">
        <a:defRPr sz="1200" b="0" i="0">
          <a:solidFill>
            <a:schemeClr val="tx1"/>
          </a:solidFill>
          <a:latin typeface="Poppins Light" pitchFamily="2" charset="77"/>
          <a:ea typeface="+mn-ea"/>
          <a:cs typeface="Poppins Light" pitchFamily="2" charset="77"/>
        </a:defRPr>
      </a:lvl1pPr>
      <a:lvl2pPr marL="28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2pPr>
      <a:lvl3pPr marL="64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3pPr>
      <a:lvl4pPr marL="100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4pPr>
      <a:lvl5pPr marL="136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pos="2380" userDrawn="1">
          <p15:clr>
            <a:srgbClr val="F26B43"/>
          </p15:clr>
        </p15:guide>
        <p15:guide id="2" orient="horz" pos="3368" userDrawn="1">
          <p15:clr>
            <a:srgbClr val="F26B43"/>
          </p15:clr>
        </p15:guide>
        <p15:guide id="3" pos="316" userDrawn="1">
          <p15:clr>
            <a:srgbClr val="F26B43"/>
          </p15:clr>
        </p15:guide>
        <p15:guide id="4" pos="44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5.xml"/><Relationship Id="rId5" Type="http://schemas.openxmlformats.org/officeDocument/2006/relationships/hyperlink" Target="https://healthwatch.brandstencil.com/" TargetMode="External"/><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hyperlink" Target="https://network.healthwatch.co.uk/guidance/2019-04-03/how-to-tell-strong-story" TargetMode="External"/><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hyperlink" Target="https://network.healthwatch.co.uk/guidance/2020-07-24/storytelling-tips" TargetMode="External"/><Relationship Id="rId5" Type="http://schemas.openxmlformats.org/officeDocument/2006/relationships/image" Target="../media/image11.sv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s://network.healthwatch.co.uk/guidance/2022-03-22/getting-started-healthwatch-brand" TargetMode="External"/><Relationship Id="rId5" Type="http://schemas.openxmlformats.org/officeDocument/2006/relationships/hyperlink" Target="https://network.healthwatch.co.uk/guidance/2019-04-03/how-to-tell-strong-story" TargetMode="External"/><Relationship Id="rId4" Type="http://schemas.openxmlformats.org/officeDocument/2006/relationships/hyperlink" Target="https://network.healthwatch.co.uk/guidance/2020-07-24/storytelling-tip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sv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6" Type="http://schemas.openxmlformats.org/officeDocument/2006/relationships/image" Target="../media/image66.svg"/><Relationship Id="rId5" Type="http://schemas.openxmlformats.org/officeDocument/2006/relationships/image" Target="../media/image65.sv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jpg"/><Relationship Id="rId7" Type="http://schemas.openxmlformats.org/officeDocument/2006/relationships/image" Target="../media/image74.png"/><Relationship Id="rId2" Type="http://schemas.openxmlformats.org/officeDocument/2006/relationships/image" Target="../media/image69.jpg"/><Relationship Id="rId1" Type="http://schemas.openxmlformats.org/officeDocument/2006/relationships/slideLayout" Target="../slideLayouts/slideLayout4.xml"/><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jpg"/><Relationship Id="rId9"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5.xml"/><Relationship Id="rId5" Type="http://schemas.openxmlformats.org/officeDocument/2006/relationships/hyperlink" Target="https://healthwatch.brandstencil.com/" TargetMode="External"/><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svg"/><Relationship Id="rId7" Type="http://schemas.openxmlformats.org/officeDocument/2006/relationships/image" Target="../media/image84.svg"/><Relationship Id="rId2" Type="http://schemas.openxmlformats.org/officeDocument/2006/relationships/image" Target="../media/image79.png"/><Relationship Id="rId1" Type="http://schemas.openxmlformats.org/officeDocument/2006/relationships/slideLayout" Target="../slideLayouts/slideLayout5.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82.sv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svg"/></Relationships>
</file>

<file path=ppt/slides/_rels/slide25.xml.rels><?xml version="1.0" encoding="UTF-8" standalone="yes"?>
<Relationships xmlns="http://schemas.openxmlformats.org/package/2006/relationships"><Relationship Id="rId3" Type="http://schemas.openxmlformats.org/officeDocument/2006/relationships/hyperlink" Target="https://www.flickr.com/photos/132747812@N04/albums" TargetMode="External"/><Relationship Id="rId2" Type="http://schemas.openxmlformats.org/officeDocument/2006/relationships/hyperlink" Target="https://healthwatch.brandstencil.com/" TargetMode="External"/><Relationship Id="rId1" Type="http://schemas.openxmlformats.org/officeDocument/2006/relationships/slideLayout" Target="../slideLayouts/slideLayout5.xml"/><Relationship Id="rId4" Type="http://schemas.openxmlformats.org/officeDocument/2006/relationships/hyperlink" Target="https://fonts.google.com/specimen/Poppin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fonts.google.com/specimen/Poppins" TargetMode="External"/><Relationship Id="rId1" Type="http://schemas.openxmlformats.org/officeDocument/2006/relationships/slideLayout" Target="../slideLayouts/slideLayout5.xml"/><Relationship Id="rId4" Type="http://schemas.openxmlformats.org/officeDocument/2006/relationships/image" Target="../media/image90.jpe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flickr.com/photos/132747812@N04/albums" TargetMode="External"/><Relationship Id="rId1" Type="http://schemas.openxmlformats.org/officeDocument/2006/relationships/slideLayout" Target="../slideLayouts/slideLayout5.xml"/><Relationship Id="rId5" Type="http://schemas.openxmlformats.org/officeDocument/2006/relationships/image" Target="../media/image93.png"/><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flickr.com/photos/132747812@N04/albums" TargetMode="External"/><Relationship Id="rId1" Type="http://schemas.openxmlformats.org/officeDocument/2006/relationships/slideLayout" Target="../slideLayouts/slideLayout5.xml"/><Relationship Id="rId5" Type="http://schemas.openxmlformats.org/officeDocument/2006/relationships/image" Target="../media/image96.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1.svg"/><Relationship Id="rId2" Type="http://schemas.openxmlformats.org/officeDocument/2006/relationships/hyperlink" Target="https://healthwatch.brandstencil.com/" TargetMode="Externa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9.pn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8" Type="http://schemas.openxmlformats.org/officeDocument/2006/relationships/hyperlink" Target="https://readabilityformulas.com/free-readability-formula-tests.php" TargetMode="External"/><Relationship Id="rId3" Type="http://schemas.openxmlformats.org/officeDocument/2006/relationships/hyperlink" Target="https://network.healthwatch.co.uk/guidance/2021-08-17/healthwatch-brand-messaging-guidance" TargetMode="External"/><Relationship Id="rId7" Type="http://schemas.openxmlformats.org/officeDocument/2006/relationships/hyperlink" Target="http://www.hemingwayapp.com/" TargetMode="External"/><Relationship Id="rId2" Type="http://schemas.openxmlformats.org/officeDocument/2006/relationships/hyperlink" Target="https://www.flickr.com/photos/132747812@N04/albums" TargetMode="External"/><Relationship Id="rId1" Type="http://schemas.openxmlformats.org/officeDocument/2006/relationships/slideLayout" Target="../slideLayouts/slideLayout5.xml"/><Relationship Id="rId6" Type="http://schemas.openxmlformats.org/officeDocument/2006/relationships/hyperlink" Target="https://www.grammarly.com/" TargetMode="External"/><Relationship Id="rId5" Type="http://schemas.openxmlformats.org/officeDocument/2006/relationships/hyperlink" Target="https://rewordify.com/" TargetMode="External"/><Relationship Id="rId10" Type="http://schemas.openxmlformats.org/officeDocument/2006/relationships/hyperlink" Target="mailto:hub@healthwatch.co.uk" TargetMode="External"/><Relationship Id="rId4" Type="http://schemas.openxmlformats.org/officeDocument/2006/relationships/hyperlink" Target="https://network.healthwatch.co.uk/guidance/2019-02-05/healthwatch-brand-language-guide" TargetMode="External"/><Relationship Id="rId9" Type="http://schemas.openxmlformats.org/officeDocument/2006/relationships/hyperlink" Target="http://www.plainenglish.co.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hyperlink" Target="https://healthwatch163.workplace.com/groups/280616882574510/permalink/765439327425594/" TargetMode="Externa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18" Type="http://schemas.openxmlformats.org/officeDocument/2006/relationships/hyperlink" Target="https://healthwatch.brandstencil.com/" TargetMode="External"/><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38.svg"/><Relationship Id="rId2" Type="http://schemas.openxmlformats.org/officeDocument/2006/relationships/image" Target="../media/image23.png"/><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3.xml"/><Relationship Id="rId4" Type="http://schemas.openxmlformats.org/officeDocument/2006/relationships/image" Target="../media/image53.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0" y="0"/>
            <a:ext cx="7559992" cy="10094962"/>
          </a:xfrm>
          <a:prstGeom prst="rect">
            <a:avLst/>
          </a:prstGeom>
        </p:spPr>
      </p:pic>
      <p:sp>
        <p:nvSpPr>
          <p:cNvPr id="32" name="Freeform 31">
            <a:extLst>
              <a:ext uri="{FF2B5EF4-FFF2-40B4-BE49-F238E27FC236}">
                <a16:creationId xmlns:a16="http://schemas.microsoft.com/office/drawing/2014/main" id="{EA0785F4-3DC2-F5D9-B39F-CF7C2F4063EC}"/>
              </a:ext>
            </a:extLst>
          </p:cNvPr>
          <p:cNvSpPr/>
          <p:nvPr/>
        </p:nvSpPr>
        <p:spPr>
          <a:xfrm>
            <a:off x="1" y="7428287"/>
            <a:ext cx="7556499" cy="3265114"/>
          </a:xfrm>
          <a:custGeom>
            <a:avLst/>
            <a:gdLst>
              <a:gd name="connsiteX0" fmla="*/ 2222497 w 7556499"/>
              <a:gd name="connsiteY0" fmla="*/ 19 h 3265114"/>
              <a:gd name="connsiteX1" fmla="*/ 7416635 w 7556499"/>
              <a:gd name="connsiteY1" fmla="*/ 1229447 h 3265114"/>
              <a:gd name="connsiteX2" fmla="*/ 7556499 w 7556499"/>
              <a:gd name="connsiteY2" fmla="*/ 1301371 h 3265114"/>
              <a:gd name="connsiteX3" fmla="*/ 7556499 w 7556499"/>
              <a:gd name="connsiteY3" fmla="*/ 3265114 h 3265114"/>
              <a:gd name="connsiteX4" fmla="*/ 0 w 7556499"/>
              <a:gd name="connsiteY4" fmla="*/ 3265114 h 3265114"/>
              <a:gd name="connsiteX5" fmla="*/ 0 w 7556499"/>
              <a:gd name="connsiteY5" fmla="*/ 231021 h 3265114"/>
              <a:gd name="connsiteX6" fmla="*/ 150416 w 7556499"/>
              <a:gd name="connsiteY6" fmla="*/ 197413 h 3265114"/>
              <a:gd name="connsiteX7" fmla="*/ 2222497 w 7556499"/>
              <a:gd name="connsiteY7" fmla="*/ 19 h 326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6499" h="3265114">
                <a:moveTo>
                  <a:pt x="2222497" y="19"/>
                </a:moveTo>
                <a:cubicBezTo>
                  <a:pt x="3972249" y="3207"/>
                  <a:pt x="5757857" y="422008"/>
                  <a:pt x="7416635" y="1229447"/>
                </a:cubicBezTo>
                <a:lnTo>
                  <a:pt x="7556499" y="1301371"/>
                </a:lnTo>
                <a:lnTo>
                  <a:pt x="7556499" y="3265114"/>
                </a:lnTo>
                <a:lnTo>
                  <a:pt x="0" y="3265114"/>
                </a:lnTo>
                <a:lnTo>
                  <a:pt x="0" y="231021"/>
                </a:lnTo>
                <a:lnTo>
                  <a:pt x="150416" y="197413"/>
                </a:lnTo>
                <a:cubicBezTo>
                  <a:pt x="828431" y="63966"/>
                  <a:pt x="1522596" y="-1258"/>
                  <a:pt x="2222497" y="19"/>
                </a:cubicBezTo>
                <a:close/>
              </a:path>
            </a:pathLst>
          </a:custGeom>
          <a:solidFill>
            <a:srgbClr val="004F6B"/>
          </a:solidFill>
          <a:ln w="12216" cap="flat">
            <a:noFill/>
            <a:prstDash val="solid"/>
            <a:miter/>
          </a:ln>
        </p:spPr>
        <p:txBody>
          <a:bodyPr rtlCol="0" anchor="ctr"/>
          <a:lstStyle/>
          <a:p>
            <a:endParaRPr lang="en-GB"/>
          </a:p>
        </p:txBody>
      </p:sp>
      <p:sp>
        <p:nvSpPr>
          <p:cNvPr id="33" name="Freeform 32">
            <a:extLst>
              <a:ext uri="{FF2B5EF4-FFF2-40B4-BE49-F238E27FC236}">
                <a16:creationId xmlns:a16="http://schemas.microsoft.com/office/drawing/2014/main" id="{5A2FF222-84A4-DA26-E1B1-C1EB11C50CDD}"/>
              </a:ext>
            </a:extLst>
          </p:cNvPr>
          <p:cNvSpPr/>
          <p:nvPr/>
        </p:nvSpPr>
        <p:spPr>
          <a:xfrm>
            <a:off x="1" y="7391735"/>
            <a:ext cx="7556500" cy="1584590"/>
          </a:xfrm>
          <a:custGeom>
            <a:avLst/>
            <a:gdLst>
              <a:gd name="connsiteX0" fmla="*/ 2171862 w 7556500"/>
              <a:gd name="connsiteY0" fmla="*/ 0 h 1584590"/>
              <a:gd name="connsiteX1" fmla="*/ 2192234 w 7556500"/>
              <a:gd name="connsiteY1" fmla="*/ 0 h 1584590"/>
              <a:gd name="connsiteX2" fmla="*/ 6389526 w 7556500"/>
              <a:gd name="connsiteY2" fmla="*/ 793927 h 1584590"/>
              <a:gd name="connsiteX3" fmla="*/ 7417602 w 7556500"/>
              <a:gd name="connsiteY3" fmla="*/ 1240084 h 1584590"/>
              <a:gd name="connsiteX4" fmla="*/ 7556500 w 7556500"/>
              <a:gd name="connsiteY4" fmla="*/ 1311706 h 1584590"/>
              <a:gd name="connsiteX5" fmla="*/ 7556500 w 7556500"/>
              <a:gd name="connsiteY5" fmla="*/ 1584590 h 1584590"/>
              <a:gd name="connsiteX6" fmla="*/ 7311342 w 7556500"/>
              <a:gd name="connsiteY6" fmla="*/ 1458167 h 1584590"/>
              <a:gd name="connsiteX7" fmla="*/ 6302926 w 7556500"/>
              <a:gd name="connsiteY7" fmla="*/ 1020486 h 1584590"/>
              <a:gd name="connsiteX8" fmla="*/ 2191874 w 7556500"/>
              <a:gd name="connsiteY8" fmla="*/ 242447 h 1584590"/>
              <a:gd name="connsiteX9" fmla="*/ 2171982 w 7556500"/>
              <a:gd name="connsiteY9" fmla="*/ 242447 h 1584590"/>
              <a:gd name="connsiteX10" fmla="*/ 69363 w 7556500"/>
              <a:gd name="connsiteY10" fmla="*/ 453582 h 1584590"/>
              <a:gd name="connsiteX11" fmla="*/ 0 w 7556500"/>
              <a:gd name="connsiteY11" fmla="*/ 469788 h 1584590"/>
              <a:gd name="connsiteX12" fmla="*/ 0 w 7556500"/>
              <a:gd name="connsiteY12" fmla="*/ 220675 h 1584590"/>
              <a:gd name="connsiteX13" fmla="*/ 17366 w 7556500"/>
              <a:gd name="connsiteY13" fmla="*/ 216614 h 1584590"/>
              <a:gd name="connsiteX14" fmla="*/ 2171862 w 7556500"/>
              <a:gd name="connsiteY14" fmla="*/ 0 h 158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56500" h="1584590">
                <a:moveTo>
                  <a:pt x="2171862" y="0"/>
                </a:moveTo>
                <a:cubicBezTo>
                  <a:pt x="2178774" y="0"/>
                  <a:pt x="2185322" y="0"/>
                  <a:pt x="2192234" y="0"/>
                </a:cubicBezTo>
                <a:cubicBezTo>
                  <a:pt x="3605682" y="2547"/>
                  <a:pt x="5017798" y="269736"/>
                  <a:pt x="6389526" y="793927"/>
                </a:cubicBezTo>
                <a:cubicBezTo>
                  <a:pt x="6739278" y="927612"/>
                  <a:pt x="7082158" y="1076443"/>
                  <a:pt x="7417602" y="1240084"/>
                </a:cubicBezTo>
                <a:lnTo>
                  <a:pt x="7556500" y="1311706"/>
                </a:lnTo>
                <a:lnTo>
                  <a:pt x="7556500" y="1584590"/>
                </a:lnTo>
                <a:lnTo>
                  <a:pt x="7311342" y="1458167"/>
                </a:lnTo>
                <a:cubicBezTo>
                  <a:pt x="6982302" y="1297628"/>
                  <a:pt x="6645980" y="1151624"/>
                  <a:pt x="6302926" y="1020486"/>
                </a:cubicBezTo>
                <a:cubicBezTo>
                  <a:pt x="4958854" y="506726"/>
                  <a:pt x="3575606" y="244994"/>
                  <a:pt x="2191874" y="242447"/>
                </a:cubicBezTo>
                <a:cubicBezTo>
                  <a:pt x="2185322" y="242447"/>
                  <a:pt x="2178530" y="242447"/>
                  <a:pt x="2171982" y="242447"/>
                </a:cubicBezTo>
                <a:cubicBezTo>
                  <a:pt x="1449885" y="242447"/>
                  <a:pt x="746542" y="313913"/>
                  <a:pt x="69363" y="453582"/>
                </a:cubicBezTo>
                <a:lnTo>
                  <a:pt x="0" y="469788"/>
                </a:lnTo>
                <a:lnTo>
                  <a:pt x="0" y="220675"/>
                </a:lnTo>
                <a:lnTo>
                  <a:pt x="17366" y="216614"/>
                </a:lnTo>
                <a:cubicBezTo>
                  <a:pt x="711355" y="73324"/>
                  <a:pt x="1432058" y="0"/>
                  <a:pt x="2171862" y="0"/>
                </a:cubicBezTo>
                <a:close/>
              </a:path>
            </a:pathLst>
          </a:custGeom>
          <a:solidFill>
            <a:srgbClr val="84BD00"/>
          </a:solidFill>
          <a:ln w="12126" cap="flat">
            <a:noFill/>
            <a:prstDash val="solid"/>
            <a:miter/>
          </a:ln>
        </p:spPr>
        <p:txBody>
          <a:bodyPr rtlCol="0" anchor="ctr"/>
          <a:lstStyle/>
          <a:p>
            <a:endParaRPr lang="en-GB"/>
          </a:p>
        </p:txBody>
      </p:sp>
      <p:sp>
        <p:nvSpPr>
          <p:cNvPr id="7" name="object 7"/>
          <p:cNvSpPr txBox="1"/>
          <p:nvPr/>
        </p:nvSpPr>
        <p:spPr>
          <a:xfrm>
            <a:off x="501650" y="8951490"/>
            <a:ext cx="4522304" cy="906558"/>
          </a:xfrm>
          <a:prstGeom prst="rect">
            <a:avLst/>
          </a:prstGeom>
        </p:spPr>
        <p:txBody>
          <a:bodyPr vert="horz" wrap="square" lIns="0" tIns="0" rIns="0" bIns="0" rtlCol="0">
            <a:noAutofit/>
          </a:bodyPr>
          <a:lstStyle/>
          <a:p>
            <a:pPr marR="5080">
              <a:lnSpc>
                <a:spcPct val="120000"/>
              </a:lnSpc>
            </a:pPr>
            <a:r>
              <a:rPr lang="en-GB" sz="2400" b="1" dirty="0">
                <a:solidFill>
                  <a:srgbClr val="FFFFFF"/>
                </a:solidFill>
                <a:latin typeface="Poppins" pitchFamily="2" charset="77"/>
                <a:cs typeface="Poppins" pitchFamily="2" charset="77"/>
              </a:rPr>
              <a:t>we’re making health</a:t>
            </a:r>
          </a:p>
          <a:p>
            <a:pPr marR="5080">
              <a:lnSpc>
                <a:spcPct val="120000"/>
              </a:lnSpc>
            </a:pPr>
            <a:r>
              <a:rPr lang="en-GB" sz="2400" b="1" dirty="0">
                <a:solidFill>
                  <a:srgbClr val="FFFFFF"/>
                </a:solidFill>
                <a:latin typeface="Poppins" pitchFamily="2" charset="77"/>
                <a:cs typeface="Poppins" pitchFamily="2" charset="77"/>
              </a:rPr>
              <a:t>and social care better</a:t>
            </a:r>
          </a:p>
        </p:txBody>
      </p:sp>
      <p:sp>
        <p:nvSpPr>
          <p:cNvPr id="11" name="object 11"/>
          <p:cNvSpPr txBox="1"/>
          <p:nvPr/>
        </p:nvSpPr>
        <p:spPr>
          <a:xfrm>
            <a:off x="501650" y="9966463"/>
            <a:ext cx="3276600" cy="351244"/>
          </a:xfrm>
          <a:prstGeom prst="rect">
            <a:avLst/>
          </a:prstGeom>
        </p:spPr>
        <p:txBody>
          <a:bodyPr vert="horz" wrap="square" lIns="0" tIns="0" rIns="0" bIns="0" rtlCol="0">
            <a:noAutofit/>
          </a:bodyPr>
          <a:lstStyle/>
          <a:p>
            <a:pPr>
              <a:lnSpc>
                <a:spcPct val="100000"/>
              </a:lnSpc>
              <a:spcBef>
                <a:spcPts val="260"/>
              </a:spcBef>
            </a:pPr>
            <a:r>
              <a:rPr b="1" dirty="0">
                <a:solidFill>
                  <a:srgbClr val="FFFFFF"/>
                </a:solidFill>
                <a:latin typeface="Poppins SemiBold" pitchFamily="2" charset="77"/>
                <a:cs typeface="Poppins SemiBold" pitchFamily="2" charset="77"/>
              </a:rPr>
              <a:t>Annual Report 2022–23</a:t>
            </a:r>
            <a:endParaRPr b="1" dirty="0">
              <a:latin typeface="Poppins SemiBold" pitchFamily="2" charset="77"/>
              <a:cs typeface="Poppins SemiBold" pitchFamily="2" charset="77"/>
            </a:endParaRPr>
          </a:p>
        </p:txBody>
      </p:sp>
      <p:pic>
        <p:nvPicPr>
          <p:cNvPr id="36" name="Graphic 35">
            <a:extLst>
              <a:ext uri="{FF2B5EF4-FFF2-40B4-BE49-F238E27FC236}">
                <a16:creationId xmlns:a16="http://schemas.microsoft.com/office/drawing/2014/main" id="{457CF86D-FFB3-0E8A-C378-FE7D6870E2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50189" y="9440724"/>
            <a:ext cx="2869281" cy="782532"/>
          </a:xfrm>
          <a:prstGeom prst="rect">
            <a:avLst/>
          </a:prstGeom>
        </p:spPr>
      </p:pic>
      <p:sp>
        <p:nvSpPr>
          <p:cNvPr id="20" name="Rectangle 19">
            <a:extLst>
              <a:ext uri="{FF2B5EF4-FFF2-40B4-BE49-F238E27FC236}">
                <a16:creationId xmlns:a16="http://schemas.microsoft.com/office/drawing/2014/main" id="{C8EA071B-F8E5-1205-D42C-5F2807838AE8}"/>
              </a:ext>
            </a:extLst>
          </p:cNvPr>
          <p:cNvSpPr/>
          <p:nvPr/>
        </p:nvSpPr>
        <p:spPr>
          <a:xfrm>
            <a:off x="7801581" y="19896"/>
            <a:ext cx="4533682" cy="3481887"/>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Don’t forget to insert your own local Healthwatch logo. On this cover the logo is in the top right corner.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To change the logo right click on it &gt; change picture &gt; from file &gt; choose logo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Make sure its placed not too close to the top or the right hand edges and should be approx. 70mm in length or take up a third of the page. Use the main Healthwatch logo as a guide.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You can download different versions of your logo by logging into the </a:t>
            </a:r>
            <a:r>
              <a:rPr kumimoji="0" lang="en-GB" sz="1400" b="0" i="0" u="sng" strike="noStrike" kern="1200" cap="none" spc="0" normalizeH="0" baseline="0" noProof="0" dirty="0">
                <a:ln>
                  <a:noFill/>
                </a:ln>
                <a:solidFill>
                  <a:srgbClr val="000000"/>
                </a:solidFill>
                <a:effectLst/>
                <a:uLnTx/>
                <a:uFillTx/>
                <a:latin typeface="Poppins Light"/>
                <a:ea typeface="+mn-ea"/>
                <a:cs typeface="+mn-cs"/>
                <a:hlinkClick r:id="rId5"/>
              </a:rPr>
              <a:t>Communications Centre</a:t>
            </a:r>
            <a:r>
              <a:rPr kumimoji="0" lang="en-GB" sz="1400" b="0" i="0" u="none" strike="noStrike" kern="1200" cap="none" spc="0" normalizeH="0" baseline="0" noProof="0" dirty="0">
                <a:ln>
                  <a:noFill/>
                </a:ln>
                <a:solidFill>
                  <a:srgbClr val="000000"/>
                </a:solidFill>
                <a:effectLst/>
                <a:uLnTx/>
                <a:uFillTx/>
                <a:latin typeface="Poppins Light"/>
                <a:ea typeface="+mn-ea"/>
                <a:cs typeface="+mn-cs"/>
              </a:rPr>
              <a:t> on the Network Site. On the right hand side, ‘search assets’ and type the name of your local Healthwatch</a:t>
            </a:r>
          </a:p>
        </p:txBody>
      </p:sp>
      <p:sp>
        <p:nvSpPr>
          <p:cNvPr id="21" name="Rectangle 20">
            <a:extLst>
              <a:ext uri="{FF2B5EF4-FFF2-40B4-BE49-F238E27FC236}">
                <a16:creationId xmlns:a16="http://schemas.microsoft.com/office/drawing/2014/main" id="{C6ECC74F-7351-BFC5-1865-6E76F698B1B4}"/>
              </a:ext>
            </a:extLst>
          </p:cNvPr>
          <p:cNvSpPr/>
          <p:nvPr/>
        </p:nvSpPr>
        <p:spPr>
          <a:xfrm>
            <a:off x="-4791588" y="1344523"/>
            <a:ext cx="4533682" cy="774267"/>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Remember, this is a template. You can change the title if you wish.</a:t>
            </a:r>
          </a:p>
        </p:txBody>
      </p:sp>
      <p:sp>
        <p:nvSpPr>
          <p:cNvPr id="22" name="Rectangle 21">
            <a:extLst>
              <a:ext uri="{FF2B5EF4-FFF2-40B4-BE49-F238E27FC236}">
                <a16:creationId xmlns:a16="http://schemas.microsoft.com/office/drawing/2014/main" id="{A5531837-BBBD-832B-4671-80DC90824EC1}"/>
              </a:ext>
            </a:extLst>
          </p:cNvPr>
          <p:cNvSpPr/>
          <p:nvPr/>
        </p:nvSpPr>
        <p:spPr>
          <a:xfrm>
            <a:off x="-4791588" y="3502506"/>
            <a:ext cx="4533682" cy="2029663"/>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spc="0" normalizeH="0" baseline="0" noProof="0" dirty="0">
                <a:ln>
                  <a:noFill/>
                </a:ln>
                <a:solidFill>
                  <a:srgbClr val="000000"/>
                </a:solidFill>
                <a:effectLst/>
                <a:uLnTx/>
                <a:uFillTx/>
                <a:latin typeface="Poppins Medium" pitchFamily="2" charset="77"/>
                <a:ea typeface="+mn-ea"/>
                <a:cs typeface="Poppins Medium" pitchFamily="2" charset="77"/>
              </a:rPr>
              <a:t>Covers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u="none" strike="noStrike" kern="1200" cap="none" spc="0" normalizeH="0" baseline="0" noProof="0" dirty="0">
              <a:ln>
                <a:noFill/>
              </a:ln>
              <a:solidFill>
                <a:srgbClr val="000000"/>
              </a:solidFill>
              <a:effectLst/>
              <a:uLnTx/>
              <a:uFillTx/>
              <a:latin typeface="Poppins SemiBold" pitchFamily="2" charset="77"/>
              <a:ea typeface="+mn-ea"/>
              <a:cs typeface="Poppins SemiBold"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We’ve included two cover options for you to choose from. Add the name of your Healthwatch and your logo. Then delete the covers you are not using. You can also personalise the covers by using your own photography.</a:t>
            </a:r>
          </a:p>
        </p:txBody>
      </p:sp>
      <p:sp>
        <p:nvSpPr>
          <p:cNvPr id="23" name="Rectangle 22">
            <a:extLst>
              <a:ext uri="{FF2B5EF4-FFF2-40B4-BE49-F238E27FC236}">
                <a16:creationId xmlns:a16="http://schemas.microsoft.com/office/drawing/2014/main" id="{A5181C2A-EA1D-19BC-4147-BC6041C4C511}"/>
              </a:ext>
            </a:extLst>
          </p:cNvPr>
          <p:cNvSpPr/>
          <p:nvPr/>
        </p:nvSpPr>
        <p:spPr>
          <a:xfrm>
            <a:off x="7790842" y="8577968"/>
            <a:ext cx="4533682" cy="1049632"/>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It is not necessary to have a photo caption on the front cover of your report. Use </a:t>
            </a:r>
            <a:r>
              <a:rPr lang="en-GB" sz="1400" kern="1200" dirty="0">
                <a:solidFill>
                  <a:srgbClr val="000000"/>
                </a:solidFill>
                <a:latin typeface="Poppins Light"/>
                <a:ea typeface="+mn-ea"/>
                <a:cs typeface="+mn-cs"/>
              </a:rPr>
              <a:t>a</a:t>
            </a:r>
            <a:r>
              <a:rPr kumimoji="0" lang="en-GB" sz="1400" b="0" i="0" u="none" strike="noStrike" kern="1200" cap="none" spc="0" normalizeH="0" baseline="0" noProof="0" dirty="0">
                <a:ln>
                  <a:noFill/>
                </a:ln>
                <a:solidFill>
                  <a:srgbClr val="000000"/>
                </a:solidFill>
                <a:effectLst/>
                <a:uLnTx/>
                <a:uFillTx/>
                <a:latin typeface="Poppins Light"/>
                <a:ea typeface="+mn-ea"/>
                <a:cs typeface="+mn-cs"/>
              </a:rPr>
              <a:t> blank inside page if a caption is necessary.</a:t>
            </a:r>
          </a:p>
        </p:txBody>
      </p:sp>
      <p:sp>
        <p:nvSpPr>
          <p:cNvPr id="25" name="Rectangle 24">
            <a:extLst>
              <a:ext uri="{FF2B5EF4-FFF2-40B4-BE49-F238E27FC236}">
                <a16:creationId xmlns:a16="http://schemas.microsoft.com/office/drawing/2014/main" id="{840BCA46-5EAF-4E91-0736-7D38A7A35D81}"/>
              </a:ext>
            </a:extLst>
          </p:cNvPr>
          <p:cNvSpPr/>
          <p:nvPr/>
        </p:nvSpPr>
        <p:spPr>
          <a:xfrm>
            <a:off x="-4791588" y="6651719"/>
            <a:ext cx="4533682" cy="2029663"/>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spc="0" normalizeH="0" baseline="0" noProof="0" dirty="0">
                <a:ln>
                  <a:noFill/>
                </a:ln>
                <a:solidFill>
                  <a:srgbClr val="000000"/>
                </a:solidFill>
                <a:effectLst/>
                <a:uLnTx/>
                <a:uFillTx/>
                <a:latin typeface="Poppins Medium" pitchFamily="2" charset="77"/>
                <a:ea typeface="+mn-ea"/>
                <a:cs typeface="Poppins Medium" pitchFamily="2" charset="77"/>
              </a:rPr>
              <a:t>To change the photo:</a:t>
            </a: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Double-click on the photo.</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From the main menu, select: Format &gt; Change Picture.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Ensure new picture sits fully behind the green curve, resize if not.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Delete this box.</a:t>
            </a:r>
          </a:p>
        </p:txBody>
      </p:sp>
      <p:sp>
        <p:nvSpPr>
          <p:cNvPr id="3" name="object 7">
            <a:extLst>
              <a:ext uri="{FF2B5EF4-FFF2-40B4-BE49-F238E27FC236}">
                <a16:creationId xmlns:a16="http://schemas.microsoft.com/office/drawing/2014/main" id="{EB984B72-BB53-6BD1-81F6-2BCF1B28F22F}"/>
              </a:ext>
            </a:extLst>
          </p:cNvPr>
          <p:cNvSpPr txBox="1"/>
          <p:nvPr/>
        </p:nvSpPr>
        <p:spPr>
          <a:xfrm>
            <a:off x="501650" y="8301538"/>
            <a:ext cx="3276600" cy="658784"/>
          </a:xfrm>
          <a:prstGeom prst="rect">
            <a:avLst/>
          </a:prstGeom>
        </p:spPr>
        <p:txBody>
          <a:bodyPr vert="horz" wrap="square" lIns="0" tIns="0" rIns="0" bIns="0" rtlCol="0">
            <a:noAutofit/>
          </a:bodyPr>
          <a:lstStyle/>
          <a:p>
            <a:pPr marR="5080">
              <a:lnSpc>
                <a:spcPts val="5000"/>
              </a:lnSpc>
            </a:pPr>
            <a:r>
              <a:rPr sz="4600" b="1" dirty="0">
                <a:solidFill>
                  <a:srgbClr val="FFFFFF"/>
                </a:solidFill>
                <a:latin typeface="Poppins" pitchFamily="2" charset="77"/>
                <a:cs typeface="Poppins" pitchFamily="2" charset="77"/>
              </a:rPr>
              <a:t>Together</a:t>
            </a:r>
            <a:endParaRPr sz="4600" b="1" dirty="0">
              <a:latin typeface="Poppins" pitchFamily="2" charset="77"/>
              <a:cs typeface="Poppins" pitchFamily="2" charset="77"/>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28EA9382-3F4C-1F3C-ACB6-205F30DC5388}"/>
              </a:ext>
            </a:extLst>
          </p:cNvPr>
          <p:cNvSpPr>
            <a:spLocks noGrp="1"/>
          </p:cNvSpPr>
          <p:nvPr>
            <p:ph type="body" sz="quarter" idx="13"/>
          </p:nvPr>
        </p:nvSpPr>
        <p:spPr>
          <a:xfrm>
            <a:off x="501650" y="7741729"/>
            <a:ext cx="5746750" cy="1746250"/>
          </a:xfrm>
        </p:spPr>
        <p:txBody>
          <a:bodyPr/>
          <a:lstStyle/>
          <a:p>
            <a:r>
              <a:rPr lang="en-GB" sz="1800" dirty="0"/>
              <a:t>Services can’t make improvements without hearing your views. That’s why over the last year we have made listening to feedback from all areas of the community a priority. This allows us to understand the full picture, and feed this back to services and help them improve.</a:t>
            </a:r>
          </a:p>
        </p:txBody>
      </p:sp>
      <p:sp>
        <p:nvSpPr>
          <p:cNvPr id="12" name="Title 11">
            <a:extLst>
              <a:ext uri="{FF2B5EF4-FFF2-40B4-BE49-F238E27FC236}">
                <a16:creationId xmlns:a16="http://schemas.microsoft.com/office/drawing/2014/main" id="{3DFE08C5-0295-52F6-047C-A5D25150FD16}"/>
              </a:ext>
            </a:extLst>
          </p:cNvPr>
          <p:cNvSpPr>
            <a:spLocks noGrp="1"/>
          </p:cNvSpPr>
          <p:nvPr>
            <p:ph type="title"/>
          </p:nvPr>
        </p:nvSpPr>
        <p:spPr/>
        <p:txBody>
          <a:bodyPr/>
          <a:lstStyle/>
          <a:p>
            <a:r>
              <a:rPr lang="en-GB" dirty="0"/>
              <a:t>Listening to your experiences</a:t>
            </a:r>
          </a:p>
        </p:txBody>
      </p:sp>
      <p:pic>
        <p:nvPicPr>
          <p:cNvPr id="14" name="object 6">
            <a:extLst>
              <a:ext uri="{FF2B5EF4-FFF2-40B4-BE49-F238E27FC236}">
                <a16:creationId xmlns:a16="http://schemas.microsoft.com/office/drawing/2014/main" id="{6C6E94C9-E886-67BF-7484-7A83985E7B8B}"/>
              </a:ext>
            </a:extLst>
          </p:cNvPr>
          <p:cNvPicPr>
            <a:picLocks noGrp="1"/>
          </p:cNvPicPr>
          <p:nvPr>
            <p:ph type="pic" sz="quarter" idx="12"/>
          </p:nvPr>
        </p:nvPicPr>
        <p:blipFill>
          <a:blip r:embed="rId2" cstate="print"/>
          <a:srcRect t="152" b="152"/>
          <a:stretch>
            <a:fillRect/>
          </a:stretch>
        </p:blipFill>
        <p:spPr/>
      </p:pic>
      <p:sp>
        <p:nvSpPr>
          <p:cNvPr id="9" name="object 9"/>
          <p:cNvSpPr txBox="1">
            <a:spLocks noGrp="1"/>
          </p:cNvSpPr>
          <p:nvPr>
            <p:ph type="ftr" sz="quarter" idx="10"/>
          </p:nvPr>
        </p:nvSpPr>
        <p:spPr/>
        <p:txBody>
          <a:bodyPr/>
          <a:lstStyle/>
          <a:p>
            <a:r>
              <a:rPr lang="en-GB" dirty="0"/>
              <a:t>Healthwatch England Annual Report 2022-23</a:t>
            </a:r>
          </a:p>
        </p:txBody>
      </p:sp>
      <p:sp>
        <p:nvSpPr>
          <p:cNvPr id="8" name="object 8"/>
          <p:cNvSpPr txBox="1">
            <a:spLocks noGrp="1"/>
          </p:cNvSpPr>
          <p:nvPr>
            <p:ph type="sldNum" sz="quarter" idx="11"/>
          </p:nvPr>
        </p:nvSpPr>
        <p:spPr/>
        <p:txBody>
          <a:bodyPr/>
          <a:lstStyle/>
          <a:p>
            <a:fld id="{81D60167-4931-47E6-BA6A-407CBD079E47}" type="slidenum">
              <a:rPr lang="en-GB" dirty="0"/>
              <a:pPr/>
              <a:t>10</a:t>
            </a:fld>
            <a:endParaRPr lang="en-GB" dirty="0"/>
          </a:p>
        </p:txBody>
      </p:sp>
      <p:sp>
        <p:nvSpPr>
          <p:cNvPr id="4" name="Rectangle 3">
            <a:extLst>
              <a:ext uri="{FF2B5EF4-FFF2-40B4-BE49-F238E27FC236}">
                <a16:creationId xmlns:a16="http://schemas.microsoft.com/office/drawing/2014/main" id="{8AB34516-4711-8C6D-E951-70CBD0D4060C}"/>
              </a:ext>
            </a:extLst>
          </p:cNvPr>
          <p:cNvSpPr/>
          <p:nvPr/>
        </p:nvSpPr>
        <p:spPr>
          <a:xfrm>
            <a:off x="7851913" y="6651718"/>
            <a:ext cx="4533682" cy="687437"/>
          </a:xfrm>
          <a:prstGeom prst="rect">
            <a:avLst/>
          </a:prstGeom>
          <a:solidFill>
            <a:schemeClr val="accent1">
              <a:lumMod val="20000"/>
              <a:lumOff val="80000"/>
            </a:schemeClr>
          </a:solid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l" defTabSz="987095" rtl="0"/>
            <a:r>
              <a:rPr lang="en-GB" sz="1400" kern="1200" dirty="0">
                <a:solidFill>
                  <a:srgbClr val="000000"/>
                </a:solidFill>
                <a:latin typeface="Poppins Light" pitchFamily="2" charset="77"/>
                <a:cs typeface="Poppins Light" pitchFamily="2" charset="77"/>
              </a:rPr>
              <a:t>Please ensure headings and text do not overlap graphics on the page</a:t>
            </a:r>
          </a:p>
        </p:txBody>
      </p:sp>
      <p:sp>
        <p:nvSpPr>
          <p:cNvPr id="10" name="Rectangle 9">
            <a:extLst>
              <a:ext uri="{FF2B5EF4-FFF2-40B4-BE49-F238E27FC236}">
                <a16:creationId xmlns:a16="http://schemas.microsoft.com/office/drawing/2014/main" id="{CF92D7EB-9132-8648-5462-9F120439C4ED}"/>
              </a:ext>
            </a:extLst>
          </p:cNvPr>
          <p:cNvSpPr/>
          <p:nvPr/>
        </p:nvSpPr>
        <p:spPr>
          <a:xfrm>
            <a:off x="-4803022" y="6651719"/>
            <a:ext cx="4533682" cy="2015203"/>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u="none" strike="noStrike" kern="1200" cap="none" spc="0" normalizeH="0" baseline="0" noProof="0" dirty="0">
                <a:ln>
                  <a:noFill/>
                </a:ln>
                <a:solidFill>
                  <a:srgbClr val="000000"/>
                </a:solidFill>
                <a:effectLst/>
                <a:uLnTx/>
                <a:uFillTx/>
                <a:latin typeface="Poppins SemiBold" pitchFamily="2" charset="77"/>
                <a:ea typeface="+mn-ea"/>
                <a:cs typeface="Poppins SemiBold" pitchFamily="2" charset="77"/>
              </a:rPr>
              <a:t>To change the photo: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Double-click on the photo.</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From the main menu, select: Format &gt; Change Picture.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Delete this box.</a:t>
            </a:r>
          </a:p>
        </p:txBody>
      </p:sp>
      <p:sp>
        <p:nvSpPr>
          <p:cNvPr id="11" name="Rectangle 10">
            <a:extLst>
              <a:ext uri="{FF2B5EF4-FFF2-40B4-BE49-F238E27FC236}">
                <a16:creationId xmlns:a16="http://schemas.microsoft.com/office/drawing/2014/main" id="{DB8C0B80-4CBB-2683-C418-978D120D06FF}"/>
              </a:ext>
            </a:extLst>
          </p:cNvPr>
          <p:cNvSpPr/>
          <p:nvPr/>
        </p:nvSpPr>
        <p:spPr>
          <a:xfrm>
            <a:off x="7851913" y="3474101"/>
            <a:ext cx="4533682" cy="1443540"/>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Update the image in the page break to a relevant photo where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Try to use photographs of people rather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than graphics. </a:t>
            </a:r>
          </a:p>
        </p:txBody>
      </p:sp>
      <p:sp>
        <p:nvSpPr>
          <p:cNvPr id="13" name="Rectangle 12">
            <a:extLst>
              <a:ext uri="{FF2B5EF4-FFF2-40B4-BE49-F238E27FC236}">
                <a16:creationId xmlns:a16="http://schemas.microsoft.com/office/drawing/2014/main" id="{11A61CE4-942B-C401-7411-291644275441}"/>
              </a:ext>
            </a:extLst>
          </p:cNvPr>
          <p:cNvSpPr/>
          <p:nvPr/>
        </p:nvSpPr>
        <p:spPr>
          <a:xfrm>
            <a:off x="7851913" y="7483485"/>
            <a:ext cx="4533682" cy="631163"/>
          </a:xfrm>
          <a:prstGeom prst="rect">
            <a:avLst/>
          </a:prstGeom>
          <a:solidFill>
            <a:srgbClr val="84BD00">
              <a:lumMod val="20000"/>
              <a:lumOff val="80000"/>
            </a:srgbClr>
          </a:solidFill>
          <a:ln>
            <a:no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Section word count – 50 words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p:txBody>
          <a:bodyPr/>
          <a:lstStyle/>
          <a:p>
            <a:r>
              <a:rPr lang="en-GB" dirty="0"/>
              <a:t>Advocating for fairer </a:t>
            </a:r>
            <a:br>
              <a:rPr lang="en-GB" dirty="0"/>
            </a:br>
            <a:r>
              <a:rPr lang="en-GB" dirty="0"/>
              <a:t>NHS dentistry</a:t>
            </a:r>
          </a:p>
        </p:txBody>
      </p:sp>
      <p:sp>
        <p:nvSpPr>
          <p:cNvPr id="23" name="object 23"/>
          <p:cNvSpPr txBox="1">
            <a:spLocks noGrp="1"/>
          </p:cNvSpPr>
          <p:nvPr>
            <p:ph type="ftr" sz="quarter" idx="10"/>
          </p:nvPr>
        </p:nvSpPr>
        <p:spPr/>
        <p:txBody>
          <a:bodyPr/>
          <a:lstStyle/>
          <a:p>
            <a:r>
              <a:rPr lang="en-GB" dirty="0"/>
              <a:t>Healthwatch England Annual Report 2022-23</a:t>
            </a:r>
          </a:p>
        </p:txBody>
      </p:sp>
      <p:sp>
        <p:nvSpPr>
          <p:cNvPr id="28" name="Slide Number Placeholder 27">
            <a:extLst>
              <a:ext uri="{FF2B5EF4-FFF2-40B4-BE49-F238E27FC236}">
                <a16:creationId xmlns:a16="http://schemas.microsoft.com/office/drawing/2014/main" id="{311F5B02-AB7F-000D-9457-C02475AED606}"/>
              </a:ext>
            </a:extLst>
          </p:cNvPr>
          <p:cNvSpPr>
            <a:spLocks noGrp="1"/>
          </p:cNvSpPr>
          <p:nvPr>
            <p:ph type="sldNum" sz="quarter" idx="11"/>
          </p:nvPr>
        </p:nvSpPr>
        <p:spPr/>
        <p:txBody>
          <a:bodyPr/>
          <a:lstStyle/>
          <a:p>
            <a:fld id="{81D60167-4931-47E6-BA6A-407CBD079E47}" type="slidenum">
              <a:rPr lang="en-GB" smtClean="0"/>
              <a:pPr/>
              <a:t>11</a:t>
            </a:fld>
            <a:endParaRPr lang="en-GB" dirty="0"/>
          </a:p>
        </p:txBody>
      </p:sp>
      <p:sp>
        <p:nvSpPr>
          <p:cNvPr id="49" name="Text Placeholder 48">
            <a:extLst>
              <a:ext uri="{FF2B5EF4-FFF2-40B4-BE49-F238E27FC236}">
                <a16:creationId xmlns:a16="http://schemas.microsoft.com/office/drawing/2014/main" id="{1B84D2BF-98D1-4B74-77C6-A6EBB7F2324E}"/>
              </a:ext>
            </a:extLst>
          </p:cNvPr>
          <p:cNvSpPr>
            <a:spLocks noGrp="1"/>
          </p:cNvSpPr>
          <p:nvPr>
            <p:ph type="body" sz="quarter" idx="12"/>
          </p:nvPr>
        </p:nvSpPr>
        <p:spPr>
          <a:xfrm>
            <a:off x="501649" y="1674951"/>
            <a:ext cx="6085418" cy="3003595"/>
          </a:xfrm>
        </p:spPr>
        <p:txBody>
          <a:bodyPr/>
          <a:lstStyle/>
          <a:p>
            <a:pPr>
              <a:spcAft>
                <a:spcPts val="600"/>
              </a:spcAft>
            </a:pPr>
            <a:r>
              <a:rPr lang="en-GB" sz="1200" b="1" dirty="0">
                <a:solidFill>
                  <a:schemeClr val="tx1"/>
                </a:solidFill>
                <a:latin typeface="Poppins SemiBold" pitchFamily="2" charset="77"/>
                <a:cs typeface="Poppins SemiBold" pitchFamily="2" charset="77"/>
              </a:rPr>
              <a:t>NHS dentistry is in desperate need of reform and this year we have successfully moved NHS dentistry up the political agenda, making it easier </a:t>
            </a:r>
            <a:br>
              <a:rPr lang="en-GB" sz="1200" b="1" dirty="0">
                <a:solidFill>
                  <a:schemeClr val="tx1"/>
                </a:solidFill>
                <a:latin typeface="Poppins SemiBold" pitchFamily="2" charset="77"/>
                <a:cs typeface="Poppins SemiBold" pitchFamily="2" charset="77"/>
              </a:rPr>
            </a:br>
            <a:r>
              <a:rPr lang="en-GB" sz="1200" b="1" dirty="0">
                <a:solidFill>
                  <a:schemeClr val="tx1"/>
                </a:solidFill>
                <a:latin typeface="Poppins SemiBold" pitchFamily="2" charset="77"/>
                <a:cs typeface="Poppins SemiBold" pitchFamily="2" charset="77"/>
              </a:rPr>
              <a:t>for people to find a dentist taking on NHS patients.</a:t>
            </a:r>
            <a:endParaRPr lang="en-GB" sz="1000" dirty="0">
              <a:solidFill>
                <a:schemeClr val="tx1"/>
              </a:solidFill>
              <a:latin typeface="Poppins Light" pitchFamily="2" charset="77"/>
              <a:cs typeface="Poppins Light" pitchFamily="2" charset="77"/>
            </a:endParaRPr>
          </a:p>
          <a:p>
            <a:pPr>
              <a:spcAft>
                <a:spcPts val="600"/>
              </a:spcAft>
            </a:pPr>
            <a:r>
              <a:rPr lang="en-GB" sz="1200" dirty="0">
                <a:solidFill>
                  <a:schemeClr val="tx1"/>
                </a:solidFill>
                <a:latin typeface="Poppins Light" pitchFamily="2" charset="77"/>
                <a:cs typeface="Poppins Light" pitchFamily="2" charset="77"/>
              </a:rPr>
              <a:t>With living costs on the rise, our new findings show widening health inequalities as people in every part of the country struggle to pay for dental care.</a:t>
            </a:r>
          </a:p>
          <a:p>
            <a:pPr>
              <a:spcAft>
                <a:spcPts val="600"/>
              </a:spcAft>
            </a:pPr>
            <a:r>
              <a:rPr lang="en-GB" sz="1200" dirty="0">
                <a:solidFill>
                  <a:schemeClr val="tx1"/>
                </a:solidFill>
                <a:latin typeface="Poppins Light" pitchFamily="2" charset="77"/>
                <a:cs typeface="Poppins Light" pitchFamily="2" charset="77"/>
              </a:rPr>
              <a:t>We have seen a shortage of NHS appointments, which has affected people </a:t>
            </a:r>
            <a:br>
              <a:rPr lang="en-GB" sz="1200" dirty="0">
                <a:solidFill>
                  <a:schemeClr val="tx1"/>
                </a:solidFill>
                <a:latin typeface="Poppins Light" pitchFamily="2" charset="77"/>
                <a:cs typeface="Poppins Light" pitchFamily="2" charset="77"/>
              </a:rPr>
            </a:br>
            <a:r>
              <a:rPr lang="en-GB" sz="1200" dirty="0">
                <a:solidFill>
                  <a:schemeClr val="tx1"/>
                </a:solidFill>
                <a:latin typeface="Poppins Light" pitchFamily="2" charset="77"/>
                <a:cs typeface="Poppins Light" pitchFamily="2" charset="77"/>
              </a:rPr>
              <a:t>on the lowest incomes the most, meaning they were less likely to have dental treatment than those on higher incomes.</a:t>
            </a:r>
          </a:p>
          <a:p>
            <a:pPr>
              <a:spcAft>
                <a:spcPts val="600"/>
              </a:spcAft>
            </a:pPr>
            <a:r>
              <a:rPr lang="en-GB" sz="1200" dirty="0">
                <a:solidFill>
                  <a:schemeClr val="tx1"/>
                </a:solidFill>
                <a:latin typeface="Poppins Light" pitchFamily="2" charset="77"/>
                <a:cs typeface="Poppins Light" pitchFamily="2" charset="77"/>
              </a:rPr>
              <a:t>We made renewed calls on NHS England and the Department of Health and Social care to put a reformed dental contract in place.</a:t>
            </a:r>
            <a:endParaRPr lang="en-GB" sz="1200" dirty="0"/>
          </a:p>
          <a:p>
            <a:pPr>
              <a:spcBef>
                <a:spcPts val="600"/>
              </a:spcBef>
              <a:spcAft>
                <a:spcPts val="600"/>
              </a:spcAft>
            </a:pPr>
            <a:r>
              <a:rPr lang="en-GB" sz="1800" b="1" dirty="0">
                <a:latin typeface="Poppins SemiBold" pitchFamily="2" charset="77"/>
                <a:cs typeface="Poppins SemiBold" pitchFamily="2" charset="77"/>
              </a:rPr>
              <a:t>Changes to NHS dental contracts</a:t>
            </a:r>
          </a:p>
          <a:p>
            <a:pPr>
              <a:spcAft>
                <a:spcPts val="600"/>
              </a:spcAft>
            </a:pPr>
            <a:r>
              <a:rPr lang="en-GB" sz="1200" dirty="0">
                <a:solidFill>
                  <a:schemeClr val="tx1"/>
                </a:solidFill>
                <a:latin typeface="Poppins Light" pitchFamily="2" charset="77"/>
                <a:cs typeface="Poppins Light" pitchFamily="2" charset="77"/>
              </a:rPr>
              <a:t>Our findings achieved widespread media attention and as a result NHS England announced changes, including:</a:t>
            </a:r>
          </a:p>
        </p:txBody>
      </p:sp>
      <p:sp>
        <p:nvSpPr>
          <p:cNvPr id="6" name="object 6"/>
          <p:cNvSpPr/>
          <p:nvPr/>
        </p:nvSpPr>
        <p:spPr>
          <a:xfrm>
            <a:off x="0" y="4731043"/>
            <a:ext cx="7062470" cy="1551245"/>
          </a:xfrm>
          <a:custGeom>
            <a:avLst/>
            <a:gdLst/>
            <a:ahLst/>
            <a:cxnLst/>
            <a:rect l="l" t="t" r="r" b="b"/>
            <a:pathLst>
              <a:path w="7062470" h="1923415">
                <a:moveTo>
                  <a:pt x="7062000" y="0"/>
                </a:moveTo>
                <a:lnTo>
                  <a:pt x="0" y="0"/>
                </a:lnTo>
                <a:lnTo>
                  <a:pt x="0" y="1923008"/>
                </a:lnTo>
                <a:lnTo>
                  <a:pt x="7062000" y="1923008"/>
                </a:lnTo>
                <a:lnTo>
                  <a:pt x="7062000" y="0"/>
                </a:lnTo>
                <a:close/>
              </a:path>
            </a:pathLst>
          </a:custGeom>
          <a:solidFill>
            <a:srgbClr val="E5F5FB"/>
          </a:solidFill>
        </p:spPr>
        <p:txBody>
          <a:bodyPr wrap="square" lIns="0" tIns="0" rIns="0" bIns="0" rtlCol="0"/>
          <a:lstStyle/>
          <a:p>
            <a:endParaRPr/>
          </a:p>
        </p:txBody>
      </p:sp>
      <p:sp>
        <p:nvSpPr>
          <p:cNvPr id="13" name="object 13"/>
          <p:cNvSpPr txBox="1"/>
          <p:nvPr/>
        </p:nvSpPr>
        <p:spPr>
          <a:xfrm>
            <a:off x="500442" y="6440884"/>
            <a:ext cx="5951158" cy="1367041"/>
          </a:xfrm>
          <a:prstGeom prst="rect">
            <a:avLst/>
          </a:prstGeom>
        </p:spPr>
        <p:txBody>
          <a:bodyPr vert="horz" wrap="square" lIns="0" tIns="12700" rIns="0" bIns="0" rtlCol="0">
            <a:spAutoFit/>
          </a:bodyPr>
          <a:lstStyle/>
          <a:p>
            <a:pPr marR="269875">
              <a:spcAft>
                <a:spcPts val="600"/>
              </a:spcAft>
            </a:pPr>
            <a:r>
              <a:rPr b="1" dirty="0">
                <a:solidFill>
                  <a:srgbClr val="004F6B"/>
                </a:solidFill>
                <a:latin typeface="Poppins SemiBold" pitchFamily="2" charset="77"/>
                <a:cs typeface="Poppins SemiBold" pitchFamily="2" charset="77"/>
              </a:rPr>
              <a:t>What difference will this make?</a:t>
            </a:r>
            <a:endParaRPr b="1" dirty="0">
              <a:latin typeface="Poppins SemiBold" pitchFamily="2" charset="77"/>
              <a:cs typeface="Poppins SemiBold" pitchFamily="2" charset="77"/>
            </a:endParaRPr>
          </a:p>
          <a:p>
            <a:pPr marR="117475">
              <a:spcAft>
                <a:spcPts val="600"/>
              </a:spcAft>
            </a:pPr>
            <a:r>
              <a:rPr sz="1200" dirty="0">
                <a:latin typeface="Poppins Light" pitchFamily="2" charset="77"/>
                <a:cs typeface="Poppins Light" pitchFamily="2" charset="77"/>
              </a:rPr>
              <a:t>This announcement showed the power of people’s feedback – with decision makers listening to your voice and taking action.</a:t>
            </a:r>
            <a:endParaRPr lang="en-GB" sz="1200" dirty="0">
              <a:latin typeface="Poppins Light" pitchFamily="2" charset="77"/>
              <a:cs typeface="Poppins Light" pitchFamily="2" charset="77"/>
            </a:endParaRPr>
          </a:p>
          <a:p>
            <a:pPr marR="5080">
              <a:spcAft>
                <a:spcPts val="600"/>
              </a:spcAft>
            </a:pPr>
            <a:r>
              <a:rPr sz="1200" dirty="0">
                <a:latin typeface="Poppins Light" pitchFamily="2" charset="77"/>
                <a:cs typeface="Poppins Light" pitchFamily="2" charset="77"/>
              </a:rPr>
              <a:t>With these changes in place it should be easier for people to find a new dentist taking on NHS patients, elevating the stress and worry so many suffer when they cannot afford to go private.</a:t>
            </a:r>
          </a:p>
        </p:txBody>
      </p:sp>
      <p:sp>
        <p:nvSpPr>
          <p:cNvPr id="14" name="object 14"/>
          <p:cNvSpPr txBox="1"/>
          <p:nvPr/>
        </p:nvSpPr>
        <p:spPr>
          <a:xfrm>
            <a:off x="501650" y="8509547"/>
            <a:ext cx="6015528" cy="1382430"/>
          </a:xfrm>
          <a:prstGeom prst="rect">
            <a:avLst/>
          </a:prstGeom>
        </p:spPr>
        <p:txBody>
          <a:bodyPr vert="horz" wrap="square" lIns="0" tIns="12700" rIns="0" bIns="0" rtlCol="0">
            <a:spAutoFit/>
          </a:bodyPr>
          <a:lstStyle/>
          <a:p>
            <a:pPr marR="5080">
              <a:spcAft>
                <a:spcPts val="600"/>
              </a:spcAft>
            </a:pPr>
            <a:r>
              <a:rPr sz="1400" dirty="0">
                <a:solidFill>
                  <a:srgbClr val="004F6B"/>
                </a:solidFill>
                <a:latin typeface="Poppins Light" pitchFamily="2" charset="77"/>
                <a:cs typeface="Poppins Light" pitchFamily="2" charset="77"/>
              </a:rPr>
              <a:t>Sitting in the dentist’s office, listening to the cost of treatments brought me to tears. Whenever I eat and feel a twinge my heart drops. I panic that something terrible is happening. MPs have money to get care if they need, most people don’t. There’s no version of private dentistry that’s affordable.”</a:t>
            </a:r>
            <a:endParaRPr sz="1400" dirty="0">
              <a:latin typeface="Poppins Light" pitchFamily="2" charset="77"/>
              <a:cs typeface="Poppins Light" pitchFamily="2" charset="77"/>
            </a:endParaRPr>
          </a:p>
          <a:p>
            <a:pPr>
              <a:spcAft>
                <a:spcPts val="600"/>
              </a:spcAft>
            </a:pPr>
            <a:r>
              <a:rPr sz="1400" b="1" dirty="0">
                <a:solidFill>
                  <a:srgbClr val="004F6B"/>
                </a:solidFill>
                <a:latin typeface="Poppins SemiBold" pitchFamily="2" charset="77"/>
                <a:cs typeface="Poppins SemiBold" pitchFamily="2" charset="77"/>
              </a:rPr>
              <a:t>Lydia, from Somerset</a:t>
            </a:r>
            <a:endParaRPr sz="1400" b="1" dirty="0">
              <a:latin typeface="Poppins SemiBold" pitchFamily="2" charset="77"/>
              <a:cs typeface="Poppins SemiBold" pitchFamily="2" charset="77"/>
            </a:endParaRPr>
          </a:p>
        </p:txBody>
      </p:sp>
      <p:sp>
        <p:nvSpPr>
          <p:cNvPr id="20" name="object 20"/>
          <p:cNvSpPr txBox="1"/>
          <p:nvPr/>
        </p:nvSpPr>
        <p:spPr>
          <a:xfrm>
            <a:off x="1368213" y="4871112"/>
            <a:ext cx="5540587" cy="1261884"/>
          </a:xfrm>
          <a:prstGeom prst="rect">
            <a:avLst/>
          </a:prstGeom>
        </p:spPr>
        <p:txBody>
          <a:bodyPr vert="horz" wrap="square" lIns="0" tIns="0" rIns="0" bIns="0" rtlCol="0">
            <a:spAutoFit/>
          </a:bodyPr>
          <a:lstStyle/>
          <a:p>
            <a:pPr marL="248400" marR="5080" indent="-248400">
              <a:spcAft>
                <a:spcPts val="600"/>
              </a:spcAft>
              <a:buFont typeface="Arial" panose="020B0604020202020204" pitchFamily="34" charset="0"/>
              <a:buChar char="•"/>
            </a:pPr>
            <a:r>
              <a:rPr sz="1200" dirty="0">
                <a:latin typeface="Poppins Light" pitchFamily="2" charset="77"/>
                <a:cs typeface="Poppins Light" pitchFamily="2" charset="77"/>
              </a:rPr>
              <a:t>Increasing the payments for dentists when treating patients with complex needs, for example, people needing work done on three </a:t>
            </a:r>
            <a:br>
              <a:rPr lang="en-GB" sz="1200" dirty="0">
                <a:latin typeface="Poppins Light" pitchFamily="2" charset="77"/>
                <a:cs typeface="Poppins Light" pitchFamily="2" charset="77"/>
              </a:rPr>
            </a:br>
            <a:r>
              <a:rPr sz="1200" dirty="0">
                <a:latin typeface="Poppins Light" pitchFamily="2" charset="77"/>
                <a:cs typeface="Poppins Light" pitchFamily="2" charset="77"/>
              </a:rPr>
              <a:t>or more teeth.</a:t>
            </a:r>
            <a:endParaRPr lang="en-GB" sz="1200" dirty="0">
              <a:latin typeface="Poppins Light" pitchFamily="2" charset="77"/>
              <a:cs typeface="Poppins Light" pitchFamily="2" charset="77"/>
            </a:endParaRPr>
          </a:p>
          <a:p>
            <a:pPr marL="248400" marR="5080" indent="-248400">
              <a:spcAft>
                <a:spcPts val="600"/>
              </a:spcAft>
              <a:buFont typeface="Arial" panose="020B0604020202020204" pitchFamily="34" charset="0"/>
              <a:buChar char="•"/>
            </a:pPr>
            <a:r>
              <a:rPr lang="en-GB" sz="1200" dirty="0">
                <a:latin typeface="Poppins Light" pitchFamily="2" charset="77"/>
                <a:cs typeface="Poppins Light" pitchFamily="2" charset="77"/>
              </a:rPr>
              <a:t>Requiring dental practices to regularly update the national directory </a:t>
            </a:r>
            <a:br>
              <a:rPr lang="en-GB" sz="1200" dirty="0">
                <a:latin typeface="Poppins Light" pitchFamily="2" charset="77"/>
                <a:cs typeface="Poppins Light" pitchFamily="2" charset="77"/>
              </a:rPr>
            </a:br>
            <a:r>
              <a:rPr lang="en-GB" sz="1200" dirty="0">
                <a:latin typeface="Poppins Light" pitchFamily="2" charset="77"/>
                <a:cs typeface="Poppins Light" pitchFamily="2" charset="77"/>
              </a:rPr>
              <a:t>as to whether they are taking new NHS patients.</a:t>
            </a:r>
          </a:p>
          <a:p>
            <a:pPr marL="248400" marR="5080" indent="-248400">
              <a:spcAft>
                <a:spcPts val="600"/>
              </a:spcAft>
              <a:buFont typeface="Arial" panose="020B0604020202020204" pitchFamily="34" charset="0"/>
              <a:buChar char="•"/>
            </a:pPr>
            <a:r>
              <a:rPr lang="en-GB" sz="1200" dirty="0">
                <a:latin typeface="Poppins Light" pitchFamily="2" charset="77"/>
                <a:cs typeface="Poppins Light" pitchFamily="2" charset="77"/>
              </a:rPr>
              <a:t>Moving resources from dental practices that are underperforming.</a:t>
            </a:r>
          </a:p>
        </p:txBody>
      </p:sp>
      <p:pic>
        <p:nvPicPr>
          <p:cNvPr id="37" name="Graphic 36">
            <a:extLst>
              <a:ext uri="{FF2B5EF4-FFF2-40B4-BE49-F238E27FC236}">
                <a16:creationId xmlns:a16="http://schemas.microsoft.com/office/drawing/2014/main" id="{61D03508-B8EB-C478-AFEB-1FA3B50EED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1490" y="5195736"/>
            <a:ext cx="612636" cy="612636"/>
          </a:xfrm>
          <a:prstGeom prst="rect">
            <a:avLst/>
          </a:prstGeom>
        </p:spPr>
      </p:pic>
      <p:pic>
        <p:nvPicPr>
          <p:cNvPr id="52" name="Graphic 51">
            <a:extLst>
              <a:ext uri="{FF2B5EF4-FFF2-40B4-BE49-F238E27FC236}">
                <a16:creationId xmlns:a16="http://schemas.microsoft.com/office/drawing/2014/main" id="{449187A4-9AA7-83D3-8EF1-E857600E8A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1650" y="7955574"/>
            <a:ext cx="734484" cy="429244"/>
          </a:xfrm>
          <a:prstGeom prst="rect">
            <a:avLst/>
          </a:prstGeom>
        </p:spPr>
      </p:pic>
      <p:sp>
        <p:nvSpPr>
          <p:cNvPr id="2" name="Rectangle 1">
            <a:extLst>
              <a:ext uri="{FF2B5EF4-FFF2-40B4-BE49-F238E27FC236}">
                <a16:creationId xmlns:a16="http://schemas.microsoft.com/office/drawing/2014/main" id="{37D13AA7-B49B-6D6F-6EDE-9B4C0AC1C135}"/>
              </a:ext>
            </a:extLst>
          </p:cNvPr>
          <p:cNvSpPr/>
          <p:nvPr/>
        </p:nvSpPr>
        <p:spPr>
          <a:xfrm>
            <a:off x="-4894590" y="0"/>
            <a:ext cx="4533682" cy="2717180"/>
          </a:xfrm>
          <a:prstGeom prst="rect">
            <a:avLst/>
          </a:prstGeom>
          <a:solidFill>
            <a:schemeClr val="accent1">
              <a:lumMod val="20000"/>
              <a:lumOff val="80000"/>
            </a:schemeClr>
          </a:solid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r>
              <a:rPr lang="en-GB" sz="1400" dirty="0">
                <a:solidFill>
                  <a:srgbClr val="000000"/>
                </a:solidFill>
                <a:latin typeface="Poppins Light" pitchFamily="2" charset="77"/>
                <a:cs typeface="Poppins Light" pitchFamily="2" charset="77"/>
              </a:rPr>
              <a:t>For more help on how to write up a case study visit:</a:t>
            </a:r>
            <a:br>
              <a:rPr lang="en-GB" sz="1400" dirty="0">
                <a:solidFill>
                  <a:srgbClr val="000000"/>
                </a:solidFill>
                <a:latin typeface="Poppins Light" pitchFamily="2" charset="77"/>
                <a:cs typeface="Poppins Light" pitchFamily="2" charset="77"/>
              </a:rPr>
            </a:br>
            <a:endParaRPr lang="en-GB" sz="1400" dirty="0">
              <a:solidFill>
                <a:srgbClr val="000000"/>
              </a:solidFill>
              <a:latin typeface="Poppins Light" pitchFamily="2" charset="77"/>
              <a:cs typeface="Poppins Light" pitchFamily="2" charset="77"/>
            </a:endParaRPr>
          </a:p>
          <a:p>
            <a:r>
              <a:rPr lang="en-GB" sz="1400" u="sng" dirty="0">
                <a:solidFill>
                  <a:srgbClr val="000000"/>
                </a:solidFill>
                <a:latin typeface="Poppins Light" pitchFamily="2" charset="77"/>
                <a:cs typeface="Poppins Light" pitchFamily="2" charset="77"/>
                <a:hlinkClick r:id="rId6"/>
              </a:rPr>
              <a:t>https://</a:t>
            </a:r>
            <a:r>
              <a:rPr lang="en-GB" sz="1400" u="sng" dirty="0" err="1">
                <a:solidFill>
                  <a:srgbClr val="000000"/>
                </a:solidFill>
                <a:latin typeface="Poppins Light" pitchFamily="2" charset="77"/>
                <a:cs typeface="Poppins Light" pitchFamily="2" charset="77"/>
                <a:hlinkClick r:id="rId6"/>
              </a:rPr>
              <a:t>network.healthwatch.co.uk</a:t>
            </a:r>
            <a:r>
              <a:rPr lang="en-GB" sz="1400" u="sng" dirty="0">
                <a:solidFill>
                  <a:srgbClr val="000000"/>
                </a:solidFill>
                <a:latin typeface="Poppins Light" pitchFamily="2" charset="77"/>
                <a:cs typeface="Poppins Light" pitchFamily="2" charset="77"/>
                <a:hlinkClick r:id="rId6"/>
              </a:rPr>
              <a:t>/guidance/2020-07-24/storytelling-tips</a:t>
            </a:r>
            <a:br>
              <a:rPr lang="en-GB" sz="1400" dirty="0">
                <a:solidFill>
                  <a:srgbClr val="000000"/>
                </a:solidFill>
                <a:latin typeface="Poppins Light" pitchFamily="2" charset="77"/>
                <a:cs typeface="Poppins Light" pitchFamily="2" charset="77"/>
                <a:hlinkClick r:id="rId6"/>
              </a:rPr>
            </a:br>
            <a:endParaRPr lang="en-GB" sz="1400" dirty="0">
              <a:solidFill>
                <a:srgbClr val="000000"/>
              </a:solidFill>
              <a:latin typeface="Poppins Light" pitchFamily="2" charset="77"/>
              <a:cs typeface="Poppins Light" pitchFamily="2" charset="77"/>
            </a:endParaRPr>
          </a:p>
          <a:p>
            <a:r>
              <a:rPr lang="en-GB" sz="1400" u="sng" dirty="0">
                <a:solidFill>
                  <a:srgbClr val="A81563"/>
                </a:solidFill>
                <a:latin typeface="Poppins Light" pitchFamily="2" charset="77"/>
                <a:cs typeface="Poppins Light" pitchFamily="2" charset="77"/>
                <a:hlinkClick r:id="rId7">
                  <a:extLst>
                    <a:ext uri="{A12FA001-AC4F-418D-AE19-62706E023703}">
                      <ahyp:hlinkClr xmlns:ahyp="http://schemas.microsoft.com/office/drawing/2018/hyperlinkcolor" val="tx"/>
                    </a:ext>
                  </a:extLst>
                </a:hlinkClick>
              </a:rPr>
              <a:t>https://</a:t>
            </a:r>
            <a:r>
              <a:rPr lang="en-GB" sz="1400" u="sng" dirty="0" err="1">
                <a:solidFill>
                  <a:srgbClr val="A81563"/>
                </a:solidFill>
                <a:latin typeface="Poppins Light" pitchFamily="2" charset="77"/>
                <a:cs typeface="Poppins Light" pitchFamily="2" charset="77"/>
                <a:hlinkClick r:id="rId7">
                  <a:extLst>
                    <a:ext uri="{A12FA001-AC4F-418D-AE19-62706E023703}">
                      <ahyp:hlinkClr xmlns:ahyp="http://schemas.microsoft.com/office/drawing/2018/hyperlinkcolor" val="tx"/>
                    </a:ext>
                  </a:extLst>
                </a:hlinkClick>
              </a:rPr>
              <a:t>network.healthwatch.co.uk</a:t>
            </a:r>
            <a:r>
              <a:rPr lang="en-GB" sz="1400" u="sng" dirty="0">
                <a:solidFill>
                  <a:srgbClr val="A81563"/>
                </a:solidFill>
                <a:latin typeface="Poppins Light" pitchFamily="2" charset="77"/>
                <a:cs typeface="Poppins Light" pitchFamily="2" charset="77"/>
                <a:hlinkClick r:id="rId7">
                  <a:extLst>
                    <a:ext uri="{A12FA001-AC4F-418D-AE19-62706E023703}">
                      <ahyp:hlinkClr xmlns:ahyp="http://schemas.microsoft.com/office/drawing/2018/hyperlinkcolor" val="tx"/>
                    </a:ext>
                  </a:extLst>
                </a:hlinkClick>
              </a:rPr>
              <a:t>/guidance/2019-04-03/how-to-tell-strong-story</a:t>
            </a:r>
            <a:br>
              <a:rPr lang="en-GB" sz="1400" dirty="0">
                <a:solidFill>
                  <a:srgbClr val="C00000"/>
                </a:solidFill>
                <a:latin typeface="Poppins Light" pitchFamily="2" charset="77"/>
                <a:cs typeface="Poppins Light" pitchFamily="2" charset="77"/>
                <a:hlinkClick r:id="rId7">
                  <a:extLst>
                    <a:ext uri="{A12FA001-AC4F-418D-AE19-62706E023703}">
                      <ahyp:hlinkClr xmlns:ahyp="http://schemas.microsoft.com/office/drawing/2018/hyperlinkcolor" val="tx"/>
                    </a:ext>
                  </a:extLst>
                </a:hlinkClick>
              </a:rPr>
            </a:br>
            <a:endParaRPr lang="en-GB" sz="1400" dirty="0">
              <a:solidFill>
                <a:srgbClr val="C00000"/>
              </a:solidFill>
              <a:latin typeface="Poppins Light" pitchFamily="2" charset="77"/>
              <a:cs typeface="Poppins Light" pitchFamily="2" charset="77"/>
            </a:endParaRPr>
          </a:p>
          <a:p>
            <a:r>
              <a:rPr lang="en-GB" sz="1400" u="sng" dirty="0">
                <a:solidFill>
                  <a:srgbClr val="A81562"/>
                </a:solidFill>
                <a:latin typeface="Poppins Light" pitchFamily="2" charset="77"/>
                <a:cs typeface="Poppins Light" pitchFamily="2" charset="77"/>
              </a:rPr>
              <a:t>https://</a:t>
            </a:r>
            <a:r>
              <a:rPr lang="en-GB" sz="1400" u="sng" dirty="0" err="1">
                <a:solidFill>
                  <a:srgbClr val="A81562"/>
                </a:solidFill>
                <a:latin typeface="Poppins Light" pitchFamily="2" charset="77"/>
                <a:cs typeface="Poppins Light" pitchFamily="2" charset="77"/>
              </a:rPr>
              <a:t>network.healthwatch.co.uk</a:t>
            </a:r>
            <a:r>
              <a:rPr lang="en-GB" sz="1400" u="sng" dirty="0">
                <a:solidFill>
                  <a:srgbClr val="A81562"/>
                </a:solidFill>
                <a:latin typeface="Poppins Light" pitchFamily="2" charset="77"/>
                <a:cs typeface="Poppins Light" pitchFamily="2" charset="77"/>
              </a:rPr>
              <a:t>/guidance/2022-03-22/getting-started-</a:t>
            </a:r>
            <a:r>
              <a:rPr lang="en-GB" sz="1400" u="sng" dirty="0" err="1">
                <a:solidFill>
                  <a:srgbClr val="A81562"/>
                </a:solidFill>
                <a:latin typeface="Poppins Light" pitchFamily="2" charset="77"/>
                <a:cs typeface="Poppins Light" pitchFamily="2" charset="77"/>
              </a:rPr>
              <a:t>healthwatch</a:t>
            </a:r>
            <a:r>
              <a:rPr lang="en-GB" sz="1400" u="sng" dirty="0">
                <a:solidFill>
                  <a:srgbClr val="A81562"/>
                </a:solidFill>
                <a:latin typeface="Poppins Light" pitchFamily="2" charset="77"/>
                <a:cs typeface="Poppins Light" pitchFamily="2" charset="77"/>
              </a:rPr>
              <a:t>-brand</a:t>
            </a:r>
            <a:endParaRPr lang="en-GB" sz="1400" dirty="0">
              <a:solidFill>
                <a:srgbClr val="A81562"/>
              </a:solidFill>
              <a:latin typeface="Poppins Light" pitchFamily="2" charset="77"/>
              <a:cs typeface="Poppins Light" pitchFamily="2" charset="77"/>
            </a:endParaRPr>
          </a:p>
        </p:txBody>
      </p:sp>
      <p:sp>
        <p:nvSpPr>
          <p:cNvPr id="4" name="Rectangle 3">
            <a:extLst>
              <a:ext uri="{FF2B5EF4-FFF2-40B4-BE49-F238E27FC236}">
                <a16:creationId xmlns:a16="http://schemas.microsoft.com/office/drawing/2014/main" id="{370E369E-000C-B596-35CE-0C603B361F95}"/>
              </a:ext>
            </a:extLst>
          </p:cNvPr>
          <p:cNvSpPr/>
          <p:nvPr/>
        </p:nvSpPr>
        <p:spPr>
          <a:xfrm>
            <a:off x="-4894590" y="7150608"/>
            <a:ext cx="4533682" cy="781454"/>
          </a:xfrm>
          <a:prstGeom prst="rect">
            <a:avLst/>
          </a:prstGeom>
          <a:solidFill>
            <a:schemeClr val="accent1">
              <a:lumMod val="20000"/>
              <a:lumOff val="80000"/>
            </a:schemeClr>
          </a:solid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r>
              <a:rPr lang="en-GB" sz="1400" dirty="0">
                <a:solidFill>
                  <a:srgbClr val="000000"/>
                </a:solidFill>
                <a:latin typeface="Poppins Light" pitchFamily="2" charset="77"/>
                <a:cs typeface="Poppins Light" pitchFamily="2" charset="77"/>
              </a:rPr>
              <a:t>Explain how this case study demonstrates how you made a difference</a:t>
            </a:r>
          </a:p>
        </p:txBody>
      </p:sp>
      <p:sp>
        <p:nvSpPr>
          <p:cNvPr id="5" name="Rectangle 4">
            <a:extLst>
              <a:ext uri="{FF2B5EF4-FFF2-40B4-BE49-F238E27FC236}">
                <a16:creationId xmlns:a16="http://schemas.microsoft.com/office/drawing/2014/main" id="{E733AEDF-F270-65D0-BA1A-CB03E6793F7D}"/>
              </a:ext>
            </a:extLst>
          </p:cNvPr>
          <p:cNvSpPr/>
          <p:nvPr/>
        </p:nvSpPr>
        <p:spPr>
          <a:xfrm>
            <a:off x="-4894590" y="8449056"/>
            <a:ext cx="4533682" cy="781454"/>
          </a:xfrm>
          <a:prstGeom prst="rect">
            <a:avLst/>
          </a:prstGeom>
          <a:solidFill>
            <a:schemeClr val="accent1">
              <a:lumMod val="20000"/>
              <a:lumOff val="80000"/>
            </a:schemeClr>
          </a:solid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r>
              <a:rPr lang="en-GB" sz="1400" dirty="0">
                <a:solidFill>
                  <a:srgbClr val="000000"/>
                </a:solidFill>
                <a:latin typeface="Poppins Light" pitchFamily="2" charset="77"/>
                <a:cs typeface="Poppins Light" pitchFamily="2" charset="77"/>
              </a:rPr>
              <a:t>Add quotes from people you spoke to or an organisation you worked with to show how you made a difference.</a:t>
            </a:r>
          </a:p>
        </p:txBody>
      </p:sp>
      <p:sp>
        <p:nvSpPr>
          <p:cNvPr id="7" name="Rectangle 6">
            <a:extLst>
              <a:ext uri="{FF2B5EF4-FFF2-40B4-BE49-F238E27FC236}">
                <a16:creationId xmlns:a16="http://schemas.microsoft.com/office/drawing/2014/main" id="{C7884989-16B3-3EBB-4A43-DE360C018547}"/>
              </a:ext>
            </a:extLst>
          </p:cNvPr>
          <p:cNvSpPr/>
          <p:nvPr/>
        </p:nvSpPr>
        <p:spPr>
          <a:xfrm>
            <a:off x="7819813" y="4764292"/>
            <a:ext cx="4533682" cy="1164816"/>
          </a:xfrm>
          <a:prstGeom prst="rect">
            <a:avLst/>
          </a:prstGeom>
          <a:solidFill>
            <a:schemeClr val="accent1">
              <a:lumMod val="20000"/>
              <a:lumOff val="80000"/>
            </a:schemeClr>
          </a:solid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r>
              <a:rPr lang="en-GB" sz="1400" dirty="0">
                <a:solidFill>
                  <a:srgbClr val="000000"/>
                </a:solidFill>
                <a:latin typeface="Poppins Light" pitchFamily="2" charset="77"/>
                <a:cs typeface="Poppins Light" pitchFamily="2" charset="77"/>
              </a:rPr>
              <a:t>Use this pull out box to highlight a key figure or statistic from your case study. This needs to be an powerful statement that makes sense when read out of order on the page.</a:t>
            </a:r>
          </a:p>
        </p:txBody>
      </p:sp>
      <p:sp>
        <p:nvSpPr>
          <p:cNvPr id="8" name="Rectangle 7">
            <a:extLst>
              <a:ext uri="{FF2B5EF4-FFF2-40B4-BE49-F238E27FC236}">
                <a16:creationId xmlns:a16="http://schemas.microsoft.com/office/drawing/2014/main" id="{47980968-1BA0-B12D-B802-59BDFB95FD5B}"/>
              </a:ext>
            </a:extLst>
          </p:cNvPr>
          <p:cNvSpPr/>
          <p:nvPr/>
        </p:nvSpPr>
        <p:spPr>
          <a:xfrm>
            <a:off x="7819813" y="2216696"/>
            <a:ext cx="4533682" cy="694279"/>
          </a:xfrm>
          <a:prstGeom prst="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r>
              <a:rPr lang="en-GB" sz="1400" dirty="0">
                <a:solidFill>
                  <a:srgbClr val="000000"/>
                </a:solidFill>
                <a:latin typeface="Poppins Light" pitchFamily="2" charset="77"/>
                <a:cs typeface="Poppins Light" pitchFamily="2" charset="77"/>
              </a:rPr>
              <a:t>Section word count – 170 words</a:t>
            </a:r>
          </a:p>
        </p:txBody>
      </p:sp>
      <p:sp>
        <p:nvSpPr>
          <p:cNvPr id="9" name="Rectangle 8">
            <a:extLst>
              <a:ext uri="{FF2B5EF4-FFF2-40B4-BE49-F238E27FC236}">
                <a16:creationId xmlns:a16="http://schemas.microsoft.com/office/drawing/2014/main" id="{98084A16-EF06-1588-A101-335CC94BAF70}"/>
              </a:ext>
            </a:extLst>
          </p:cNvPr>
          <p:cNvSpPr/>
          <p:nvPr/>
        </p:nvSpPr>
        <p:spPr>
          <a:xfrm>
            <a:off x="7819813" y="6430451"/>
            <a:ext cx="4533682" cy="694279"/>
          </a:xfrm>
          <a:prstGeom prst="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r>
              <a:rPr lang="en-GB" sz="1400" dirty="0">
                <a:solidFill>
                  <a:srgbClr val="000000"/>
                </a:solidFill>
                <a:latin typeface="Poppins Light" pitchFamily="2" charset="77"/>
                <a:cs typeface="Poppins Light" pitchFamily="2" charset="77"/>
              </a:rPr>
              <a:t>Section word count – 100 words</a:t>
            </a:r>
          </a:p>
        </p:txBody>
      </p:sp>
      <p:sp>
        <p:nvSpPr>
          <p:cNvPr id="10" name="Rectangle 9">
            <a:extLst>
              <a:ext uri="{FF2B5EF4-FFF2-40B4-BE49-F238E27FC236}">
                <a16:creationId xmlns:a16="http://schemas.microsoft.com/office/drawing/2014/main" id="{0EE274C1-1498-989F-90E0-8718F4F735FB}"/>
              </a:ext>
            </a:extLst>
          </p:cNvPr>
          <p:cNvSpPr/>
          <p:nvPr/>
        </p:nvSpPr>
        <p:spPr>
          <a:xfrm>
            <a:off x="-4894590" y="3424691"/>
            <a:ext cx="4533682" cy="781454"/>
          </a:xfrm>
          <a:prstGeom prst="rect">
            <a:avLst/>
          </a:prstGeom>
          <a:solidFill>
            <a:schemeClr val="accent1">
              <a:lumMod val="20000"/>
              <a:lumOff val="80000"/>
            </a:schemeClr>
          </a:solid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r>
              <a:rPr lang="en-GB" sz="1400" dirty="0">
                <a:solidFill>
                  <a:srgbClr val="000000"/>
                </a:solidFill>
                <a:latin typeface="Poppins Light" pitchFamily="2" charset="77"/>
                <a:cs typeface="Poppins Light" pitchFamily="2" charset="77"/>
              </a:rPr>
              <a:t>If outcomes were achieved this year from some work that you started in a previous year, you can still use it as a case study in this section.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en-GB" dirty="0"/>
              <a:t>Positive changes to patient transport support</a:t>
            </a:r>
          </a:p>
        </p:txBody>
      </p:sp>
      <p:sp>
        <p:nvSpPr>
          <p:cNvPr id="17" name="object 17"/>
          <p:cNvSpPr txBox="1">
            <a:spLocks noGrp="1"/>
          </p:cNvSpPr>
          <p:nvPr>
            <p:ph type="ftr" sz="quarter" idx="10"/>
          </p:nvPr>
        </p:nvSpPr>
        <p:spPr/>
        <p:txBody>
          <a:bodyPr/>
          <a:lstStyle/>
          <a:p>
            <a:r>
              <a:rPr lang="en-GB" dirty="0"/>
              <a:t>Healthwatch England Annual Report 2022-23</a:t>
            </a:r>
          </a:p>
        </p:txBody>
      </p:sp>
      <p:sp>
        <p:nvSpPr>
          <p:cNvPr id="18" name="Slide Number Placeholder 17">
            <a:extLst>
              <a:ext uri="{FF2B5EF4-FFF2-40B4-BE49-F238E27FC236}">
                <a16:creationId xmlns:a16="http://schemas.microsoft.com/office/drawing/2014/main" id="{789A75B1-662D-8EE5-7EAB-8C8416E3ACB3}"/>
              </a:ext>
            </a:extLst>
          </p:cNvPr>
          <p:cNvSpPr>
            <a:spLocks noGrp="1"/>
          </p:cNvSpPr>
          <p:nvPr>
            <p:ph type="sldNum" sz="quarter" idx="11"/>
          </p:nvPr>
        </p:nvSpPr>
        <p:spPr/>
        <p:txBody>
          <a:bodyPr/>
          <a:lstStyle/>
          <a:p>
            <a:fld id="{81D60167-4931-47E6-BA6A-407CBD079E47}" type="slidenum">
              <a:rPr lang="en-GB" smtClean="0"/>
              <a:pPr/>
              <a:t>12</a:t>
            </a:fld>
            <a:endParaRPr lang="en-GB" dirty="0"/>
          </a:p>
        </p:txBody>
      </p:sp>
      <p:sp>
        <p:nvSpPr>
          <p:cNvPr id="26" name="Text Placeholder 25">
            <a:extLst>
              <a:ext uri="{FF2B5EF4-FFF2-40B4-BE49-F238E27FC236}">
                <a16:creationId xmlns:a16="http://schemas.microsoft.com/office/drawing/2014/main" id="{BBF36EB2-A940-0A40-6620-50DE29DF4709}"/>
              </a:ext>
            </a:extLst>
          </p:cNvPr>
          <p:cNvSpPr>
            <a:spLocks noGrp="1"/>
          </p:cNvSpPr>
          <p:nvPr>
            <p:ph type="body" sz="quarter" idx="12"/>
          </p:nvPr>
        </p:nvSpPr>
        <p:spPr>
          <a:xfrm>
            <a:off x="501649" y="1674952"/>
            <a:ext cx="6094371" cy="1421308"/>
          </a:xfrm>
        </p:spPr>
        <p:txBody>
          <a:bodyPr/>
          <a:lstStyle/>
          <a:p>
            <a:pPr>
              <a:spcAft>
                <a:spcPts val="600"/>
              </a:spcAft>
            </a:pPr>
            <a:r>
              <a:rPr lang="en-GB" sz="1200" b="1" dirty="0">
                <a:solidFill>
                  <a:schemeClr val="tx1"/>
                </a:solidFill>
                <a:latin typeface="Poppins SemiBold" pitchFamily="2" charset="77"/>
                <a:cs typeface="Poppins SemiBold" pitchFamily="2" charset="77"/>
              </a:rPr>
              <a:t>Getting to healthcare appointments can be hard for people who don’t have private transport, and with the cost of living crisis more people are struggling to afford travel. Fortunately, recent changes will make it easier for people to access support and quicker for those who need to claim back costs.</a:t>
            </a:r>
            <a:endParaRPr lang="en-GB" sz="1200" dirty="0">
              <a:solidFill>
                <a:schemeClr val="tx1"/>
              </a:solidFill>
            </a:endParaRPr>
          </a:p>
          <a:p>
            <a:pPr>
              <a:spcAft>
                <a:spcPts val="600"/>
              </a:spcAft>
            </a:pPr>
            <a:r>
              <a:rPr lang="en-GB" sz="1200" dirty="0">
                <a:solidFill>
                  <a:schemeClr val="tx1"/>
                </a:solidFill>
                <a:latin typeface="Poppins Light" pitchFamily="2" charset="77"/>
                <a:cs typeface="Poppins Light" pitchFamily="2" charset="77"/>
              </a:rPr>
              <a:t>For those who don’t have private transport, live a long way from services or cannot afford public transport, getting to healthcare appointments is a struggle. This can often result in people missing appointments for vital care like chemotherapy or dialysis.</a:t>
            </a:r>
          </a:p>
        </p:txBody>
      </p:sp>
      <p:sp>
        <p:nvSpPr>
          <p:cNvPr id="5" name="object 5"/>
          <p:cNvSpPr/>
          <p:nvPr/>
        </p:nvSpPr>
        <p:spPr>
          <a:xfrm>
            <a:off x="0" y="3308968"/>
            <a:ext cx="7056120" cy="2533031"/>
          </a:xfrm>
          <a:custGeom>
            <a:avLst/>
            <a:gdLst/>
            <a:ahLst/>
            <a:cxnLst/>
            <a:rect l="l" t="t" r="r" b="b"/>
            <a:pathLst>
              <a:path w="7056120" h="2353310">
                <a:moveTo>
                  <a:pt x="7056005" y="0"/>
                </a:moveTo>
                <a:lnTo>
                  <a:pt x="0" y="0"/>
                </a:lnTo>
                <a:lnTo>
                  <a:pt x="0" y="2353284"/>
                </a:lnTo>
                <a:lnTo>
                  <a:pt x="7056005" y="2353284"/>
                </a:lnTo>
                <a:lnTo>
                  <a:pt x="7056005" y="0"/>
                </a:lnTo>
                <a:close/>
              </a:path>
            </a:pathLst>
          </a:custGeom>
          <a:solidFill>
            <a:srgbClr val="E5F5FB"/>
          </a:solidFill>
        </p:spPr>
        <p:txBody>
          <a:bodyPr wrap="square" lIns="0" tIns="0" rIns="0" bIns="0" rtlCol="0"/>
          <a:lstStyle/>
          <a:p>
            <a:endParaRPr/>
          </a:p>
        </p:txBody>
      </p:sp>
      <p:sp>
        <p:nvSpPr>
          <p:cNvPr id="8" name="object 8"/>
          <p:cNvSpPr txBox="1"/>
          <p:nvPr/>
        </p:nvSpPr>
        <p:spPr>
          <a:xfrm>
            <a:off x="501648" y="3813974"/>
            <a:ext cx="6407151" cy="1892826"/>
          </a:xfrm>
          <a:prstGeom prst="rect">
            <a:avLst/>
          </a:prstGeom>
        </p:spPr>
        <p:txBody>
          <a:bodyPr vert="horz" wrap="square" lIns="0" tIns="0" rIns="0" bIns="0" rtlCol="0">
            <a:spAutoFit/>
          </a:bodyPr>
          <a:lstStyle/>
          <a:p>
            <a:pPr marL="284400" marR="231775" indent="-284400">
              <a:spcAft>
                <a:spcPts val="600"/>
              </a:spcAft>
              <a:buFont typeface="+mj-lt"/>
              <a:buAutoNum type="arabicPeriod"/>
            </a:pPr>
            <a:r>
              <a:rPr sz="1200" spc="-10" dirty="0">
                <a:latin typeface="Poppins Light" pitchFamily="2" charset="77"/>
                <a:cs typeface="Poppins Light" pitchFamily="2" charset="77"/>
              </a:rPr>
              <a:t>The</a:t>
            </a:r>
            <a:r>
              <a:rPr sz="1200" spc="5" dirty="0">
                <a:latin typeface="Poppins Light" pitchFamily="2" charset="77"/>
                <a:cs typeface="Poppins Light" pitchFamily="2" charset="77"/>
              </a:rPr>
              <a:t> </a:t>
            </a:r>
            <a:r>
              <a:rPr sz="1200" spc="-25" dirty="0">
                <a:latin typeface="Poppins Light" pitchFamily="2" charset="77"/>
                <a:cs typeface="Poppins Light" pitchFamily="2" charset="77"/>
              </a:rPr>
              <a:t>NHS</a:t>
            </a:r>
            <a:r>
              <a:rPr sz="1200" spc="5" dirty="0">
                <a:latin typeface="Poppins Light" pitchFamily="2" charset="77"/>
                <a:cs typeface="Poppins Light" pitchFamily="2" charset="77"/>
              </a:rPr>
              <a:t> </a:t>
            </a:r>
            <a:r>
              <a:rPr sz="1200" dirty="0">
                <a:latin typeface="Poppins Light" pitchFamily="2" charset="77"/>
                <a:cs typeface="Poppins Light" pitchFamily="2" charset="77"/>
              </a:rPr>
              <a:t>should</a:t>
            </a:r>
            <a:r>
              <a:rPr sz="1200" spc="10" dirty="0">
                <a:latin typeface="Poppins Light" pitchFamily="2" charset="77"/>
                <a:cs typeface="Poppins Light" pitchFamily="2" charset="77"/>
              </a:rPr>
              <a:t> </a:t>
            </a:r>
            <a:r>
              <a:rPr sz="1200" dirty="0">
                <a:latin typeface="Poppins Light" pitchFamily="2" charset="77"/>
                <a:cs typeface="Poppins Light" pitchFamily="2" charset="77"/>
              </a:rPr>
              <a:t>always</a:t>
            </a:r>
            <a:r>
              <a:rPr sz="1200" spc="5" dirty="0">
                <a:latin typeface="Poppins Light" pitchFamily="2" charset="77"/>
                <a:cs typeface="Poppins Light" pitchFamily="2" charset="77"/>
              </a:rPr>
              <a:t> </a:t>
            </a:r>
            <a:r>
              <a:rPr sz="1200" dirty="0">
                <a:latin typeface="Poppins Light" pitchFamily="2" charset="77"/>
                <a:cs typeface="Poppins Light" pitchFamily="2" charset="77"/>
              </a:rPr>
              <a:t>ask</a:t>
            </a:r>
            <a:r>
              <a:rPr sz="1200" spc="10" dirty="0">
                <a:latin typeface="Poppins Light" pitchFamily="2" charset="77"/>
                <a:cs typeface="Poppins Light" pitchFamily="2" charset="77"/>
              </a:rPr>
              <a:t> </a:t>
            </a:r>
            <a:r>
              <a:rPr sz="1200" spc="-10" dirty="0">
                <a:latin typeface="Poppins Light" pitchFamily="2" charset="77"/>
                <a:cs typeface="Poppins Light" pitchFamily="2" charset="77"/>
              </a:rPr>
              <a:t>about </a:t>
            </a:r>
            <a:r>
              <a:rPr sz="1200" dirty="0">
                <a:latin typeface="Poppins Light" pitchFamily="2" charset="77"/>
                <a:cs typeface="Poppins Light" pitchFamily="2" charset="77"/>
              </a:rPr>
              <a:t>transport</a:t>
            </a:r>
            <a:r>
              <a:rPr sz="1200" spc="-15" dirty="0">
                <a:latin typeface="Poppins Light" pitchFamily="2" charset="77"/>
                <a:cs typeface="Poppins Light" pitchFamily="2" charset="77"/>
              </a:rPr>
              <a:t> </a:t>
            </a:r>
            <a:r>
              <a:rPr sz="1200" dirty="0">
                <a:latin typeface="Poppins Light" pitchFamily="2" charset="77"/>
                <a:cs typeface="Poppins Light" pitchFamily="2" charset="77"/>
              </a:rPr>
              <a:t>support</a:t>
            </a:r>
            <a:r>
              <a:rPr sz="1200" spc="-15" dirty="0">
                <a:latin typeface="Poppins Light" pitchFamily="2" charset="77"/>
                <a:cs typeface="Poppins Light" pitchFamily="2" charset="77"/>
              </a:rPr>
              <a:t> </a:t>
            </a:r>
            <a:r>
              <a:rPr sz="1200" dirty="0">
                <a:latin typeface="Poppins Light" pitchFamily="2" charset="77"/>
                <a:cs typeface="Poppins Light" pitchFamily="2" charset="77"/>
              </a:rPr>
              <a:t>during</a:t>
            </a:r>
            <a:r>
              <a:rPr sz="1200" spc="-10" dirty="0">
                <a:latin typeface="Poppins Light" pitchFamily="2" charset="77"/>
                <a:cs typeface="Poppins Light" pitchFamily="2" charset="77"/>
              </a:rPr>
              <a:t> </a:t>
            </a:r>
            <a:r>
              <a:rPr sz="1200" dirty="0">
                <a:latin typeface="Poppins Light" pitchFamily="2" charset="77"/>
                <a:cs typeface="Poppins Light" pitchFamily="2" charset="77"/>
              </a:rPr>
              <a:t>the</a:t>
            </a:r>
            <a:r>
              <a:rPr sz="1200" spc="-15" dirty="0">
                <a:latin typeface="Poppins Light" pitchFamily="2" charset="77"/>
                <a:cs typeface="Poppins Light" pitchFamily="2" charset="77"/>
              </a:rPr>
              <a:t> </a:t>
            </a:r>
            <a:r>
              <a:rPr sz="1200" spc="-10" dirty="0">
                <a:latin typeface="Poppins Light" pitchFamily="2" charset="77"/>
                <a:cs typeface="Poppins Light" pitchFamily="2" charset="77"/>
              </a:rPr>
              <a:t>hospital </a:t>
            </a:r>
            <a:r>
              <a:rPr sz="1200" dirty="0">
                <a:latin typeface="Poppins Light" pitchFamily="2" charset="77"/>
                <a:cs typeface="Poppins Light" pitchFamily="2" charset="77"/>
              </a:rPr>
              <a:t>discharge</a:t>
            </a:r>
            <a:r>
              <a:rPr sz="1200" spc="55" dirty="0">
                <a:latin typeface="Poppins Light" pitchFamily="2" charset="77"/>
                <a:cs typeface="Poppins Light" pitchFamily="2" charset="77"/>
              </a:rPr>
              <a:t> </a:t>
            </a:r>
            <a:r>
              <a:rPr sz="1200" dirty="0">
                <a:latin typeface="Poppins Light" pitchFamily="2" charset="77"/>
                <a:cs typeface="Poppins Light" pitchFamily="2" charset="77"/>
              </a:rPr>
              <a:t>process,</a:t>
            </a:r>
            <a:r>
              <a:rPr sz="1200" spc="60" dirty="0">
                <a:latin typeface="Poppins Light" pitchFamily="2" charset="77"/>
                <a:cs typeface="Poppins Light" pitchFamily="2" charset="77"/>
              </a:rPr>
              <a:t> </a:t>
            </a:r>
            <a:r>
              <a:rPr sz="1200" dirty="0">
                <a:latin typeface="Poppins Light" pitchFamily="2" charset="77"/>
                <a:cs typeface="Poppins Light" pitchFamily="2" charset="77"/>
              </a:rPr>
              <a:t>so</a:t>
            </a:r>
            <a:r>
              <a:rPr sz="1200" spc="55" dirty="0">
                <a:latin typeface="Poppins Light" pitchFamily="2" charset="77"/>
                <a:cs typeface="Poppins Light" pitchFamily="2" charset="77"/>
              </a:rPr>
              <a:t> </a:t>
            </a:r>
            <a:r>
              <a:rPr sz="1200" dirty="0">
                <a:latin typeface="Poppins Light" pitchFamily="2" charset="77"/>
                <a:cs typeface="Poppins Light" pitchFamily="2" charset="77"/>
              </a:rPr>
              <a:t>people</a:t>
            </a:r>
            <a:r>
              <a:rPr sz="1200" spc="60" dirty="0">
                <a:latin typeface="Poppins Light" pitchFamily="2" charset="77"/>
                <a:cs typeface="Poppins Light" pitchFamily="2" charset="77"/>
              </a:rPr>
              <a:t> </a:t>
            </a:r>
            <a:r>
              <a:rPr sz="1200" spc="55" dirty="0">
                <a:latin typeface="Poppins Light" pitchFamily="2" charset="77"/>
                <a:cs typeface="Poppins Light" pitchFamily="2" charset="77"/>
              </a:rPr>
              <a:t>have </a:t>
            </a:r>
            <a:r>
              <a:rPr sz="1200" spc="70" dirty="0">
                <a:latin typeface="Poppins Light" pitchFamily="2" charset="77"/>
                <a:cs typeface="Poppins Light" pitchFamily="2" charset="77"/>
              </a:rPr>
              <a:t>a </a:t>
            </a:r>
            <a:r>
              <a:rPr sz="1200" spc="60" dirty="0">
                <a:latin typeface="Poppins Light" pitchFamily="2" charset="77"/>
                <a:cs typeface="Poppins Light" pitchFamily="2" charset="77"/>
              </a:rPr>
              <a:t>way</a:t>
            </a:r>
            <a:r>
              <a:rPr sz="1200" spc="-15" dirty="0">
                <a:latin typeface="Poppins Light" pitchFamily="2" charset="77"/>
                <a:cs typeface="Poppins Light" pitchFamily="2" charset="77"/>
              </a:rPr>
              <a:t> </a:t>
            </a:r>
            <a:r>
              <a:rPr sz="1200" dirty="0">
                <a:latin typeface="Poppins Light" pitchFamily="2" charset="77"/>
                <a:cs typeface="Poppins Light" pitchFamily="2" charset="77"/>
              </a:rPr>
              <a:t>to</a:t>
            </a:r>
            <a:r>
              <a:rPr sz="1200" spc="-10" dirty="0">
                <a:latin typeface="Poppins Light" pitchFamily="2" charset="77"/>
                <a:cs typeface="Poppins Light" pitchFamily="2" charset="77"/>
              </a:rPr>
              <a:t> </a:t>
            </a:r>
            <a:r>
              <a:rPr sz="1200" dirty="0">
                <a:latin typeface="Poppins Light" pitchFamily="2" charset="77"/>
                <a:cs typeface="Poppins Light" pitchFamily="2" charset="77"/>
              </a:rPr>
              <a:t>get</a:t>
            </a:r>
            <a:r>
              <a:rPr sz="1200" spc="-15" dirty="0">
                <a:latin typeface="Poppins Light" pitchFamily="2" charset="77"/>
                <a:cs typeface="Poppins Light" pitchFamily="2" charset="77"/>
              </a:rPr>
              <a:t> </a:t>
            </a:r>
            <a:r>
              <a:rPr sz="1200" spc="-10" dirty="0">
                <a:latin typeface="Poppins Light" pitchFamily="2" charset="77"/>
                <a:cs typeface="Poppins Light" pitchFamily="2" charset="77"/>
              </a:rPr>
              <a:t>home.</a:t>
            </a:r>
            <a:endParaRPr sz="1200" dirty="0">
              <a:latin typeface="Poppins Light" pitchFamily="2" charset="77"/>
              <a:cs typeface="Poppins Light" pitchFamily="2" charset="77"/>
            </a:endParaRPr>
          </a:p>
          <a:p>
            <a:pPr marL="284400" marR="5080" indent="-284400">
              <a:spcAft>
                <a:spcPts val="600"/>
              </a:spcAft>
              <a:buFont typeface="+mj-lt"/>
              <a:buAutoNum type="arabicPeriod"/>
            </a:pPr>
            <a:r>
              <a:rPr sz="1200" dirty="0">
                <a:latin typeface="Poppins Light" pitchFamily="2" charset="77"/>
                <a:cs typeface="Poppins Light" pitchFamily="2" charset="77"/>
              </a:rPr>
              <a:t>No</a:t>
            </a:r>
            <a:r>
              <a:rPr sz="1200" spc="35" dirty="0">
                <a:latin typeface="Poppins Light" pitchFamily="2" charset="77"/>
                <a:cs typeface="Poppins Light" pitchFamily="2" charset="77"/>
              </a:rPr>
              <a:t> </a:t>
            </a:r>
            <a:r>
              <a:rPr sz="1200" dirty="0">
                <a:latin typeface="Poppins Light" pitchFamily="2" charset="77"/>
                <a:cs typeface="Poppins Light" pitchFamily="2" charset="77"/>
              </a:rPr>
              <a:t>one</a:t>
            </a:r>
            <a:r>
              <a:rPr sz="1200" spc="40" dirty="0">
                <a:latin typeface="Poppins Light" pitchFamily="2" charset="77"/>
                <a:cs typeface="Poppins Light" pitchFamily="2" charset="77"/>
              </a:rPr>
              <a:t> </a:t>
            </a:r>
            <a:r>
              <a:rPr sz="1200" dirty="0">
                <a:latin typeface="Poppins Light" pitchFamily="2" charset="77"/>
                <a:cs typeface="Poppins Light" pitchFamily="2" charset="77"/>
              </a:rPr>
              <a:t>should</a:t>
            </a:r>
            <a:r>
              <a:rPr sz="1200" spc="40" dirty="0">
                <a:latin typeface="Poppins Light" pitchFamily="2" charset="77"/>
                <a:cs typeface="Poppins Light" pitchFamily="2" charset="77"/>
              </a:rPr>
              <a:t> </a:t>
            </a:r>
            <a:r>
              <a:rPr sz="1200" spc="50" dirty="0">
                <a:latin typeface="Poppins Light" pitchFamily="2" charset="77"/>
                <a:cs typeface="Poppins Light" pitchFamily="2" charset="77"/>
              </a:rPr>
              <a:t>be</a:t>
            </a:r>
            <a:r>
              <a:rPr sz="1200" spc="40" dirty="0">
                <a:latin typeface="Poppins Light" pitchFamily="2" charset="77"/>
                <a:cs typeface="Poppins Light" pitchFamily="2" charset="77"/>
              </a:rPr>
              <a:t> </a:t>
            </a:r>
            <a:r>
              <a:rPr sz="1200" dirty="0">
                <a:latin typeface="Poppins Light" pitchFamily="2" charset="77"/>
                <a:cs typeface="Poppins Light" pitchFamily="2" charset="77"/>
              </a:rPr>
              <a:t>discharged</a:t>
            </a:r>
            <a:r>
              <a:rPr sz="1200" spc="40" dirty="0">
                <a:latin typeface="Poppins Light" pitchFamily="2" charset="77"/>
                <a:cs typeface="Poppins Light" pitchFamily="2" charset="77"/>
              </a:rPr>
              <a:t> </a:t>
            </a:r>
            <a:r>
              <a:rPr sz="1200" spc="-20" dirty="0">
                <a:latin typeface="Poppins Light" pitchFamily="2" charset="77"/>
                <a:cs typeface="Poppins Light" pitchFamily="2" charset="77"/>
              </a:rPr>
              <a:t>from </a:t>
            </a:r>
            <a:r>
              <a:rPr sz="1200" dirty="0">
                <a:latin typeface="Poppins Light" pitchFamily="2" charset="77"/>
                <a:cs typeface="Poppins Light" pitchFamily="2" charset="77"/>
              </a:rPr>
              <a:t>hospital</a:t>
            </a:r>
            <a:r>
              <a:rPr sz="1200" spc="-35" dirty="0">
                <a:latin typeface="Poppins Light" pitchFamily="2" charset="77"/>
                <a:cs typeface="Poppins Light" pitchFamily="2" charset="77"/>
              </a:rPr>
              <a:t> </a:t>
            </a:r>
            <a:r>
              <a:rPr sz="1200" spc="50" dirty="0">
                <a:latin typeface="Poppins Light" pitchFamily="2" charset="77"/>
                <a:cs typeface="Poppins Light" pitchFamily="2" charset="77"/>
              </a:rPr>
              <a:t>at</a:t>
            </a:r>
            <a:r>
              <a:rPr sz="1200" spc="-35" dirty="0">
                <a:latin typeface="Poppins Light" pitchFamily="2" charset="77"/>
                <a:cs typeface="Poppins Light" pitchFamily="2" charset="77"/>
              </a:rPr>
              <a:t> </a:t>
            </a:r>
            <a:r>
              <a:rPr sz="1200" dirty="0">
                <a:latin typeface="Poppins Light" pitchFamily="2" charset="77"/>
                <a:cs typeface="Poppins Light" pitchFamily="2" charset="77"/>
              </a:rPr>
              <a:t>night</a:t>
            </a:r>
            <a:r>
              <a:rPr sz="1200" spc="-30" dirty="0">
                <a:latin typeface="Poppins Light" pitchFamily="2" charset="77"/>
                <a:cs typeface="Poppins Light" pitchFamily="2" charset="77"/>
              </a:rPr>
              <a:t> </a:t>
            </a:r>
            <a:r>
              <a:rPr sz="1200" dirty="0">
                <a:latin typeface="Poppins Light" pitchFamily="2" charset="77"/>
                <a:cs typeface="Poppins Light" pitchFamily="2" charset="77"/>
              </a:rPr>
              <a:t>unless</a:t>
            </a:r>
            <a:r>
              <a:rPr sz="1200" spc="-35" dirty="0">
                <a:latin typeface="Poppins Light" pitchFamily="2" charset="77"/>
                <a:cs typeface="Poppins Light" pitchFamily="2" charset="77"/>
              </a:rPr>
              <a:t> </a:t>
            </a:r>
            <a:r>
              <a:rPr sz="1200" dirty="0">
                <a:latin typeface="Poppins Light" pitchFamily="2" charset="77"/>
                <a:cs typeface="Poppins Light" pitchFamily="2" charset="77"/>
              </a:rPr>
              <a:t>transport</a:t>
            </a:r>
            <a:r>
              <a:rPr sz="1200" spc="-35" dirty="0">
                <a:latin typeface="Poppins Light" pitchFamily="2" charset="77"/>
                <a:cs typeface="Poppins Light" pitchFamily="2" charset="77"/>
              </a:rPr>
              <a:t> </a:t>
            </a:r>
            <a:r>
              <a:rPr sz="1200" spc="75" dirty="0">
                <a:latin typeface="Poppins Light" pitchFamily="2" charset="77"/>
                <a:cs typeface="Poppins Light" pitchFamily="2" charset="77"/>
              </a:rPr>
              <a:t>can</a:t>
            </a:r>
            <a:r>
              <a:rPr sz="1200" spc="-30" dirty="0">
                <a:latin typeface="Poppins Light" pitchFamily="2" charset="77"/>
                <a:cs typeface="Poppins Light" pitchFamily="2" charset="77"/>
              </a:rPr>
              <a:t> </a:t>
            </a:r>
            <a:r>
              <a:rPr sz="1200" spc="25" dirty="0">
                <a:latin typeface="Poppins Light" pitchFamily="2" charset="77"/>
                <a:cs typeface="Poppins Light" pitchFamily="2" charset="77"/>
              </a:rPr>
              <a:t>be </a:t>
            </a:r>
            <a:r>
              <a:rPr sz="1200" dirty="0">
                <a:latin typeface="Poppins Light" pitchFamily="2" charset="77"/>
                <a:cs typeface="Poppins Light" pitchFamily="2" charset="77"/>
              </a:rPr>
              <a:t>arranged,</a:t>
            </a:r>
            <a:r>
              <a:rPr sz="1200" spc="20" dirty="0">
                <a:latin typeface="Poppins Light" pitchFamily="2" charset="77"/>
                <a:cs typeface="Poppins Light" pitchFamily="2" charset="77"/>
              </a:rPr>
              <a:t> </a:t>
            </a:r>
            <a:r>
              <a:rPr sz="1200" dirty="0">
                <a:latin typeface="Poppins Light" pitchFamily="2" charset="77"/>
                <a:cs typeface="Poppins Light" pitchFamily="2" charset="77"/>
              </a:rPr>
              <a:t>so</a:t>
            </a:r>
            <a:r>
              <a:rPr sz="1200" spc="25" dirty="0">
                <a:latin typeface="Poppins Light" pitchFamily="2" charset="77"/>
                <a:cs typeface="Poppins Light" pitchFamily="2" charset="77"/>
              </a:rPr>
              <a:t> </a:t>
            </a:r>
            <a:r>
              <a:rPr sz="1200" dirty="0">
                <a:latin typeface="Poppins Light" pitchFamily="2" charset="77"/>
                <a:cs typeface="Poppins Light" pitchFamily="2" charset="77"/>
              </a:rPr>
              <a:t>patients</a:t>
            </a:r>
            <a:r>
              <a:rPr sz="1200" spc="25" dirty="0">
                <a:latin typeface="Poppins Light" pitchFamily="2" charset="77"/>
                <a:cs typeface="Poppins Light" pitchFamily="2" charset="77"/>
              </a:rPr>
              <a:t> </a:t>
            </a:r>
            <a:r>
              <a:rPr sz="1200" dirty="0">
                <a:latin typeface="Poppins Light" pitchFamily="2" charset="77"/>
                <a:cs typeface="Poppins Light" pitchFamily="2" charset="77"/>
              </a:rPr>
              <a:t>aren’t</a:t>
            </a:r>
            <a:r>
              <a:rPr sz="1200" spc="25" dirty="0">
                <a:latin typeface="Poppins Light" pitchFamily="2" charset="77"/>
                <a:cs typeface="Poppins Light" pitchFamily="2" charset="77"/>
              </a:rPr>
              <a:t> </a:t>
            </a:r>
            <a:r>
              <a:rPr sz="1200" spc="-10" dirty="0">
                <a:latin typeface="Poppins Light" pitchFamily="2" charset="77"/>
                <a:cs typeface="Poppins Light" pitchFamily="2" charset="77"/>
              </a:rPr>
              <a:t>stranded.</a:t>
            </a:r>
            <a:endParaRPr lang="en-GB" sz="1200" spc="-10" dirty="0">
              <a:latin typeface="Poppins Light" pitchFamily="2" charset="77"/>
              <a:cs typeface="Poppins Light" pitchFamily="2" charset="77"/>
            </a:endParaRPr>
          </a:p>
          <a:p>
            <a:pPr marL="284400" marR="25400" indent="-284400">
              <a:spcAft>
                <a:spcPts val="600"/>
              </a:spcAft>
              <a:buFont typeface="+mj-lt"/>
              <a:buAutoNum type="arabicPeriod"/>
            </a:pPr>
            <a:r>
              <a:rPr lang="en-GB" sz="1200" dirty="0">
                <a:latin typeface="Poppins Light" pitchFamily="2" charset="77"/>
                <a:cs typeface="Poppins Light" pitchFamily="2" charset="77"/>
              </a:rPr>
              <a:t>An</a:t>
            </a:r>
            <a:r>
              <a:rPr lang="en-GB" sz="1200" spc="-25" dirty="0">
                <a:latin typeface="Poppins Light" pitchFamily="2" charset="77"/>
                <a:cs typeface="Poppins Light" pitchFamily="2" charset="77"/>
              </a:rPr>
              <a:t> eligibility </a:t>
            </a:r>
            <a:r>
              <a:rPr lang="en-GB" sz="1200" dirty="0">
                <a:latin typeface="Poppins Light" pitchFamily="2" charset="77"/>
                <a:cs typeface="Poppins Light" pitchFamily="2" charset="77"/>
              </a:rPr>
              <a:t>criteria</a:t>
            </a:r>
            <a:r>
              <a:rPr lang="en-GB" sz="1200" spc="-25" dirty="0">
                <a:latin typeface="Poppins Light" pitchFamily="2" charset="77"/>
                <a:cs typeface="Poppins Light" pitchFamily="2" charset="77"/>
              </a:rPr>
              <a:t> </a:t>
            </a:r>
            <a:r>
              <a:rPr lang="en-GB" sz="1200" dirty="0">
                <a:latin typeface="Poppins Light" pitchFamily="2" charset="77"/>
                <a:cs typeface="Poppins Light" pitchFamily="2" charset="77"/>
              </a:rPr>
              <a:t>review</a:t>
            </a:r>
            <a:r>
              <a:rPr lang="en-GB" sz="1200" spc="-20" dirty="0">
                <a:latin typeface="Poppins Light" pitchFamily="2" charset="77"/>
                <a:cs typeface="Poppins Light" pitchFamily="2" charset="77"/>
              </a:rPr>
              <a:t> </a:t>
            </a:r>
            <a:r>
              <a:rPr lang="en-GB" sz="1200" dirty="0">
                <a:latin typeface="Poppins Light" pitchFamily="2" charset="77"/>
                <a:cs typeface="Poppins Light" pitchFamily="2" charset="77"/>
              </a:rPr>
              <a:t>of</a:t>
            </a:r>
            <a:r>
              <a:rPr lang="en-GB" sz="1200" spc="-25" dirty="0">
                <a:latin typeface="Poppins Light" pitchFamily="2" charset="77"/>
                <a:cs typeface="Poppins Light" pitchFamily="2" charset="77"/>
              </a:rPr>
              <a:t> NHS </a:t>
            </a:r>
            <a:r>
              <a:rPr lang="en-GB" sz="1200" spc="-20" dirty="0">
                <a:latin typeface="Poppins Light" pitchFamily="2" charset="77"/>
                <a:cs typeface="Poppins Light" pitchFamily="2" charset="77"/>
              </a:rPr>
              <a:t>Non- </a:t>
            </a:r>
            <a:r>
              <a:rPr lang="en-GB" sz="1200" dirty="0">
                <a:latin typeface="Poppins Light" pitchFamily="2" charset="77"/>
                <a:cs typeface="Poppins Light" pitchFamily="2" charset="77"/>
              </a:rPr>
              <a:t>Emergency</a:t>
            </a:r>
            <a:r>
              <a:rPr lang="en-GB" sz="1200" spc="105" dirty="0">
                <a:latin typeface="Poppins Light" pitchFamily="2" charset="77"/>
                <a:cs typeface="Poppins Light" pitchFamily="2" charset="77"/>
              </a:rPr>
              <a:t> </a:t>
            </a:r>
            <a:r>
              <a:rPr lang="en-GB" sz="1200" dirty="0">
                <a:latin typeface="Poppins Light" pitchFamily="2" charset="77"/>
                <a:cs typeface="Poppins Light" pitchFamily="2" charset="77"/>
              </a:rPr>
              <a:t>Patient</a:t>
            </a:r>
            <a:r>
              <a:rPr lang="en-GB" sz="1200" spc="110" dirty="0">
                <a:latin typeface="Poppins Light" pitchFamily="2" charset="77"/>
                <a:cs typeface="Poppins Light" pitchFamily="2" charset="77"/>
              </a:rPr>
              <a:t> </a:t>
            </a:r>
            <a:r>
              <a:rPr lang="en-GB" sz="1200" spc="-10" dirty="0">
                <a:latin typeface="Poppins Light" pitchFamily="2" charset="77"/>
                <a:cs typeface="Poppins Light" pitchFamily="2" charset="77"/>
              </a:rPr>
              <a:t>Transport</a:t>
            </a:r>
            <a:r>
              <a:rPr lang="en-GB" sz="1200" spc="105" dirty="0">
                <a:latin typeface="Poppins Light" pitchFamily="2" charset="77"/>
                <a:cs typeface="Poppins Light" pitchFamily="2" charset="77"/>
              </a:rPr>
              <a:t> </a:t>
            </a:r>
            <a:r>
              <a:rPr lang="en-GB" sz="1200" spc="-10" dirty="0">
                <a:latin typeface="Poppins Light" pitchFamily="2" charset="77"/>
                <a:cs typeface="Poppins Light" pitchFamily="2" charset="77"/>
              </a:rPr>
              <a:t>Services </a:t>
            </a:r>
            <a:r>
              <a:rPr lang="en-GB" sz="1200" dirty="0">
                <a:latin typeface="Poppins Light" pitchFamily="2" charset="77"/>
                <a:cs typeface="Poppins Light" pitchFamily="2" charset="77"/>
              </a:rPr>
              <a:t>to</a:t>
            </a:r>
            <a:r>
              <a:rPr lang="en-GB" sz="1200" spc="80" dirty="0">
                <a:latin typeface="Poppins Light" pitchFamily="2" charset="77"/>
                <a:cs typeface="Poppins Light" pitchFamily="2" charset="77"/>
              </a:rPr>
              <a:t> </a:t>
            </a:r>
            <a:r>
              <a:rPr lang="en-GB" sz="1200" dirty="0">
                <a:latin typeface="Poppins Light" pitchFamily="2" charset="77"/>
                <a:cs typeface="Poppins Light" pitchFamily="2" charset="77"/>
              </a:rPr>
              <a:t>ensure</a:t>
            </a:r>
            <a:r>
              <a:rPr lang="en-GB" sz="1200" spc="85" dirty="0">
                <a:latin typeface="Poppins Light" pitchFamily="2" charset="77"/>
                <a:cs typeface="Poppins Light" pitchFamily="2" charset="77"/>
              </a:rPr>
              <a:t> </a:t>
            </a:r>
            <a:r>
              <a:rPr lang="en-GB" sz="1200" dirty="0">
                <a:latin typeface="Poppins Light" pitchFamily="2" charset="77"/>
                <a:cs typeface="Poppins Light" pitchFamily="2" charset="77"/>
              </a:rPr>
              <a:t>consistency</a:t>
            </a:r>
            <a:r>
              <a:rPr lang="en-GB" sz="1200" spc="80" dirty="0">
                <a:latin typeface="Poppins Light" pitchFamily="2" charset="77"/>
                <a:cs typeface="Poppins Light" pitchFamily="2" charset="77"/>
              </a:rPr>
              <a:t> </a:t>
            </a:r>
            <a:r>
              <a:rPr lang="en-GB" sz="1200" dirty="0">
                <a:latin typeface="Poppins Light" pitchFamily="2" charset="77"/>
                <a:cs typeface="Poppins Light" pitchFamily="2" charset="77"/>
              </a:rPr>
              <a:t>across</a:t>
            </a:r>
            <a:r>
              <a:rPr lang="en-GB" sz="1200" spc="85" dirty="0">
                <a:latin typeface="Poppins Light" pitchFamily="2" charset="77"/>
                <a:cs typeface="Poppins Light" pitchFamily="2" charset="77"/>
              </a:rPr>
              <a:t> </a:t>
            </a:r>
            <a:r>
              <a:rPr lang="en-GB" sz="1200" spc="-25" dirty="0">
                <a:latin typeface="Poppins Light" pitchFamily="2" charset="77"/>
                <a:cs typeface="Poppins Light" pitchFamily="2" charset="77"/>
              </a:rPr>
              <a:t>the </a:t>
            </a:r>
            <a:r>
              <a:rPr lang="en-GB" sz="1200" spc="-10" dirty="0">
                <a:latin typeface="Poppins Light" pitchFamily="2" charset="77"/>
                <a:cs typeface="Poppins Light" pitchFamily="2" charset="77"/>
              </a:rPr>
              <a:t>country,</a:t>
            </a:r>
            <a:r>
              <a:rPr lang="en-GB" sz="1200" spc="20" dirty="0">
                <a:latin typeface="Poppins Light" pitchFamily="2" charset="77"/>
                <a:cs typeface="Poppins Light" pitchFamily="2" charset="77"/>
              </a:rPr>
              <a:t> </a:t>
            </a:r>
            <a:r>
              <a:rPr lang="en-GB" sz="1200" dirty="0">
                <a:latin typeface="Poppins Light" pitchFamily="2" charset="77"/>
                <a:cs typeface="Poppins Light" pitchFamily="2" charset="77"/>
              </a:rPr>
              <a:t>so</a:t>
            </a:r>
            <a:r>
              <a:rPr lang="en-GB" sz="1200" spc="25" dirty="0">
                <a:latin typeface="Poppins Light" pitchFamily="2" charset="77"/>
                <a:cs typeface="Poppins Light" pitchFamily="2" charset="77"/>
              </a:rPr>
              <a:t> </a:t>
            </a:r>
            <a:r>
              <a:rPr lang="en-GB" sz="1200" dirty="0">
                <a:latin typeface="Poppins Light" pitchFamily="2" charset="77"/>
                <a:cs typeface="Poppins Light" pitchFamily="2" charset="77"/>
              </a:rPr>
              <a:t>that</a:t>
            </a:r>
            <a:r>
              <a:rPr lang="en-GB" sz="1200" spc="25" dirty="0">
                <a:latin typeface="Poppins Light" pitchFamily="2" charset="77"/>
                <a:cs typeface="Poppins Light" pitchFamily="2" charset="77"/>
              </a:rPr>
              <a:t> </a:t>
            </a:r>
            <a:r>
              <a:rPr lang="en-GB" sz="1200" dirty="0">
                <a:latin typeface="Poppins Light" pitchFamily="2" charset="77"/>
                <a:cs typeface="Poppins Light" pitchFamily="2" charset="77"/>
              </a:rPr>
              <a:t>people</a:t>
            </a:r>
            <a:r>
              <a:rPr lang="en-GB" sz="1200" spc="25" dirty="0">
                <a:latin typeface="Poppins Light" pitchFamily="2" charset="77"/>
                <a:cs typeface="Poppins Light" pitchFamily="2" charset="77"/>
              </a:rPr>
              <a:t> </a:t>
            </a:r>
            <a:r>
              <a:rPr lang="en-GB" sz="1200" spc="-10" dirty="0">
                <a:latin typeface="Poppins Light" pitchFamily="2" charset="77"/>
                <a:cs typeface="Poppins Light" pitchFamily="2" charset="77"/>
              </a:rPr>
              <a:t>with</a:t>
            </a:r>
            <a:r>
              <a:rPr lang="en-GB" sz="1200" spc="25" dirty="0">
                <a:latin typeface="Poppins Light" pitchFamily="2" charset="77"/>
                <a:cs typeface="Poppins Light" pitchFamily="2" charset="77"/>
              </a:rPr>
              <a:t> </a:t>
            </a:r>
            <a:r>
              <a:rPr lang="en-GB" sz="1200" dirty="0">
                <a:latin typeface="Poppins Light" pitchFamily="2" charset="77"/>
                <a:cs typeface="Poppins Light" pitchFamily="2" charset="77"/>
              </a:rPr>
              <a:t>long-</a:t>
            </a:r>
            <a:r>
              <a:rPr lang="en-GB" sz="1200" spc="-20" dirty="0">
                <a:latin typeface="Poppins Light" pitchFamily="2" charset="77"/>
                <a:cs typeface="Poppins Light" pitchFamily="2" charset="77"/>
              </a:rPr>
              <a:t>term </a:t>
            </a:r>
            <a:r>
              <a:rPr lang="en-GB" sz="1200" dirty="0">
                <a:latin typeface="Poppins Light" pitchFamily="2" charset="77"/>
                <a:cs typeface="Poppins Light" pitchFamily="2" charset="77"/>
              </a:rPr>
              <a:t>conditions</a:t>
            </a:r>
            <a:r>
              <a:rPr lang="en-GB" sz="1200" spc="-20" dirty="0">
                <a:latin typeface="Poppins Light" pitchFamily="2" charset="77"/>
                <a:cs typeface="Poppins Light" pitchFamily="2" charset="77"/>
              </a:rPr>
              <a:t> </a:t>
            </a:r>
            <a:r>
              <a:rPr lang="en-GB" sz="1200" spc="75" dirty="0">
                <a:latin typeface="Poppins Light" pitchFamily="2" charset="77"/>
                <a:cs typeface="Poppins Light" pitchFamily="2" charset="77"/>
              </a:rPr>
              <a:t>can</a:t>
            </a:r>
            <a:r>
              <a:rPr lang="en-GB" sz="1200" spc="-15" dirty="0">
                <a:latin typeface="Poppins Light" pitchFamily="2" charset="77"/>
                <a:cs typeface="Poppins Light" pitchFamily="2" charset="77"/>
              </a:rPr>
              <a:t> </a:t>
            </a:r>
            <a:r>
              <a:rPr lang="en-GB" sz="1200" dirty="0">
                <a:latin typeface="Poppins Light" pitchFamily="2" charset="77"/>
                <a:cs typeface="Poppins Light" pitchFamily="2" charset="77"/>
              </a:rPr>
              <a:t>use</a:t>
            </a:r>
            <a:r>
              <a:rPr lang="en-GB" sz="1200" spc="-20" dirty="0">
                <a:latin typeface="Poppins Light" pitchFamily="2" charset="77"/>
                <a:cs typeface="Poppins Light" pitchFamily="2" charset="77"/>
              </a:rPr>
              <a:t> this </a:t>
            </a:r>
            <a:r>
              <a:rPr lang="en-GB" sz="1200" dirty="0">
                <a:latin typeface="Poppins Light" pitchFamily="2" charset="77"/>
                <a:cs typeface="Poppins Light" pitchFamily="2" charset="77"/>
              </a:rPr>
              <a:t>vital</a:t>
            </a:r>
            <a:r>
              <a:rPr lang="en-GB" sz="1200" spc="-15" dirty="0">
                <a:latin typeface="Poppins Light" pitchFamily="2" charset="77"/>
                <a:cs typeface="Poppins Light" pitchFamily="2" charset="77"/>
              </a:rPr>
              <a:t> </a:t>
            </a:r>
            <a:r>
              <a:rPr lang="en-GB" sz="1200" spc="-10" dirty="0">
                <a:latin typeface="Poppins Light" pitchFamily="2" charset="77"/>
                <a:cs typeface="Poppins Light" pitchFamily="2" charset="77"/>
              </a:rPr>
              <a:t>service.</a:t>
            </a:r>
            <a:endParaRPr lang="en-GB" sz="1200" dirty="0">
              <a:latin typeface="Poppins Light" pitchFamily="2" charset="77"/>
              <a:cs typeface="Poppins Light" pitchFamily="2" charset="77"/>
            </a:endParaRPr>
          </a:p>
          <a:p>
            <a:pPr marL="284400" marR="5080" indent="-284400">
              <a:spcAft>
                <a:spcPts val="600"/>
              </a:spcAft>
              <a:buFont typeface="+mj-lt"/>
              <a:buAutoNum type="arabicPeriod"/>
            </a:pPr>
            <a:r>
              <a:rPr lang="en-GB" sz="1200" dirty="0">
                <a:latin typeface="Poppins Light" pitchFamily="2" charset="77"/>
                <a:cs typeface="Poppins Light" pitchFamily="2" charset="77"/>
              </a:rPr>
              <a:t>Improvements</a:t>
            </a:r>
            <a:r>
              <a:rPr lang="en-GB" sz="1200" spc="100" dirty="0">
                <a:latin typeface="Poppins Light" pitchFamily="2" charset="77"/>
                <a:cs typeface="Poppins Light" pitchFamily="2" charset="77"/>
              </a:rPr>
              <a:t> </a:t>
            </a:r>
            <a:r>
              <a:rPr lang="en-GB" sz="1200" dirty="0">
                <a:latin typeface="Poppins Light" pitchFamily="2" charset="77"/>
                <a:cs typeface="Poppins Light" pitchFamily="2" charset="77"/>
              </a:rPr>
              <a:t>to</a:t>
            </a:r>
            <a:r>
              <a:rPr lang="en-GB" sz="1200" spc="100" dirty="0">
                <a:latin typeface="Poppins Light" pitchFamily="2" charset="77"/>
                <a:cs typeface="Poppins Light" pitchFamily="2" charset="77"/>
              </a:rPr>
              <a:t> </a:t>
            </a:r>
            <a:r>
              <a:rPr lang="en-GB" sz="1200" dirty="0">
                <a:latin typeface="Poppins Light" pitchFamily="2" charset="77"/>
                <a:cs typeface="Poppins Light" pitchFamily="2" charset="77"/>
              </a:rPr>
              <a:t>the</a:t>
            </a:r>
            <a:r>
              <a:rPr lang="en-GB" sz="1200" spc="100" dirty="0">
                <a:latin typeface="Poppins Light" pitchFamily="2" charset="77"/>
                <a:cs typeface="Poppins Light" pitchFamily="2" charset="77"/>
              </a:rPr>
              <a:t> </a:t>
            </a:r>
            <a:r>
              <a:rPr lang="en-GB" sz="1200" dirty="0">
                <a:latin typeface="Poppins Light" pitchFamily="2" charset="77"/>
                <a:cs typeface="Poppins Light" pitchFamily="2" charset="77"/>
              </a:rPr>
              <a:t>Healthcare</a:t>
            </a:r>
            <a:r>
              <a:rPr lang="en-GB" sz="1200" spc="100" dirty="0">
                <a:latin typeface="Poppins Light" pitchFamily="2" charset="77"/>
                <a:cs typeface="Poppins Light" pitchFamily="2" charset="77"/>
              </a:rPr>
              <a:t> </a:t>
            </a:r>
            <a:r>
              <a:rPr lang="en-GB" sz="1200" spc="-10" dirty="0">
                <a:latin typeface="Poppins Light" pitchFamily="2" charset="77"/>
                <a:cs typeface="Poppins Light" pitchFamily="2" charset="77"/>
              </a:rPr>
              <a:t>Travel </a:t>
            </a:r>
            <a:r>
              <a:rPr lang="en-GB" sz="1200" dirty="0">
                <a:latin typeface="Poppins Light" pitchFamily="2" charset="77"/>
                <a:cs typeface="Poppins Light" pitchFamily="2" charset="77"/>
              </a:rPr>
              <a:t>Cost</a:t>
            </a:r>
            <a:r>
              <a:rPr lang="en-GB" sz="1200" spc="30" dirty="0">
                <a:latin typeface="Poppins Light" pitchFamily="2" charset="77"/>
                <a:cs typeface="Poppins Light" pitchFamily="2" charset="77"/>
              </a:rPr>
              <a:t> </a:t>
            </a:r>
            <a:r>
              <a:rPr lang="en-GB" sz="1200" spc="55" dirty="0">
                <a:latin typeface="Poppins Light" pitchFamily="2" charset="77"/>
                <a:cs typeface="Poppins Light" pitchFamily="2" charset="77"/>
              </a:rPr>
              <a:t>Scheme</a:t>
            </a:r>
            <a:r>
              <a:rPr lang="en-GB" sz="1200" spc="30" dirty="0">
                <a:latin typeface="Poppins Light" pitchFamily="2" charset="77"/>
                <a:cs typeface="Poppins Light" pitchFamily="2" charset="77"/>
              </a:rPr>
              <a:t> </a:t>
            </a:r>
            <a:r>
              <a:rPr lang="en-GB" sz="1200" dirty="0">
                <a:latin typeface="Poppins Light" pitchFamily="2" charset="77"/>
                <a:cs typeface="Poppins Light" pitchFamily="2" charset="77"/>
              </a:rPr>
              <a:t>so</a:t>
            </a:r>
            <a:r>
              <a:rPr lang="en-GB" sz="1200" spc="30" dirty="0">
                <a:latin typeface="Poppins Light" pitchFamily="2" charset="77"/>
                <a:cs typeface="Poppins Light" pitchFamily="2" charset="77"/>
              </a:rPr>
              <a:t> </a:t>
            </a:r>
            <a:r>
              <a:rPr lang="en-GB" sz="1200" dirty="0">
                <a:latin typeface="Poppins Light" pitchFamily="2" charset="77"/>
                <a:cs typeface="Poppins Light" pitchFamily="2" charset="77"/>
              </a:rPr>
              <a:t>that</a:t>
            </a:r>
            <a:r>
              <a:rPr lang="en-GB" sz="1200" spc="30" dirty="0">
                <a:latin typeface="Poppins Light" pitchFamily="2" charset="77"/>
                <a:cs typeface="Poppins Light" pitchFamily="2" charset="77"/>
              </a:rPr>
              <a:t> </a:t>
            </a:r>
            <a:r>
              <a:rPr lang="en-GB" sz="1200" dirty="0">
                <a:latin typeface="Poppins Light" pitchFamily="2" charset="77"/>
                <a:cs typeface="Poppins Light" pitchFamily="2" charset="77"/>
              </a:rPr>
              <a:t>people</a:t>
            </a:r>
            <a:r>
              <a:rPr lang="en-GB" sz="1200" spc="30" dirty="0">
                <a:latin typeface="Poppins Light" pitchFamily="2" charset="77"/>
                <a:cs typeface="Poppins Light" pitchFamily="2" charset="77"/>
              </a:rPr>
              <a:t> </a:t>
            </a:r>
            <a:r>
              <a:rPr lang="en-GB" sz="1200" dirty="0">
                <a:latin typeface="Poppins Light" pitchFamily="2" charset="77"/>
                <a:cs typeface="Poppins Light" pitchFamily="2" charset="77"/>
              </a:rPr>
              <a:t>who</a:t>
            </a:r>
            <a:r>
              <a:rPr lang="en-GB" sz="1200" spc="30" dirty="0">
                <a:latin typeface="Poppins Light" pitchFamily="2" charset="77"/>
                <a:cs typeface="Poppins Light" pitchFamily="2" charset="77"/>
              </a:rPr>
              <a:t> </a:t>
            </a:r>
            <a:r>
              <a:rPr lang="en-GB" sz="1200" spc="-20" dirty="0">
                <a:latin typeface="Poppins Light" pitchFamily="2" charset="77"/>
                <a:cs typeface="Poppins Light" pitchFamily="2" charset="77"/>
              </a:rPr>
              <a:t>need </a:t>
            </a:r>
            <a:r>
              <a:rPr lang="en-GB" sz="1200" dirty="0">
                <a:latin typeface="Poppins Light" pitchFamily="2" charset="77"/>
                <a:cs typeface="Poppins Light" pitchFamily="2" charset="77"/>
              </a:rPr>
              <a:t>financial</a:t>
            </a:r>
            <a:r>
              <a:rPr lang="en-GB" sz="1200" spc="10" dirty="0">
                <a:latin typeface="Poppins Light" pitchFamily="2" charset="77"/>
                <a:cs typeface="Poppins Light" pitchFamily="2" charset="77"/>
              </a:rPr>
              <a:t> </a:t>
            </a:r>
            <a:r>
              <a:rPr lang="en-GB" sz="1200" dirty="0">
                <a:latin typeface="Poppins Light" pitchFamily="2" charset="77"/>
                <a:cs typeface="Poppins Light" pitchFamily="2" charset="77"/>
              </a:rPr>
              <a:t>support</a:t>
            </a:r>
            <a:r>
              <a:rPr lang="en-GB" sz="1200" spc="10" dirty="0">
                <a:latin typeface="Poppins Light" pitchFamily="2" charset="77"/>
                <a:cs typeface="Poppins Light" pitchFamily="2" charset="77"/>
              </a:rPr>
              <a:t> </a:t>
            </a:r>
            <a:r>
              <a:rPr lang="en-GB" sz="1200" dirty="0">
                <a:latin typeface="Poppins Light" pitchFamily="2" charset="77"/>
                <a:cs typeface="Poppins Light" pitchFamily="2" charset="77"/>
              </a:rPr>
              <a:t>are</a:t>
            </a:r>
            <a:r>
              <a:rPr lang="en-GB" sz="1200" spc="15" dirty="0">
                <a:latin typeface="Poppins Light" pitchFamily="2" charset="77"/>
                <a:cs typeface="Poppins Light" pitchFamily="2" charset="77"/>
              </a:rPr>
              <a:t> </a:t>
            </a:r>
            <a:r>
              <a:rPr lang="en-GB" sz="1200" spc="55" dirty="0">
                <a:latin typeface="Poppins Light" pitchFamily="2" charset="77"/>
                <a:cs typeface="Poppins Light" pitchFamily="2" charset="77"/>
              </a:rPr>
              <a:t>aware</a:t>
            </a:r>
            <a:r>
              <a:rPr lang="en-GB" sz="1200" spc="10" dirty="0">
                <a:latin typeface="Poppins Light" pitchFamily="2" charset="77"/>
                <a:cs typeface="Poppins Light" pitchFamily="2" charset="77"/>
              </a:rPr>
              <a:t> </a:t>
            </a:r>
            <a:r>
              <a:rPr lang="en-GB" sz="1200" dirty="0">
                <a:latin typeface="Poppins Light" pitchFamily="2" charset="77"/>
                <a:cs typeface="Poppins Light" pitchFamily="2" charset="77"/>
              </a:rPr>
              <a:t>of</a:t>
            </a:r>
            <a:r>
              <a:rPr lang="en-GB" sz="1200" spc="15" dirty="0">
                <a:latin typeface="Poppins Light" pitchFamily="2" charset="77"/>
                <a:cs typeface="Poppins Light" pitchFamily="2" charset="77"/>
              </a:rPr>
              <a:t> </a:t>
            </a:r>
            <a:r>
              <a:rPr lang="en-GB" sz="1200" spc="-25" dirty="0">
                <a:latin typeface="Poppins Light" pitchFamily="2" charset="77"/>
                <a:cs typeface="Poppins Light" pitchFamily="2" charset="77"/>
              </a:rPr>
              <a:t>the </a:t>
            </a:r>
            <a:r>
              <a:rPr lang="en-GB" sz="1200" dirty="0">
                <a:latin typeface="Poppins Light" pitchFamily="2" charset="77"/>
                <a:cs typeface="Poppins Light" pitchFamily="2" charset="77"/>
              </a:rPr>
              <a:t>benefits</a:t>
            </a:r>
            <a:r>
              <a:rPr lang="en-GB" sz="1200" spc="20" dirty="0">
                <a:latin typeface="Poppins Light" pitchFamily="2" charset="77"/>
                <a:cs typeface="Poppins Light" pitchFamily="2" charset="77"/>
              </a:rPr>
              <a:t> </a:t>
            </a:r>
            <a:r>
              <a:rPr lang="en-GB" sz="1200" spc="60" dirty="0">
                <a:latin typeface="Poppins Light" pitchFamily="2" charset="77"/>
                <a:cs typeface="Poppins Light" pitchFamily="2" charset="77"/>
              </a:rPr>
              <a:t>and</a:t>
            </a:r>
            <a:r>
              <a:rPr lang="en-GB" sz="1200" spc="25" dirty="0">
                <a:latin typeface="Poppins Light" pitchFamily="2" charset="77"/>
                <a:cs typeface="Poppins Light" pitchFamily="2" charset="77"/>
              </a:rPr>
              <a:t> </a:t>
            </a:r>
            <a:r>
              <a:rPr lang="en-GB" sz="1200" dirty="0">
                <a:latin typeface="Poppins Light" pitchFamily="2" charset="77"/>
                <a:cs typeface="Poppins Light" pitchFamily="2" charset="77"/>
              </a:rPr>
              <a:t>reimbursed</a:t>
            </a:r>
            <a:r>
              <a:rPr lang="en-GB" sz="1200" spc="25" dirty="0">
                <a:latin typeface="Poppins Light" pitchFamily="2" charset="77"/>
                <a:cs typeface="Poppins Light" pitchFamily="2" charset="77"/>
              </a:rPr>
              <a:t> </a:t>
            </a:r>
            <a:r>
              <a:rPr lang="en-GB" sz="1200" spc="-10" dirty="0">
                <a:latin typeface="Poppins Light" pitchFamily="2" charset="77"/>
                <a:cs typeface="Poppins Light" pitchFamily="2" charset="77"/>
              </a:rPr>
              <a:t>quickly.</a:t>
            </a:r>
            <a:endParaRPr lang="en-GB" sz="1200" dirty="0">
              <a:latin typeface="Poppins Light" pitchFamily="2" charset="77"/>
              <a:cs typeface="Poppins Light" pitchFamily="2" charset="77"/>
            </a:endParaRPr>
          </a:p>
        </p:txBody>
      </p:sp>
      <p:sp>
        <p:nvSpPr>
          <p:cNvPr id="10" name="object 10"/>
          <p:cNvSpPr txBox="1"/>
          <p:nvPr/>
        </p:nvSpPr>
        <p:spPr>
          <a:xfrm>
            <a:off x="501649" y="9285110"/>
            <a:ext cx="6728883" cy="646331"/>
          </a:xfrm>
          <a:prstGeom prst="rect">
            <a:avLst/>
          </a:prstGeom>
        </p:spPr>
        <p:txBody>
          <a:bodyPr vert="horz" wrap="square" lIns="0" tIns="0" rIns="0" bIns="0" rtlCol="0">
            <a:spAutoFit/>
          </a:bodyPr>
          <a:lstStyle/>
          <a:p>
            <a:pPr marR="257175">
              <a:lnSpc>
                <a:spcPct val="100000"/>
              </a:lnSpc>
            </a:pPr>
            <a:r>
              <a:rPr sz="1400" dirty="0">
                <a:solidFill>
                  <a:srgbClr val="004F6B"/>
                </a:solidFill>
                <a:latin typeface="Poppins Light" pitchFamily="2" charset="77"/>
                <a:cs typeface="Poppins Light" pitchFamily="2" charset="77"/>
              </a:rPr>
              <a:t>“I need information on transport for someone attending regular dialysis. They can’t travel on public transport.</a:t>
            </a:r>
            <a:r>
              <a:rPr lang="en-GB" sz="1400" dirty="0">
                <a:latin typeface="Poppins Light" pitchFamily="2" charset="77"/>
                <a:cs typeface="Poppins Light" pitchFamily="2" charset="77"/>
              </a:rPr>
              <a:t> </a:t>
            </a:r>
            <a:r>
              <a:rPr sz="1400" dirty="0">
                <a:solidFill>
                  <a:srgbClr val="004F6B"/>
                </a:solidFill>
                <a:latin typeface="Poppins Light" pitchFamily="2" charset="77"/>
                <a:cs typeface="Poppins Light" pitchFamily="2" charset="77"/>
              </a:rPr>
              <a:t>It would require two buses and they are too ill. They also do not have anyone who can drive them there.”</a:t>
            </a:r>
            <a:endParaRPr sz="1400" dirty="0">
              <a:latin typeface="Poppins Light" pitchFamily="2" charset="77"/>
              <a:cs typeface="Poppins Light" pitchFamily="2" charset="77"/>
            </a:endParaRPr>
          </a:p>
        </p:txBody>
      </p:sp>
      <p:sp>
        <p:nvSpPr>
          <p:cNvPr id="27" name="object 13">
            <a:extLst>
              <a:ext uri="{FF2B5EF4-FFF2-40B4-BE49-F238E27FC236}">
                <a16:creationId xmlns:a16="http://schemas.microsoft.com/office/drawing/2014/main" id="{3034746E-8A50-45D0-5F94-D472E68212CC}"/>
              </a:ext>
            </a:extLst>
          </p:cNvPr>
          <p:cNvSpPr txBox="1"/>
          <p:nvPr/>
        </p:nvSpPr>
        <p:spPr>
          <a:xfrm>
            <a:off x="491300" y="3452330"/>
            <a:ext cx="5727700" cy="289823"/>
          </a:xfrm>
          <a:prstGeom prst="rect">
            <a:avLst/>
          </a:prstGeom>
        </p:spPr>
        <p:txBody>
          <a:bodyPr vert="horz" wrap="square" lIns="0" tIns="12700" rIns="0" bIns="0" rtlCol="0">
            <a:spAutoFit/>
          </a:bodyPr>
          <a:lstStyle/>
          <a:p>
            <a:pPr marL="12700" marR="269875">
              <a:spcBef>
                <a:spcPts val="100"/>
              </a:spcBef>
            </a:pPr>
            <a:r>
              <a:rPr lang="en-GB" b="1" dirty="0">
                <a:solidFill>
                  <a:srgbClr val="004F6B"/>
                </a:solidFill>
                <a:latin typeface="Poppins SemiBold" pitchFamily="2" charset="77"/>
                <a:cs typeface="Poppins SemiBold" pitchFamily="2" charset="77"/>
              </a:rPr>
              <a:t>Our recommendations:</a:t>
            </a:r>
          </a:p>
        </p:txBody>
      </p:sp>
      <p:sp>
        <p:nvSpPr>
          <p:cNvPr id="28" name="object 13">
            <a:extLst>
              <a:ext uri="{FF2B5EF4-FFF2-40B4-BE49-F238E27FC236}">
                <a16:creationId xmlns:a16="http://schemas.microsoft.com/office/drawing/2014/main" id="{A15E4C4F-2866-7961-EEE0-444DCDC1C92E}"/>
              </a:ext>
            </a:extLst>
          </p:cNvPr>
          <p:cNvSpPr txBox="1"/>
          <p:nvPr/>
        </p:nvSpPr>
        <p:spPr>
          <a:xfrm>
            <a:off x="500442" y="5949906"/>
            <a:ext cx="6730091" cy="2628925"/>
          </a:xfrm>
          <a:prstGeom prst="rect">
            <a:avLst/>
          </a:prstGeom>
        </p:spPr>
        <p:txBody>
          <a:bodyPr vert="horz" wrap="square" lIns="0" tIns="12700" rIns="0" bIns="0" rtlCol="0">
            <a:spAutoFit/>
          </a:bodyPr>
          <a:lstStyle/>
          <a:p>
            <a:pPr marR="269875">
              <a:spcAft>
                <a:spcPts val="600"/>
              </a:spcAft>
            </a:pPr>
            <a:r>
              <a:rPr lang="en-GB" b="1" dirty="0">
                <a:solidFill>
                  <a:srgbClr val="004F6B"/>
                </a:solidFill>
                <a:latin typeface="Poppins SemiBold" pitchFamily="2" charset="77"/>
                <a:cs typeface="Poppins SemiBold" pitchFamily="2" charset="77"/>
              </a:rPr>
              <a:t>What difference will this make?</a:t>
            </a:r>
          </a:p>
          <a:p>
            <a:pPr marR="117475">
              <a:spcAft>
                <a:spcPts val="600"/>
              </a:spcAft>
            </a:pPr>
            <a:r>
              <a:rPr lang="en-GB" sz="1200" dirty="0">
                <a:latin typeface="Poppins Light" pitchFamily="2" charset="77"/>
                <a:cs typeface="Poppins Light" pitchFamily="2" charset="77"/>
              </a:rPr>
              <a:t>Thanks to our call for change, NHS England have announced changes including new clear and consistent eligibility criteria, quicker reimbursement to the travel cost scheme and a commitment to 100% zero emission journeys by 2035.</a:t>
            </a:r>
          </a:p>
          <a:p>
            <a:pPr marR="117475">
              <a:spcAft>
                <a:spcPts val="600"/>
              </a:spcAft>
            </a:pPr>
            <a:r>
              <a:rPr lang="en-GB" sz="1200" dirty="0">
                <a:latin typeface="Poppins Light" pitchFamily="2" charset="77"/>
                <a:cs typeface="Poppins Light" pitchFamily="2" charset="77"/>
              </a:rPr>
              <a:t>Our evidence also informed the new hospital discharge guidance, which now ensures patients have transport to get home from hospital.</a:t>
            </a:r>
          </a:p>
          <a:p>
            <a:pPr marR="117475">
              <a:spcAft>
                <a:spcPts val="600"/>
              </a:spcAft>
            </a:pPr>
            <a:r>
              <a:rPr lang="en-GB" sz="1200" dirty="0">
                <a:latin typeface="Poppins Light" pitchFamily="2" charset="77"/>
                <a:cs typeface="Poppins Light" pitchFamily="2" charset="77"/>
              </a:rPr>
              <a:t>By June 2022, 6,700 people had been offered transport costs when the care they were offered was not at their usual hospital, as a direct result of our recommendations. Without this, the choice to be seen sooner would be limited to people who could afford travel and accommodation.</a:t>
            </a:r>
          </a:p>
          <a:p>
            <a:pPr marR="117475">
              <a:spcAft>
                <a:spcPts val="600"/>
              </a:spcAft>
            </a:pPr>
            <a:r>
              <a:rPr lang="en-GB" sz="1200" dirty="0">
                <a:latin typeface="Poppins Light" pitchFamily="2" charset="77"/>
                <a:cs typeface="Poppins Light" pitchFamily="2" charset="77"/>
              </a:rPr>
              <a:t>These changes should ensure that people don’t need to skip their appointments simply because they can’t afford to travel there – giving them access to the care they need.</a:t>
            </a:r>
          </a:p>
        </p:txBody>
      </p:sp>
      <p:pic>
        <p:nvPicPr>
          <p:cNvPr id="3" name="Graphic 2">
            <a:extLst>
              <a:ext uri="{FF2B5EF4-FFF2-40B4-BE49-F238E27FC236}">
                <a16:creationId xmlns:a16="http://schemas.microsoft.com/office/drawing/2014/main" id="{B441E105-A5A6-E7E0-B5B3-9BFEBEF918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1650" y="8726604"/>
            <a:ext cx="734484" cy="429244"/>
          </a:xfrm>
          <a:prstGeom prst="rect">
            <a:avLst/>
          </a:prstGeom>
        </p:spPr>
      </p:pic>
      <p:sp>
        <p:nvSpPr>
          <p:cNvPr id="11" name="Rectangle 10">
            <a:extLst>
              <a:ext uri="{FF2B5EF4-FFF2-40B4-BE49-F238E27FC236}">
                <a16:creationId xmlns:a16="http://schemas.microsoft.com/office/drawing/2014/main" id="{C806F082-44B2-1AD2-38A3-CCB4A54AF258}"/>
              </a:ext>
            </a:extLst>
          </p:cNvPr>
          <p:cNvSpPr/>
          <p:nvPr/>
        </p:nvSpPr>
        <p:spPr>
          <a:xfrm>
            <a:off x="-4843536" y="0"/>
            <a:ext cx="4533682" cy="2717180"/>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For more help on how to write up a case study visit:</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sng" strike="noStrike" kern="1200" cap="none" spc="0" normalizeH="0" baseline="0" noProof="0" dirty="0">
                <a:ln>
                  <a:noFill/>
                </a:ln>
                <a:solidFill>
                  <a:srgbClr val="000000"/>
                </a:solidFill>
                <a:effectLst/>
                <a:uLnTx/>
                <a:uFillTx/>
                <a:latin typeface="Poppins Light"/>
                <a:ea typeface="+mn-ea"/>
                <a:cs typeface="+mn-cs"/>
                <a:hlinkClick r:id="rId4"/>
              </a:rPr>
              <a:t>https://</a:t>
            </a:r>
            <a:r>
              <a:rPr kumimoji="0" lang="en-GB" sz="1400" b="0" i="0" u="sng" strike="noStrike" kern="1200" cap="none" spc="0" normalizeH="0" baseline="0" noProof="0" dirty="0" err="1">
                <a:ln>
                  <a:noFill/>
                </a:ln>
                <a:solidFill>
                  <a:srgbClr val="000000"/>
                </a:solidFill>
                <a:effectLst/>
                <a:uLnTx/>
                <a:uFillTx/>
                <a:latin typeface="Poppins Light"/>
                <a:ea typeface="+mn-ea"/>
                <a:cs typeface="+mn-cs"/>
                <a:hlinkClick r:id="rId4"/>
              </a:rPr>
              <a:t>network.healthwatch.co.uk</a:t>
            </a:r>
            <a:r>
              <a:rPr kumimoji="0" lang="en-GB" sz="1400" b="0" i="0" u="sng" strike="noStrike" kern="1200" cap="none" spc="0" normalizeH="0" baseline="0" noProof="0" dirty="0">
                <a:ln>
                  <a:noFill/>
                </a:ln>
                <a:solidFill>
                  <a:srgbClr val="000000"/>
                </a:solidFill>
                <a:effectLst/>
                <a:uLnTx/>
                <a:uFillTx/>
                <a:latin typeface="Poppins Light"/>
                <a:ea typeface="+mn-ea"/>
                <a:cs typeface="+mn-cs"/>
                <a:hlinkClick r:id="rId4"/>
              </a:rPr>
              <a:t>/guidance/2020-07-24/storytelling-tips</a:t>
            </a:r>
            <a:br>
              <a:rPr kumimoji="0" lang="en-GB" sz="1400" b="0" i="0" u="none" strike="noStrike" kern="1200" cap="none" spc="0" normalizeH="0" baseline="0" noProof="0" dirty="0">
                <a:ln>
                  <a:noFill/>
                </a:ln>
                <a:solidFill>
                  <a:srgbClr val="000000"/>
                </a:solidFill>
                <a:effectLst/>
                <a:uLnTx/>
                <a:uFillTx/>
                <a:latin typeface="Poppins Light"/>
                <a:ea typeface="+mn-ea"/>
                <a:cs typeface="+mn-cs"/>
                <a:hlinkClick r:id="rId4"/>
              </a:rPr>
            </a:b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sng" strike="noStrike" kern="1200" cap="none" spc="0" normalizeH="0" baseline="0" noProof="0" dirty="0">
                <a:ln>
                  <a:noFill/>
                </a:ln>
                <a:solidFill>
                  <a:srgbClr val="000000"/>
                </a:solidFill>
                <a:effectLst/>
                <a:uLnTx/>
                <a:uFillTx/>
                <a:latin typeface="Poppins Light"/>
                <a:ea typeface="+mn-ea"/>
                <a:cs typeface="+mn-cs"/>
                <a:hlinkClick r:id="rId5"/>
              </a:rPr>
              <a:t>https://</a:t>
            </a:r>
            <a:r>
              <a:rPr kumimoji="0" lang="en-GB" sz="1400" b="0" i="0" u="sng" strike="noStrike" kern="1200" cap="none" spc="0" normalizeH="0" baseline="0" noProof="0" dirty="0" err="1">
                <a:ln>
                  <a:noFill/>
                </a:ln>
                <a:solidFill>
                  <a:srgbClr val="000000"/>
                </a:solidFill>
                <a:effectLst/>
                <a:uLnTx/>
                <a:uFillTx/>
                <a:latin typeface="Poppins Light"/>
                <a:ea typeface="+mn-ea"/>
                <a:cs typeface="+mn-cs"/>
                <a:hlinkClick r:id="rId5"/>
              </a:rPr>
              <a:t>network.healthwatch.co.uk</a:t>
            </a:r>
            <a:r>
              <a:rPr kumimoji="0" lang="en-GB" sz="1400" b="0" i="0" u="sng" strike="noStrike" kern="1200" cap="none" spc="0" normalizeH="0" baseline="0" noProof="0" dirty="0">
                <a:ln>
                  <a:noFill/>
                </a:ln>
                <a:solidFill>
                  <a:srgbClr val="000000"/>
                </a:solidFill>
                <a:effectLst/>
                <a:uLnTx/>
                <a:uFillTx/>
                <a:latin typeface="Poppins Light"/>
                <a:ea typeface="+mn-ea"/>
                <a:cs typeface="+mn-cs"/>
                <a:hlinkClick r:id="rId5"/>
              </a:rPr>
              <a:t>/guidance/2019-04-03/how-to-tell-strong-story</a:t>
            </a:r>
            <a:br>
              <a:rPr kumimoji="0" lang="en-GB" sz="1400" b="0" i="0" u="none" strike="noStrike" kern="1200" cap="none" spc="0" normalizeH="0" baseline="0" noProof="0" dirty="0">
                <a:ln>
                  <a:noFill/>
                </a:ln>
                <a:solidFill>
                  <a:srgbClr val="000000"/>
                </a:solidFill>
                <a:effectLst/>
                <a:uLnTx/>
                <a:uFillTx/>
                <a:latin typeface="Poppins Light"/>
                <a:ea typeface="+mn-ea"/>
                <a:cs typeface="+mn-cs"/>
                <a:hlinkClick r:id="rId5"/>
              </a:rPr>
            </a:b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Poppins Light" panose="00000400000000000000" pitchFamily="2" charset="0"/>
                <a:cs typeface="Poppins Light" panose="00000400000000000000" pitchFamily="2" charset="0"/>
                <a:hlinkClick r:id="rId6"/>
              </a:rPr>
              <a:t>https://network.healthwatch.co.uk/guidance/2022-03-22/getting-started-healthwatch-brand</a:t>
            </a:r>
            <a:endParaRPr kumimoji="0" lang="en-GB" sz="1400" b="0" i="0" u="none" strike="noStrike" kern="1200" cap="none" spc="0" normalizeH="0" baseline="0" noProof="0" dirty="0">
              <a:ln>
                <a:noFill/>
              </a:ln>
              <a:solidFill>
                <a:srgbClr val="000000"/>
              </a:solidFill>
              <a:effectLst/>
              <a:uLnTx/>
              <a:uFillTx/>
              <a:latin typeface="Poppins Light" panose="00000400000000000000" pitchFamily="2" charset="0"/>
              <a:ea typeface="+mn-ea"/>
              <a:cs typeface="Poppins Light" panose="00000400000000000000" pitchFamily="2" charset="0"/>
            </a:endParaRPr>
          </a:p>
        </p:txBody>
      </p:sp>
      <p:sp>
        <p:nvSpPr>
          <p:cNvPr id="12" name="Rectangle 11">
            <a:extLst>
              <a:ext uri="{FF2B5EF4-FFF2-40B4-BE49-F238E27FC236}">
                <a16:creationId xmlns:a16="http://schemas.microsoft.com/office/drawing/2014/main" id="{20BF423F-2A49-A536-01D8-8882EDF3C2B3}"/>
              </a:ext>
            </a:extLst>
          </p:cNvPr>
          <p:cNvSpPr/>
          <p:nvPr/>
        </p:nvSpPr>
        <p:spPr>
          <a:xfrm>
            <a:off x="7867623" y="9025867"/>
            <a:ext cx="4533682" cy="1164816"/>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Add quotes from people you spoke to or an organisation you worked with to show how you made a difference.</a:t>
            </a:r>
          </a:p>
        </p:txBody>
      </p:sp>
      <p:sp>
        <p:nvSpPr>
          <p:cNvPr id="13" name="Rectangle 12">
            <a:extLst>
              <a:ext uri="{FF2B5EF4-FFF2-40B4-BE49-F238E27FC236}">
                <a16:creationId xmlns:a16="http://schemas.microsoft.com/office/drawing/2014/main" id="{E6ECF0C2-BD23-569B-0123-AA7B68D01361}"/>
              </a:ext>
            </a:extLst>
          </p:cNvPr>
          <p:cNvSpPr/>
          <p:nvPr/>
        </p:nvSpPr>
        <p:spPr>
          <a:xfrm>
            <a:off x="7867623" y="2216696"/>
            <a:ext cx="4533682" cy="694279"/>
          </a:xfrm>
          <a:prstGeom prst="rect">
            <a:avLst/>
          </a:prstGeom>
          <a:solidFill>
            <a:srgbClr val="84BD00">
              <a:lumMod val="20000"/>
              <a:lumOff val="80000"/>
            </a:srgbClr>
          </a:solidFill>
          <a:ln>
            <a:no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Section word count – 100 words </a:t>
            </a:r>
          </a:p>
        </p:txBody>
      </p:sp>
      <p:sp>
        <p:nvSpPr>
          <p:cNvPr id="14" name="Rectangle 13">
            <a:extLst>
              <a:ext uri="{FF2B5EF4-FFF2-40B4-BE49-F238E27FC236}">
                <a16:creationId xmlns:a16="http://schemas.microsoft.com/office/drawing/2014/main" id="{2C1E06FF-99ED-9CD2-66F2-B544F165A26E}"/>
              </a:ext>
            </a:extLst>
          </p:cNvPr>
          <p:cNvSpPr/>
          <p:nvPr/>
        </p:nvSpPr>
        <p:spPr>
          <a:xfrm>
            <a:off x="7867623" y="7510555"/>
            <a:ext cx="4533682" cy="694279"/>
          </a:xfrm>
          <a:prstGeom prst="rect">
            <a:avLst/>
          </a:prstGeom>
          <a:solidFill>
            <a:srgbClr val="84BD00">
              <a:lumMod val="20000"/>
              <a:lumOff val="80000"/>
            </a:srgbClr>
          </a:solidFill>
          <a:ln>
            <a:no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Section word count – 130 words</a:t>
            </a:r>
          </a:p>
        </p:txBody>
      </p:sp>
      <p:sp>
        <p:nvSpPr>
          <p:cNvPr id="4" name="Rectangle 3">
            <a:extLst>
              <a:ext uri="{FF2B5EF4-FFF2-40B4-BE49-F238E27FC236}">
                <a16:creationId xmlns:a16="http://schemas.microsoft.com/office/drawing/2014/main" id="{53DC0C8B-F41C-1592-3CBF-1D8C2725B095}"/>
              </a:ext>
            </a:extLst>
          </p:cNvPr>
          <p:cNvSpPr/>
          <p:nvPr/>
        </p:nvSpPr>
        <p:spPr>
          <a:xfrm>
            <a:off x="7867623" y="3597241"/>
            <a:ext cx="4533682" cy="694279"/>
          </a:xfrm>
          <a:prstGeom prst="rect">
            <a:avLst/>
          </a:prstGeom>
          <a:solidFill>
            <a:srgbClr val="84BD00">
              <a:lumMod val="20000"/>
              <a:lumOff val="80000"/>
            </a:srgbClr>
          </a:solidFill>
          <a:ln>
            <a:no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Section word count – 100 words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en-GB" dirty="0"/>
              <a:t>Three ways we have made a difference for the community</a:t>
            </a:r>
          </a:p>
        </p:txBody>
      </p:sp>
      <p:sp>
        <p:nvSpPr>
          <p:cNvPr id="26" name="object 26"/>
          <p:cNvSpPr txBox="1">
            <a:spLocks noGrp="1"/>
          </p:cNvSpPr>
          <p:nvPr>
            <p:ph type="ftr" sz="quarter" idx="10"/>
          </p:nvPr>
        </p:nvSpPr>
        <p:spPr/>
        <p:txBody>
          <a:bodyPr/>
          <a:lstStyle/>
          <a:p>
            <a:r>
              <a:rPr lang="en-GB" dirty="0"/>
              <a:t>Healthwatch England Annual Report 2022-23</a:t>
            </a:r>
          </a:p>
        </p:txBody>
      </p:sp>
      <p:sp>
        <p:nvSpPr>
          <p:cNvPr id="29" name="Slide Number Placeholder 28">
            <a:extLst>
              <a:ext uri="{FF2B5EF4-FFF2-40B4-BE49-F238E27FC236}">
                <a16:creationId xmlns:a16="http://schemas.microsoft.com/office/drawing/2014/main" id="{29B8B172-1EFB-602D-DB6A-A9C676342841}"/>
              </a:ext>
            </a:extLst>
          </p:cNvPr>
          <p:cNvSpPr>
            <a:spLocks noGrp="1"/>
          </p:cNvSpPr>
          <p:nvPr>
            <p:ph type="sldNum" sz="quarter" idx="11"/>
          </p:nvPr>
        </p:nvSpPr>
        <p:spPr/>
        <p:txBody>
          <a:bodyPr/>
          <a:lstStyle/>
          <a:p>
            <a:fld id="{81D60167-4931-47E6-BA6A-407CBD079E47}" type="slidenum">
              <a:rPr lang="en-GB" smtClean="0"/>
              <a:pPr/>
              <a:t>13</a:t>
            </a:fld>
            <a:endParaRPr lang="en-GB" dirty="0"/>
          </a:p>
        </p:txBody>
      </p:sp>
      <p:sp>
        <p:nvSpPr>
          <p:cNvPr id="34" name="Text Placeholder 33">
            <a:extLst>
              <a:ext uri="{FF2B5EF4-FFF2-40B4-BE49-F238E27FC236}">
                <a16:creationId xmlns:a16="http://schemas.microsoft.com/office/drawing/2014/main" id="{24B4F306-45ED-15D8-5D9C-1BA5A03EAF13}"/>
              </a:ext>
            </a:extLst>
          </p:cNvPr>
          <p:cNvSpPr>
            <a:spLocks noGrp="1"/>
          </p:cNvSpPr>
          <p:nvPr>
            <p:ph type="body" sz="quarter" idx="12"/>
          </p:nvPr>
        </p:nvSpPr>
        <p:spPr>
          <a:xfrm>
            <a:off x="501650" y="1674951"/>
            <a:ext cx="5708650" cy="700101"/>
          </a:xfrm>
        </p:spPr>
        <p:txBody>
          <a:bodyPr/>
          <a:lstStyle/>
          <a:p>
            <a:r>
              <a:rPr lang="en-GB" sz="1600" dirty="0"/>
              <a:t>Throughout our work we gather information about health inequalities by speaking to people whose experiences aren’t often heard.</a:t>
            </a:r>
          </a:p>
        </p:txBody>
      </p:sp>
      <p:sp>
        <p:nvSpPr>
          <p:cNvPr id="5" name="object 5"/>
          <p:cNvSpPr/>
          <p:nvPr/>
        </p:nvSpPr>
        <p:spPr>
          <a:xfrm>
            <a:off x="-1" y="2562122"/>
            <a:ext cx="7071173" cy="2562777"/>
          </a:xfrm>
          <a:custGeom>
            <a:avLst/>
            <a:gdLst/>
            <a:ahLst/>
            <a:cxnLst/>
            <a:rect l="l" t="t" r="r" b="b"/>
            <a:pathLst>
              <a:path w="6210300" h="2440940">
                <a:moveTo>
                  <a:pt x="6209995" y="0"/>
                </a:moveTo>
                <a:lnTo>
                  <a:pt x="0" y="0"/>
                </a:lnTo>
                <a:lnTo>
                  <a:pt x="0" y="2440368"/>
                </a:lnTo>
                <a:lnTo>
                  <a:pt x="6209995" y="2440368"/>
                </a:lnTo>
                <a:lnTo>
                  <a:pt x="6209995" y="0"/>
                </a:lnTo>
                <a:close/>
              </a:path>
            </a:pathLst>
          </a:custGeom>
          <a:solidFill>
            <a:srgbClr val="F3F8E5"/>
          </a:solidFill>
        </p:spPr>
        <p:txBody>
          <a:bodyPr wrap="square" lIns="0" tIns="0" rIns="0" bIns="0" rtlCol="0"/>
          <a:lstStyle/>
          <a:p>
            <a:endParaRPr/>
          </a:p>
        </p:txBody>
      </p:sp>
      <p:sp>
        <p:nvSpPr>
          <p:cNvPr id="10" name="object 10"/>
          <p:cNvSpPr/>
          <p:nvPr/>
        </p:nvSpPr>
        <p:spPr>
          <a:xfrm>
            <a:off x="-1" y="5207066"/>
            <a:ext cx="7063631" cy="2362133"/>
          </a:xfrm>
          <a:custGeom>
            <a:avLst/>
            <a:gdLst/>
            <a:ahLst/>
            <a:cxnLst/>
            <a:rect l="l" t="t" r="r" b="b"/>
            <a:pathLst>
              <a:path w="6210300" h="2275840">
                <a:moveTo>
                  <a:pt x="6209995" y="0"/>
                </a:moveTo>
                <a:lnTo>
                  <a:pt x="0" y="0"/>
                </a:lnTo>
                <a:lnTo>
                  <a:pt x="0" y="2275255"/>
                </a:lnTo>
                <a:lnTo>
                  <a:pt x="6209995" y="2275255"/>
                </a:lnTo>
                <a:lnTo>
                  <a:pt x="6209995" y="0"/>
                </a:lnTo>
                <a:close/>
              </a:path>
            </a:pathLst>
          </a:custGeom>
          <a:solidFill>
            <a:srgbClr val="F3F8E5"/>
          </a:solidFill>
        </p:spPr>
        <p:txBody>
          <a:bodyPr wrap="square" lIns="0" tIns="0" rIns="0" bIns="0" rtlCol="0"/>
          <a:lstStyle/>
          <a:p>
            <a:endParaRPr/>
          </a:p>
        </p:txBody>
      </p:sp>
      <p:sp>
        <p:nvSpPr>
          <p:cNvPr id="12" name="object 12"/>
          <p:cNvSpPr/>
          <p:nvPr/>
        </p:nvSpPr>
        <p:spPr>
          <a:xfrm>
            <a:off x="-1" y="7651366"/>
            <a:ext cx="7059829" cy="2213892"/>
          </a:xfrm>
          <a:custGeom>
            <a:avLst/>
            <a:gdLst/>
            <a:ahLst/>
            <a:cxnLst/>
            <a:rect l="l" t="t" r="r" b="b"/>
            <a:pathLst>
              <a:path w="6219190" h="2110740">
                <a:moveTo>
                  <a:pt x="6218999" y="0"/>
                </a:moveTo>
                <a:lnTo>
                  <a:pt x="0" y="0"/>
                </a:lnTo>
                <a:lnTo>
                  <a:pt x="0" y="2110155"/>
                </a:lnTo>
                <a:lnTo>
                  <a:pt x="6218999" y="2110155"/>
                </a:lnTo>
                <a:lnTo>
                  <a:pt x="6218999" y="0"/>
                </a:lnTo>
                <a:close/>
              </a:path>
            </a:pathLst>
          </a:custGeom>
          <a:solidFill>
            <a:srgbClr val="F3F8E5"/>
          </a:solidFill>
        </p:spPr>
        <p:txBody>
          <a:bodyPr wrap="square" lIns="0" tIns="0" rIns="0" bIns="0" rtlCol="0"/>
          <a:lstStyle/>
          <a:p>
            <a:endParaRPr/>
          </a:p>
        </p:txBody>
      </p:sp>
      <p:pic>
        <p:nvPicPr>
          <p:cNvPr id="45" name="Graphic 44">
            <a:extLst>
              <a:ext uri="{FF2B5EF4-FFF2-40B4-BE49-F238E27FC236}">
                <a16:creationId xmlns:a16="http://schemas.microsoft.com/office/drawing/2014/main" id="{9A7C0F26-9246-A97A-D7E2-A73918BA41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2869" y="5892151"/>
            <a:ext cx="657014" cy="991962"/>
          </a:xfrm>
          <a:prstGeom prst="rect">
            <a:avLst/>
          </a:prstGeom>
        </p:spPr>
      </p:pic>
      <p:pic>
        <p:nvPicPr>
          <p:cNvPr id="46" name="Graphic 45">
            <a:extLst>
              <a:ext uri="{FF2B5EF4-FFF2-40B4-BE49-F238E27FC236}">
                <a16:creationId xmlns:a16="http://schemas.microsoft.com/office/drawing/2014/main" id="{B745A4FA-D3E7-6D77-2775-CA6FF75D6A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6671" y="8431706"/>
            <a:ext cx="653212" cy="653212"/>
          </a:xfrm>
          <a:prstGeom prst="rect">
            <a:avLst/>
          </a:prstGeom>
        </p:spPr>
      </p:pic>
      <p:sp>
        <p:nvSpPr>
          <p:cNvPr id="47" name="Text Placeholder 33">
            <a:extLst>
              <a:ext uri="{FF2B5EF4-FFF2-40B4-BE49-F238E27FC236}">
                <a16:creationId xmlns:a16="http://schemas.microsoft.com/office/drawing/2014/main" id="{6B36957C-8563-EFAD-B5AA-6B8278F4A626}"/>
              </a:ext>
            </a:extLst>
          </p:cNvPr>
          <p:cNvSpPr txBox="1">
            <a:spLocks/>
          </p:cNvSpPr>
          <p:nvPr/>
        </p:nvSpPr>
        <p:spPr>
          <a:xfrm>
            <a:off x="1507067" y="2757699"/>
            <a:ext cx="5334000" cy="1953931"/>
          </a:xfrm>
          <a:prstGeom prst="rect">
            <a:avLst/>
          </a:prstGeom>
        </p:spPr>
        <p:txBody>
          <a:bodyPr vert="horz" lIns="0" tIns="0" rIns="0" bIns="0" rtlCol="0">
            <a:noAutofit/>
          </a:bodyPr>
          <a:lstStyle>
            <a:lvl1pPr marL="0">
              <a:defRPr sz="1400" b="0" i="0">
                <a:solidFill>
                  <a:schemeClr val="accent6"/>
                </a:solidFill>
                <a:latin typeface="Poppins Medium" pitchFamily="2" charset="77"/>
                <a:ea typeface="+mn-ea"/>
                <a:cs typeface="Poppins Medium" pitchFamily="2" charset="77"/>
              </a:defRPr>
            </a:lvl1pPr>
            <a:lvl2pPr marL="28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2pPr>
            <a:lvl3pPr marL="64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3pPr>
            <a:lvl4pPr marL="100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4pPr>
            <a:lvl5pPr marL="136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600"/>
              </a:spcAft>
            </a:pPr>
            <a:r>
              <a:rPr lang="en-GB" b="1" dirty="0">
                <a:latin typeface="Poppins SemiBold" pitchFamily="2" charset="77"/>
                <a:cs typeface="Poppins SemiBold" pitchFamily="2" charset="77"/>
              </a:rPr>
              <a:t>Creating empathy by bringing experiences to life</a:t>
            </a:r>
            <a:endParaRPr lang="en-GB" sz="1000" dirty="0">
              <a:solidFill>
                <a:schemeClr val="tx1"/>
              </a:solidFill>
            </a:endParaRPr>
          </a:p>
          <a:p>
            <a:pPr>
              <a:spcAft>
                <a:spcPts val="600"/>
              </a:spcAft>
            </a:pPr>
            <a:r>
              <a:rPr lang="en-GB" sz="1200" dirty="0">
                <a:solidFill>
                  <a:schemeClr val="tx1"/>
                </a:solidFill>
              </a:rPr>
              <a:t>It’s important for services to see the bigger picture. Hearing personal experiences and the impact on people’s lives provides them with a better understanding of the problems.</a:t>
            </a:r>
          </a:p>
          <a:p>
            <a:pPr>
              <a:spcAft>
                <a:spcPts val="600"/>
              </a:spcAft>
            </a:pPr>
            <a:r>
              <a:rPr lang="en-GB" sz="1200" dirty="0">
                <a:solidFill>
                  <a:schemeClr val="tx1"/>
                </a:solidFill>
                <a:latin typeface="Poppins Light" pitchFamily="2" charset="77"/>
                <a:cs typeface="Poppins Light" pitchFamily="2" charset="77"/>
              </a:rPr>
              <a:t>Healthwatch Sunderland shared with the NHS experiences people had shared with them about the difficulties faced by some patients when accessing hospital appointments that had been relocated away from Sunderland. They shared June’s story, which when presented in person really helped decision makers to understand the issues. This resulted in plans to commission a new transport service to assist patients and make it easier for them to attend appointments.</a:t>
            </a:r>
          </a:p>
        </p:txBody>
      </p:sp>
      <p:sp>
        <p:nvSpPr>
          <p:cNvPr id="48" name="Text Placeholder 33">
            <a:extLst>
              <a:ext uri="{FF2B5EF4-FFF2-40B4-BE49-F238E27FC236}">
                <a16:creationId xmlns:a16="http://schemas.microsoft.com/office/drawing/2014/main" id="{4EEB84D7-926D-7279-B0F5-4B52B94C6444}"/>
              </a:ext>
            </a:extLst>
          </p:cNvPr>
          <p:cNvSpPr txBox="1">
            <a:spLocks/>
          </p:cNvSpPr>
          <p:nvPr/>
        </p:nvSpPr>
        <p:spPr>
          <a:xfrm>
            <a:off x="1507067" y="5408839"/>
            <a:ext cx="5333999" cy="1732582"/>
          </a:xfrm>
          <a:prstGeom prst="rect">
            <a:avLst/>
          </a:prstGeom>
        </p:spPr>
        <p:txBody>
          <a:bodyPr vert="horz" lIns="0" tIns="0" rIns="0" bIns="0" rtlCol="0">
            <a:noAutofit/>
          </a:bodyPr>
          <a:lstStyle>
            <a:lvl1pPr marL="0">
              <a:defRPr sz="1400" b="0" i="0">
                <a:solidFill>
                  <a:schemeClr val="accent6"/>
                </a:solidFill>
                <a:latin typeface="Poppins Medium" pitchFamily="2" charset="77"/>
                <a:ea typeface="+mn-ea"/>
                <a:cs typeface="Poppins Medium" pitchFamily="2" charset="77"/>
              </a:defRPr>
            </a:lvl1pPr>
            <a:lvl2pPr marL="28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2pPr>
            <a:lvl3pPr marL="64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3pPr>
            <a:lvl4pPr marL="100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4pPr>
            <a:lvl5pPr marL="136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600"/>
              </a:spcAft>
            </a:pPr>
            <a:r>
              <a:rPr lang="en-GB" b="1" dirty="0">
                <a:latin typeface="Poppins SemiBold" pitchFamily="2" charset="77"/>
                <a:cs typeface="Poppins SemiBold" pitchFamily="2" charset="77"/>
              </a:rPr>
              <a:t>Getting services to involve the public</a:t>
            </a:r>
            <a:endParaRPr lang="en-GB" sz="1000" dirty="0"/>
          </a:p>
          <a:p>
            <a:pPr>
              <a:spcAft>
                <a:spcPts val="600"/>
              </a:spcAft>
            </a:pPr>
            <a:r>
              <a:rPr lang="en-GB" sz="1200" dirty="0">
                <a:solidFill>
                  <a:schemeClr val="tx1"/>
                </a:solidFill>
              </a:rPr>
              <a:t>Services need to understand the benefits of involving local people to help improve care for everyone.</a:t>
            </a:r>
          </a:p>
          <a:p>
            <a:pPr>
              <a:spcAft>
                <a:spcPts val="600"/>
              </a:spcAft>
            </a:pPr>
            <a:r>
              <a:rPr lang="en-GB" sz="1200" dirty="0">
                <a:solidFill>
                  <a:schemeClr val="tx1"/>
                </a:solidFill>
                <a:latin typeface="Poppins Light" pitchFamily="2" charset="77"/>
                <a:cs typeface="Poppins Light" pitchFamily="2" charset="77"/>
              </a:rPr>
              <a:t>Healthwatch Cumbria worked with a local group of Patient Participation Groups (PPGs) to help ensure patients voices were heard. By doing this they improved communication and understanding of the challenges facing the practice and how they were tackling the issues together with holding discussions directly with patients to help resolve the problems. This has improved care locally, as well as relationships between the practices and their patients.</a:t>
            </a:r>
          </a:p>
        </p:txBody>
      </p:sp>
      <p:sp>
        <p:nvSpPr>
          <p:cNvPr id="49" name="Text Placeholder 33">
            <a:extLst>
              <a:ext uri="{FF2B5EF4-FFF2-40B4-BE49-F238E27FC236}">
                <a16:creationId xmlns:a16="http://schemas.microsoft.com/office/drawing/2014/main" id="{49AFC0EC-55C0-4552-9423-D955F40FAECE}"/>
              </a:ext>
            </a:extLst>
          </p:cNvPr>
          <p:cNvSpPr txBox="1">
            <a:spLocks/>
          </p:cNvSpPr>
          <p:nvPr/>
        </p:nvSpPr>
        <p:spPr>
          <a:xfrm>
            <a:off x="1507067" y="7857288"/>
            <a:ext cx="5333999" cy="1612092"/>
          </a:xfrm>
          <a:prstGeom prst="rect">
            <a:avLst/>
          </a:prstGeom>
        </p:spPr>
        <p:txBody>
          <a:bodyPr vert="horz" lIns="0" tIns="0" rIns="0" bIns="0" rtlCol="0">
            <a:noAutofit/>
          </a:bodyPr>
          <a:lstStyle>
            <a:lvl1pPr marL="0">
              <a:defRPr sz="1400" b="0" i="0">
                <a:solidFill>
                  <a:schemeClr val="accent6"/>
                </a:solidFill>
                <a:latin typeface="Poppins Medium" pitchFamily="2" charset="77"/>
                <a:ea typeface="+mn-ea"/>
                <a:cs typeface="Poppins Medium" pitchFamily="2" charset="77"/>
              </a:defRPr>
            </a:lvl1pPr>
            <a:lvl2pPr marL="28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2pPr>
            <a:lvl3pPr marL="64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3pPr>
            <a:lvl4pPr marL="100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4pPr>
            <a:lvl5pPr marL="136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600"/>
              </a:spcAft>
            </a:pPr>
            <a:r>
              <a:rPr lang="en-GB" b="1" dirty="0">
                <a:latin typeface="Poppins SemiBold" pitchFamily="2" charset="77"/>
                <a:cs typeface="Poppins SemiBold" pitchFamily="2" charset="77"/>
              </a:rPr>
              <a:t>Improving care over time</a:t>
            </a:r>
          </a:p>
          <a:p>
            <a:pPr>
              <a:spcAft>
                <a:spcPts val="600"/>
              </a:spcAft>
            </a:pPr>
            <a:r>
              <a:rPr lang="en-GB" sz="1200" dirty="0">
                <a:solidFill>
                  <a:schemeClr val="tx1"/>
                </a:solidFill>
              </a:rPr>
              <a:t>Change takes time. We often work behind the scenes with services to consistently raise issues and bring about change.</a:t>
            </a:r>
          </a:p>
          <a:p>
            <a:pPr>
              <a:spcAft>
                <a:spcPts val="600"/>
              </a:spcAft>
            </a:pPr>
            <a:r>
              <a:rPr lang="en-GB" sz="1200" dirty="0">
                <a:solidFill>
                  <a:schemeClr val="tx1"/>
                </a:solidFill>
                <a:latin typeface="Poppins Light" pitchFamily="2" charset="77"/>
                <a:cs typeface="Poppins Light" pitchFamily="2" charset="77"/>
              </a:rPr>
              <a:t>Over the years, Healthwatch Sefton have been raising the issue of patients losing their property, such as hearing aids or dentures, whilst admitted to hospital. In response to our latest concerns Southport </a:t>
            </a:r>
            <a:br>
              <a:rPr lang="en-GB" sz="1200" dirty="0">
                <a:solidFill>
                  <a:schemeClr val="tx1"/>
                </a:solidFill>
                <a:latin typeface="Poppins Light" pitchFamily="2" charset="77"/>
                <a:cs typeface="Poppins Light" pitchFamily="2" charset="77"/>
              </a:rPr>
            </a:br>
            <a:r>
              <a:rPr lang="en-GB" sz="1200" dirty="0">
                <a:solidFill>
                  <a:schemeClr val="tx1"/>
                </a:solidFill>
                <a:latin typeface="Poppins Light" pitchFamily="2" charset="77"/>
                <a:cs typeface="Poppins Light" pitchFamily="2" charset="77"/>
              </a:rPr>
              <a:t>and Ormskirk hospital piloted the introduction of yellow cardboard personal property boxes, which were a success and rolled out across the rest of the trust.</a:t>
            </a:r>
          </a:p>
        </p:txBody>
      </p:sp>
      <p:grpSp>
        <p:nvGrpSpPr>
          <p:cNvPr id="3" name="Graphic 43">
            <a:extLst>
              <a:ext uri="{FF2B5EF4-FFF2-40B4-BE49-F238E27FC236}">
                <a16:creationId xmlns:a16="http://schemas.microsoft.com/office/drawing/2014/main" id="{FE1D302B-90CA-22BD-0A0D-CDCE24D58B09}"/>
              </a:ext>
            </a:extLst>
          </p:cNvPr>
          <p:cNvGrpSpPr/>
          <p:nvPr/>
        </p:nvGrpSpPr>
        <p:grpSpPr>
          <a:xfrm>
            <a:off x="485351" y="3422345"/>
            <a:ext cx="659784" cy="837607"/>
            <a:chOff x="485351" y="3422345"/>
            <a:chExt cx="659784" cy="837607"/>
          </a:xfrm>
          <a:solidFill>
            <a:schemeClr val="accent6"/>
          </a:solidFill>
        </p:grpSpPr>
        <p:sp>
          <p:nvSpPr>
            <p:cNvPr id="4" name="Freeform 3">
              <a:extLst>
                <a:ext uri="{FF2B5EF4-FFF2-40B4-BE49-F238E27FC236}">
                  <a16:creationId xmlns:a16="http://schemas.microsoft.com/office/drawing/2014/main" id="{31C483D9-6788-DB69-478C-7D154FDFC7F5}"/>
                </a:ext>
              </a:extLst>
            </p:cNvPr>
            <p:cNvSpPr/>
            <p:nvPr/>
          </p:nvSpPr>
          <p:spPr>
            <a:xfrm>
              <a:off x="485351" y="3422345"/>
              <a:ext cx="659784" cy="837607"/>
            </a:xfrm>
            <a:custGeom>
              <a:avLst/>
              <a:gdLst>
                <a:gd name="connsiteX0" fmla="*/ 365758 w 659784"/>
                <a:gd name="connsiteY0" fmla="*/ 376 h 837607"/>
                <a:gd name="connsiteX1" fmla="*/ 303583 w 659784"/>
                <a:gd name="connsiteY1" fmla="*/ 10955 h 837607"/>
                <a:gd name="connsiteX2" fmla="*/ 122166 w 659784"/>
                <a:gd name="connsiteY2" fmla="*/ 107728 h 837607"/>
                <a:gd name="connsiteX3" fmla="*/ 48302 w 659784"/>
                <a:gd name="connsiteY3" fmla="*/ 436052 h 837607"/>
                <a:gd name="connsiteX4" fmla="*/ 48793 w 659784"/>
                <a:gd name="connsiteY4" fmla="*/ 439285 h 837607"/>
                <a:gd name="connsiteX5" fmla="*/ 1941 w 659784"/>
                <a:gd name="connsiteY5" fmla="*/ 558978 h 837607"/>
                <a:gd name="connsiteX6" fmla="*/ 1450 w 659784"/>
                <a:gd name="connsiteY6" fmla="*/ 560447 h 837607"/>
                <a:gd name="connsiteX7" fmla="*/ 8915 w 659784"/>
                <a:gd name="connsiteY7" fmla="*/ 599823 h 837607"/>
                <a:gd name="connsiteX8" fmla="*/ 53802 w 659784"/>
                <a:gd name="connsiteY8" fmla="*/ 616768 h 837607"/>
                <a:gd name="connsiteX9" fmla="*/ 50070 w 659784"/>
                <a:gd name="connsiteY9" fmla="*/ 658298 h 837607"/>
                <a:gd name="connsiteX10" fmla="*/ 50070 w 659784"/>
                <a:gd name="connsiteY10" fmla="*/ 660845 h 837607"/>
                <a:gd name="connsiteX11" fmla="*/ 55374 w 659784"/>
                <a:gd name="connsiteY11" fmla="*/ 672207 h 837607"/>
                <a:gd name="connsiteX12" fmla="*/ 66670 w 659784"/>
                <a:gd name="connsiteY12" fmla="*/ 677300 h 837607"/>
                <a:gd name="connsiteX13" fmla="*/ 82091 w 659784"/>
                <a:gd name="connsiteY13" fmla="*/ 679357 h 837607"/>
                <a:gd name="connsiteX14" fmla="*/ 72956 w 659784"/>
                <a:gd name="connsiteY14" fmla="*/ 692972 h 837607"/>
                <a:gd name="connsiteX15" fmla="*/ 71679 w 659784"/>
                <a:gd name="connsiteY15" fmla="*/ 695421 h 837607"/>
                <a:gd name="connsiteX16" fmla="*/ 73447 w 659784"/>
                <a:gd name="connsiteY16" fmla="*/ 712464 h 837607"/>
                <a:gd name="connsiteX17" fmla="*/ 83859 w 659784"/>
                <a:gd name="connsiteY17" fmla="*/ 728233 h 837607"/>
                <a:gd name="connsiteX18" fmla="*/ 94172 w 659784"/>
                <a:gd name="connsiteY18" fmla="*/ 765454 h 837607"/>
                <a:gd name="connsiteX19" fmla="*/ 94663 w 659784"/>
                <a:gd name="connsiteY19" fmla="*/ 781518 h 837607"/>
                <a:gd name="connsiteX20" fmla="*/ 130809 w 659784"/>
                <a:gd name="connsiteY20" fmla="*/ 829904 h 837607"/>
                <a:gd name="connsiteX21" fmla="*/ 221960 w 659784"/>
                <a:gd name="connsiteY21" fmla="*/ 826868 h 837607"/>
                <a:gd name="connsiteX22" fmla="*/ 222942 w 659784"/>
                <a:gd name="connsiteY22" fmla="*/ 826574 h 837607"/>
                <a:gd name="connsiteX23" fmla="*/ 317825 w 659784"/>
                <a:gd name="connsiteY23" fmla="*/ 830786 h 837607"/>
                <a:gd name="connsiteX24" fmla="*/ 346015 w 659784"/>
                <a:gd name="connsiteY24" fmla="*/ 837544 h 837607"/>
                <a:gd name="connsiteX25" fmla="*/ 454846 w 659784"/>
                <a:gd name="connsiteY25" fmla="*/ 831863 h 837607"/>
                <a:gd name="connsiteX26" fmla="*/ 467124 w 659784"/>
                <a:gd name="connsiteY26" fmla="*/ 818346 h 837607"/>
                <a:gd name="connsiteX27" fmla="*/ 453668 w 659784"/>
                <a:gd name="connsiteY27" fmla="*/ 806005 h 837607"/>
                <a:gd name="connsiteX28" fmla="*/ 453471 w 659784"/>
                <a:gd name="connsiteY28" fmla="*/ 806005 h 837607"/>
                <a:gd name="connsiteX29" fmla="*/ 344640 w 659784"/>
                <a:gd name="connsiteY29" fmla="*/ 811686 h 837607"/>
                <a:gd name="connsiteX30" fmla="*/ 330398 w 659784"/>
                <a:gd name="connsiteY30" fmla="*/ 808160 h 837607"/>
                <a:gd name="connsiteX31" fmla="*/ 214986 w 659784"/>
                <a:gd name="connsiteY31" fmla="*/ 801891 h 837607"/>
                <a:gd name="connsiteX32" fmla="*/ 139256 w 659784"/>
                <a:gd name="connsiteY32" fmla="*/ 805417 h 837607"/>
                <a:gd name="connsiteX33" fmla="*/ 120496 w 659784"/>
                <a:gd name="connsiteY33" fmla="*/ 780538 h 837607"/>
                <a:gd name="connsiteX34" fmla="*/ 120005 w 659784"/>
                <a:gd name="connsiteY34" fmla="*/ 764377 h 837607"/>
                <a:gd name="connsiteX35" fmla="*/ 105468 w 659784"/>
                <a:gd name="connsiteY35" fmla="*/ 713933 h 837607"/>
                <a:gd name="connsiteX36" fmla="*/ 97806 w 659784"/>
                <a:gd name="connsiteY36" fmla="*/ 702277 h 837607"/>
                <a:gd name="connsiteX37" fmla="*/ 111165 w 659784"/>
                <a:gd name="connsiteY37" fmla="*/ 682491 h 837607"/>
                <a:gd name="connsiteX38" fmla="*/ 112442 w 659784"/>
                <a:gd name="connsiteY38" fmla="*/ 680043 h 837607"/>
                <a:gd name="connsiteX39" fmla="*/ 104977 w 659784"/>
                <a:gd name="connsiteY39" fmla="*/ 657319 h 837607"/>
                <a:gd name="connsiteX40" fmla="*/ 99771 w 659784"/>
                <a:gd name="connsiteY40" fmla="*/ 655458 h 837607"/>
                <a:gd name="connsiteX41" fmla="*/ 76688 w 659784"/>
                <a:gd name="connsiteY41" fmla="*/ 652421 h 837607"/>
                <a:gd name="connsiteX42" fmla="*/ 80028 w 659784"/>
                <a:gd name="connsiteY42" fmla="*/ 615397 h 837607"/>
                <a:gd name="connsiteX43" fmla="*/ 80028 w 659784"/>
                <a:gd name="connsiteY43" fmla="*/ 612850 h 837607"/>
                <a:gd name="connsiteX44" fmla="*/ 56356 w 659784"/>
                <a:gd name="connsiteY44" fmla="*/ 590713 h 837607"/>
                <a:gd name="connsiteX45" fmla="*/ 54687 w 659784"/>
                <a:gd name="connsiteY45" fmla="*/ 590811 h 837607"/>
                <a:gd name="connsiteX46" fmla="*/ 29443 w 659784"/>
                <a:gd name="connsiteY46" fmla="*/ 583759 h 837607"/>
                <a:gd name="connsiteX47" fmla="*/ 26595 w 659784"/>
                <a:gd name="connsiteY47" fmla="*/ 567500 h 837607"/>
                <a:gd name="connsiteX48" fmla="*/ 73251 w 659784"/>
                <a:gd name="connsiteY48" fmla="*/ 448590 h 837607"/>
                <a:gd name="connsiteX49" fmla="*/ 73840 w 659784"/>
                <a:gd name="connsiteY49" fmla="*/ 446729 h 837607"/>
                <a:gd name="connsiteX50" fmla="*/ 84448 w 659784"/>
                <a:gd name="connsiteY50" fmla="*/ 446141 h 837607"/>
                <a:gd name="connsiteX51" fmla="*/ 96726 w 659784"/>
                <a:gd name="connsiteY51" fmla="*/ 432428 h 837607"/>
                <a:gd name="connsiteX52" fmla="*/ 83073 w 659784"/>
                <a:gd name="connsiteY52" fmla="*/ 420087 h 837607"/>
                <a:gd name="connsiteX53" fmla="*/ 70107 w 659784"/>
                <a:gd name="connsiteY53" fmla="*/ 420772 h 837607"/>
                <a:gd name="connsiteX54" fmla="*/ 69715 w 659784"/>
                <a:gd name="connsiteY54" fmla="*/ 420772 h 837607"/>
                <a:gd name="connsiteX55" fmla="*/ 140337 w 659784"/>
                <a:gd name="connsiteY55" fmla="*/ 126436 h 837607"/>
                <a:gd name="connsiteX56" fmla="*/ 163714 w 659784"/>
                <a:gd name="connsiteY56" fmla="*/ 106357 h 837607"/>
                <a:gd name="connsiteX57" fmla="*/ 367428 w 659784"/>
                <a:gd name="connsiteY57" fmla="*/ 26333 h 837607"/>
                <a:gd name="connsiteX58" fmla="*/ 633415 w 659784"/>
                <a:gd name="connsiteY58" fmla="*/ 272380 h 837607"/>
                <a:gd name="connsiteX59" fmla="*/ 572616 w 659784"/>
                <a:gd name="connsiteY59" fmla="*/ 455446 h 837607"/>
                <a:gd name="connsiteX60" fmla="*/ 501993 w 659784"/>
                <a:gd name="connsiteY60" fmla="*/ 583171 h 837607"/>
                <a:gd name="connsiteX61" fmla="*/ 483527 w 659784"/>
                <a:gd name="connsiteY61" fmla="*/ 683569 h 837607"/>
                <a:gd name="connsiteX62" fmla="*/ 467222 w 659784"/>
                <a:gd name="connsiteY62" fmla="*/ 700416 h 837607"/>
                <a:gd name="connsiteX63" fmla="*/ 468598 w 659784"/>
                <a:gd name="connsiteY63" fmla="*/ 726470 h 837607"/>
                <a:gd name="connsiteX64" fmla="*/ 509360 w 659784"/>
                <a:gd name="connsiteY64" fmla="*/ 686018 h 837607"/>
                <a:gd name="connsiteX65" fmla="*/ 526451 w 659784"/>
                <a:gd name="connsiteY65" fmla="*/ 591791 h 837607"/>
                <a:gd name="connsiteX66" fmla="*/ 592457 w 659784"/>
                <a:gd name="connsiteY66" fmla="*/ 472293 h 837607"/>
                <a:gd name="connsiteX67" fmla="*/ 659346 w 659784"/>
                <a:gd name="connsiteY67" fmla="*/ 271009 h 837607"/>
                <a:gd name="connsiteX68" fmla="*/ 365758 w 659784"/>
                <a:gd name="connsiteY68" fmla="*/ 376 h 83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59784" h="837607">
                  <a:moveTo>
                    <a:pt x="365758" y="376"/>
                  </a:moveTo>
                  <a:cubicBezTo>
                    <a:pt x="344739" y="1454"/>
                    <a:pt x="323817" y="5078"/>
                    <a:pt x="303583" y="10955"/>
                  </a:cubicBezTo>
                  <a:cubicBezTo>
                    <a:pt x="235613" y="26431"/>
                    <a:pt x="172947" y="59831"/>
                    <a:pt x="122166" y="107728"/>
                  </a:cubicBezTo>
                  <a:cubicBezTo>
                    <a:pt x="49775" y="176880"/>
                    <a:pt x="-14953" y="339083"/>
                    <a:pt x="48302" y="436052"/>
                  </a:cubicBezTo>
                  <a:cubicBezTo>
                    <a:pt x="48990" y="437032"/>
                    <a:pt x="49088" y="438207"/>
                    <a:pt x="48793" y="439285"/>
                  </a:cubicBezTo>
                  <a:lnTo>
                    <a:pt x="1941" y="558978"/>
                  </a:lnTo>
                  <a:cubicBezTo>
                    <a:pt x="1941" y="558978"/>
                    <a:pt x="1646" y="559958"/>
                    <a:pt x="1450" y="560447"/>
                  </a:cubicBezTo>
                  <a:cubicBezTo>
                    <a:pt x="-1988" y="574062"/>
                    <a:pt x="762" y="588461"/>
                    <a:pt x="8915" y="599823"/>
                  </a:cubicBezTo>
                  <a:cubicBezTo>
                    <a:pt x="18148" y="611381"/>
                    <a:pt x="33274" y="617062"/>
                    <a:pt x="53802" y="616768"/>
                  </a:cubicBezTo>
                  <a:lnTo>
                    <a:pt x="50070" y="658298"/>
                  </a:lnTo>
                  <a:cubicBezTo>
                    <a:pt x="50070" y="659180"/>
                    <a:pt x="50070" y="659963"/>
                    <a:pt x="50070" y="660845"/>
                  </a:cubicBezTo>
                  <a:cubicBezTo>
                    <a:pt x="50561" y="665155"/>
                    <a:pt x="52427" y="669170"/>
                    <a:pt x="55374" y="672207"/>
                  </a:cubicBezTo>
                  <a:cubicBezTo>
                    <a:pt x="58419" y="675243"/>
                    <a:pt x="62446" y="677104"/>
                    <a:pt x="66670" y="677300"/>
                  </a:cubicBezTo>
                  <a:lnTo>
                    <a:pt x="82091" y="679357"/>
                  </a:lnTo>
                  <a:lnTo>
                    <a:pt x="72956" y="692972"/>
                  </a:lnTo>
                  <a:cubicBezTo>
                    <a:pt x="72465" y="693756"/>
                    <a:pt x="71974" y="694539"/>
                    <a:pt x="71679" y="695421"/>
                  </a:cubicBezTo>
                  <a:cubicBezTo>
                    <a:pt x="69420" y="701004"/>
                    <a:pt x="70107" y="707468"/>
                    <a:pt x="73447" y="712464"/>
                  </a:cubicBezTo>
                  <a:lnTo>
                    <a:pt x="83859" y="728233"/>
                  </a:lnTo>
                  <a:cubicBezTo>
                    <a:pt x="90047" y="739693"/>
                    <a:pt x="93583" y="752427"/>
                    <a:pt x="94172" y="765454"/>
                  </a:cubicBezTo>
                  <a:lnTo>
                    <a:pt x="94663" y="781518"/>
                  </a:lnTo>
                  <a:cubicBezTo>
                    <a:pt x="95547" y="803654"/>
                    <a:pt x="109986" y="822950"/>
                    <a:pt x="130809" y="829904"/>
                  </a:cubicBezTo>
                  <a:cubicBezTo>
                    <a:pt x="153400" y="837740"/>
                    <a:pt x="184046" y="836663"/>
                    <a:pt x="221960" y="826868"/>
                  </a:cubicBezTo>
                  <a:cubicBezTo>
                    <a:pt x="222353" y="826868"/>
                    <a:pt x="222648" y="826672"/>
                    <a:pt x="222942" y="826574"/>
                  </a:cubicBezTo>
                  <a:cubicBezTo>
                    <a:pt x="223433" y="826378"/>
                    <a:pt x="277259" y="808160"/>
                    <a:pt x="317825" y="830786"/>
                  </a:cubicBezTo>
                  <a:cubicBezTo>
                    <a:pt x="326371" y="835683"/>
                    <a:pt x="336193" y="838034"/>
                    <a:pt x="346015" y="837544"/>
                  </a:cubicBezTo>
                  <a:lnTo>
                    <a:pt x="454846" y="831863"/>
                  </a:lnTo>
                  <a:cubicBezTo>
                    <a:pt x="461918" y="831569"/>
                    <a:pt x="467419" y="825497"/>
                    <a:pt x="467124" y="818346"/>
                  </a:cubicBezTo>
                  <a:cubicBezTo>
                    <a:pt x="466830" y="811196"/>
                    <a:pt x="460838" y="805711"/>
                    <a:pt x="453668" y="806005"/>
                  </a:cubicBezTo>
                  <a:cubicBezTo>
                    <a:pt x="453668" y="806005"/>
                    <a:pt x="453569" y="806005"/>
                    <a:pt x="453471" y="806005"/>
                  </a:cubicBezTo>
                  <a:lnTo>
                    <a:pt x="344640" y="811686"/>
                  </a:lnTo>
                  <a:cubicBezTo>
                    <a:pt x="339631" y="811882"/>
                    <a:pt x="334720" y="810608"/>
                    <a:pt x="330398" y="808160"/>
                  </a:cubicBezTo>
                  <a:cubicBezTo>
                    <a:pt x="281679" y="781126"/>
                    <a:pt x="221764" y="799638"/>
                    <a:pt x="214986" y="801891"/>
                  </a:cubicBezTo>
                  <a:cubicBezTo>
                    <a:pt x="174322" y="812371"/>
                    <a:pt x="151338" y="809629"/>
                    <a:pt x="139256" y="805417"/>
                  </a:cubicBezTo>
                  <a:cubicBezTo>
                    <a:pt x="128452" y="801891"/>
                    <a:pt x="120987" y="791900"/>
                    <a:pt x="120496" y="780538"/>
                  </a:cubicBezTo>
                  <a:lnTo>
                    <a:pt x="120005" y="764377"/>
                  </a:lnTo>
                  <a:cubicBezTo>
                    <a:pt x="119219" y="746648"/>
                    <a:pt x="114210" y="729311"/>
                    <a:pt x="105468" y="713933"/>
                  </a:cubicBezTo>
                  <a:lnTo>
                    <a:pt x="97806" y="702277"/>
                  </a:lnTo>
                  <a:lnTo>
                    <a:pt x="111165" y="682491"/>
                  </a:lnTo>
                  <a:cubicBezTo>
                    <a:pt x="111656" y="681708"/>
                    <a:pt x="112147" y="680924"/>
                    <a:pt x="112442" y="680043"/>
                  </a:cubicBezTo>
                  <a:cubicBezTo>
                    <a:pt x="115781" y="671619"/>
                    <a:pt x="112540" y="662020"/>
                    <a:pt x="104977" y="657319"/>
                  </a:cubicBezTo>
                  <a:cubicBezTo>
                    <a:pt x="103405" y="656339"/>
                    <a:pt x="101637" y="655653"/>
                    <a:pt x="99771" y="655458"/>
                  </a:cubicBezTo>
                  <a:lnTo>
                    <a:pt x="76688" y="652421"/>
                  </a:lnTo>
                  <a:lnTo>
                    <a:pt x="80028" y="615397"/>
                  </a:lnTo>
                  <a:cubicBezTo>
                    <a:pt x="80028" y="614515"/>
                    <a:pt x="80028" y="613731"/>
                    <a:pt x="80028" y="612850"/>
                  </a:cubicBezTo>
                  <a:cubicBezTo>
                    <a:pt x="79537" y="600117"/>
                    <a:pt x="68929" y="590224"/>
                    <a:pt x="56356" y="590713"/>
                  </a:cubicBezTo>
                  <a:cubicBezTo>
                    <a:pt x="55767" y="590713"/>
                    <a:pt x="55276" y="590713"/>
                    <a:pt x="54687" y="590811"/>
                  </a:cubicBezTo>
                  <a:cubicBezTo>
                    <a:pt x="45945" y="591105"/>
                    <a:pt x="34551" y="590126"/>
                    <a:pt x="29443" y="583759"/>
                  </a:cubicBezTo>
                  <a:cubicBezTo>
                    <a:pt x="26398" y="578960"/>
                    <a:pt x="25318" y="573083"/>
                    <a:pt x="26595" y="567500"/>
                  </a:cubicBezTo>
                  <a:lnTo>
                    <a:pt x="73251" y="448590"/>
                  </a:lnTo>
                  <a:cubicBezTo>
                    <a:pt x="73447" y="448002"/>
                    <a:pt x="73644" y="447414"/>
                    <a:pt x="73840" y="446729"/>
                  </a:cubicBezTo>
                  <a:lnTo>
                    <a:pt x="84448" y="446141"/>
                  </a:lnTo>
                  <a:cubicBezTo>
                    <a:pt x="91618" y="445749"/>
                    <a:pt x="97119" y="439579"/>
                    <a:pt x="96726" y="432428"/>
                  </a:cubicBezTo>
                  <a:cubicBezTo>
                    <a:pt x="96333" y="425180"/>
                    <a:pt x="90243" y="419695"/>
                    <a:pt x="83073" y="420087"/>
                  </a:cubicBezTo>
                  <a:lnTo>
                    <a:pt x="70107" y="420772"/>
                  </a:lnTo>
                  <a:cubicBezTo>
                    <a:pt x="70107" y="420772"/>
                    <a:pt x="69813" y="420772"/>
                    <a:pt x="69715" y="420772"/>
                  </a:cubicBezTo>
                  <a:cubicBezTo>
                    <a:pt x="15692" y="335851"/>
                    <a:pt x="76197" y="187654"/>
                    <a:pt x="140337" y="126436"/>
                  </a:cubicBezTo>
                  <a:cubicBezTo>
                    <a:pt x="147704" y="119384"/>
                    <a:pt x="155561" y="112822"/>
                    <a:pt x="163714" y="106357"/>
                  </a:cubicBezTo>
                  <a:cubicBezTo>
                    <a:pt x="222648" y="65219"/>
                    <a:pt x="283448" y="30055"/>
                    <a:pt x="367428" y="26333"/>
                  </a:cubicBezTo>
                  <a:cubicBezTo>
                    <a:pt x="506610" y="20162"/>
                    <a:pt x="625951" y="129473"/>
                    <a:pt x="633415" y="272380"/>
                  </a:cubicBezTo>
                  <a:cubicBezTo>
                    <a:pt x="637148" y="338985"/>
                    <a:pt x="615441" y="404513"/>
                    <a:pt x="572616" y="455446"/>
                  </a:cubicBezTo>
                  <a:cubicBezTo>
                    <a:pt x="541479" y="493352"/>
                    <a:pt x="517611" y="536646"/>
                    <a:pt x="501993" y="583171"/>
                  </a:cubicBezTo>
                  <a:cubicBezTo>
                    <a:pt x="492760" y="609618"/>
                    <a:pt x="486376" y="652421"/>
                    <a:pt x="483527" y="683569"/>
                  </a:cubicBezTo>
                  <a:cubicBezTo>
                    <a:pt x="482938" y="692482"/>
                    <a:pt x="476062" y="699632"/>
                    <a:pt x="467222" y="700416"/>
                  </a:cubicBezTo>
                  <a:lnTo>
                    <a:pt x="468598" y="726470"/>
                  </a:lnTo>
                  <a:cubicBezTo>
                    <a:pt x="490305" y="725099"/>
                    <a:pt x="507690" y="707860"/>
                    <a:pt x="509360" y="686018"/>
                  </a:cubicBezTo>
                  <a:cubicBezTo>
                    <a:pt x="512012" y="657710"/>
                    <a:pt x="518004" y="616082"/>
                    <a:pt x="526451" y="591791"/>
                  </a:cubicBezTo>
                  <a:cubicBezTo>
                    <a:pt x="541086" y="548204"/>
                    <a:pt x="563383" y="507751"/>
                    <a:pt x="592457" y="472293"/>
                  </a:cubicBezTo>
                  <a:cubicBezTo>
                    <a:pt x="639505" y="416267"/>
                    <a:pt x="663373" y="344274"/>
                    <a:pt x="659346" y="271009"/>
                  </a:cubicBezTo>
                  <a:cubicBezTo>
                    <a:pt x="650703" y="113801"/>
                    <a:pt x="519182" y="-7655"/>
                    <a:pt x="365758" y="376"/>
                  </a:cubicBezTo>
                </a:path>
              </a:pathLst>
            </a:custGeom>
            <a:grpFill/>
            <a:ln w="9809" cap="flat">
              <a:noFill/>
              <a:prstDash val="solid"/>
              <a:miter/>
            </a:ln>
          </p:spPr>
          <p:txBody>
            <a:bodyPr rtlCol="0" anchor="ctr"/>
            <a:lstStyle/>
            <a:p>
              <a:endParaRPr lang="en-GB"/>
            </a:p>
          </p:txBody>
        </p:sp>
        <p:sp>
          <p:nvSpPr>
            <p:cNvPr id="6" name="Freeform 5">
              <a:extLst>
                <a:ext uri="{FF2B5EF4-FFF2-40B4-BE49-F238E27FC236}">
                  <a16:creationId xmlns:a16="http://schemas.microsoft.com/office/drawing/2014/main" id="{0B43AE1E-9EC5-3CAB-D8BC-4A06BF2CE84A}"/>
                </a:ext>
              </a:extLst>
            </p:cNvPr>
            <p:cNvSpPr/>
            <p:nvPr/>
          </p:nvSpPr>
          <p:spPr>
            <a:xfrm>
              <a:off x="626400" y="3564061"/>
              <a:ext cx="421817" cy="378669"/>
            </a:xfrm>
            <a:custGeom>
              <a:avLst/>
              <a:gdLst>
                <a:gd name="connsiteX0" fmla="*/ 210958 w 421817"/>
                <a:gd name="connsiteY0" fmla="*/ 359864 h 378669"/>
                <a:gd name="connsiteX1" fmla="*/ 377642 w 421817"/>
                <a:gd name="connsiteY1" fmla="*/ 193645 h 378669"/>
                <a:gd name="connsiteX2" fmla="*/ 377642 w 421817"/>
                <a:gd name="connsiteY2" fmla="*/ 44371 h 378669"/>
                <a:gd name="connsiteX3" fmla="*/ 302796 w 421817"/>
                <a:gd name="connsiteY3" fmla="*/ 13419 h 378669"/>
                <a:gd name="connsiteX4" fmla="*/ 227951 w 421817"/>
                <a:gd name="connsiteY4" fmla="*/ 44371 h 378669"/>
                <a:gd name="connsiteX5" fmla="*/ 211056 w 421817"/>
                <a:gd name="connsiteY5" fmla="*/ 61316 h 378669"/>
                <a:gd name="connsiteX6" fmla="*/ 194064 w 421817"/>
                <a:gd name="connsiteY6" fmla="*/ 44371 h 378669"/>
                <a:gd name="connsiteX7" fmla="*/ 119218 w 421817"/>
                <a:gd name="connsiteY7" fmla="*/ 13419 h 378669"/>
                <a:gd name="connsiteX8" fmla="*/ 44372 w 421817"/>
                <a:gd name="connsiteY8" fmla="*/ 44371 h 378669"/>
                <a:gd name="connsiteX9" fmla="*/ 44372 w 421817"/>
                <a:gd name="connsiteY9" fmla="*/ 193645 h 378669"/>
                <a:gd name="connsiteX10" fmla="*/ 211056 w 421817"/>
                <a:gd name="connsiteY10" fmla="*/ 359864 h 378669"/>
                <a:gd name="connsiteX11" fmla="*/ 210958 w 421817"/>
                <a:gd name="connsiteY11" fmla="*/ 378670 h 378669"/>
                <a:gd name="connsiteX12" fmla="*/ 34845 w 421817"/>
                <a:gd name="connsiteY12" fmla="*/ 203048 h 378669"/>
                <a:gd name="connsiteX13" fmla="*/ 34845 w 421817"/>
                <a:gd name="connsiteY13" fmla="*/ 34870 h 378669"/>
                <a:gd name="connsiteX14" fmla="*/ 119120 w 421817"/>
                <a:gd name="connsiteY14" fmla="*/ 0 h 378669"/>
                <a:gd name="connsiteX15" fmla="*/ 203395 w 421817"/>
                <a:gd name="connsiteY15" fmla="*/ 34870 h 378669"/>
                <a:gd name="connsiteX16" fmla="*/ 210958 w 421817"/>
                <a:gd name="connsiteY16" fmla="*/ 42314 h 378669"/>
                <a:gd name="connsiteX17" fmla="*/ 218423 w 421817"/>
                <a:gd name="connsiteY17" fmla="*/ 34870 h 378669"/>
                <a:gd name="connsiteX18" fmla="*/ 302698 w 421817"/>
                <a:gd name="connsiteY18" fmla="*/ 0 h 378669"/>
                <a:gd name="connsiteX19" fmla="*/ 386973 w 421817"/>
                <a:gd name="connsiteY19" fmla="*/ 34870 h 378669"/>
                <a:gd name="connsiteX20" fmla="*/ 386973 w 421817"/>
                <a:gd name="connsiteY20" fmla="*/ 203048 h 378669"/>
                <a:gd name="connsiteX21" fmla="*/ 210860 w 421817"/>
                <a:gd name="connsiteY21" fmla="*/ 378670 h 37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1817" h="378669">
                  <a:moveTo>
                    <a:pt x="210958" y="359864"/>
                  </a:moveTo>
                  <a:lnTo>
                    <a:pt x="377642" y="193645"/>
                  </a:lnTo>
                  <a:cubicBezTo>
                    <a:pt x="418896" y="152506"/>
                    <a:pt x="418896" y="85509"/>
                    <a:pt x="377642" y="44371"/>
                  </a:cubicBezTo>
                  <a:cubicBezTo>
                    <a:pt x="357605" y="24389"/>
                    <a:pt x="331085" y="13419"/>
                    <a:pt x="302796" y="13419"/>
                  </a:cubicBezTo>
                  <a:cubicBezTo>
                    <a:pt x="274508" y="13419"/>
                    <a:pt x="247988" y="24389"/>
                    <a:pt x="227951" y="44371"/>
                  </a:cubicBezTo>
                  <a:lnTo>
                    <a:pt x="211056" y="61316"/>
                  </a:lnTo>
                  <a:lnTo>
                    <a:pt x="194064" y="44371"/>
                  </a:lnTo>
                  <a:cubicBezTo>
                    <a:pt x="174125" y="24389"/>
                    <a:pt x="147506" y="13419"/>
                    <a:pt x="119218" y="13419"/>
                  </a:cubicBezTo>
                  <a:cubicBezTo>
                    <a:pt x="90930" y="13419"/>
                    <a:pt x="64410" y="24389"/>
                    <a:pt x="44372" y="44371"/>
                  </a:cubicBezTo>
                  <a:cubicBezTo>
                    <a:pt x="3119" y="85509"/>
                    <a:pt x="3119" y="152506"/>
                    <a:pt x="44372" y="193645"/>
                  </a:cubicBezTo>
                  <a:lnTo>
                    <a:pt x="211056" y="359864"/>
                  </a:lnTo>
                  <a:close/>
                  <a:moveTo>
                    <a:pt x="210958" y="378670"/>
                  </a:moveTo>
                  <a:lnTo>
                    <a:pt x="34845" y="203048"/>
                  </a:lnTo>
                  <a:cubicBezTo>
                    <a:pt x="-11615" y="156718"/>
                    <a:pt x="-11615" y="81297"/>
                    <a:pt x="34845" y="34870"/>
                  </a:cubicBezTo>
                  <a:cubicBezTo>
                    <a:pt x="57338" y="12439"/>
                    <a:pt x="87296" y="0"/>
                    <a:pt x="119120" y="0"/>
                  </a:cubicBezTo>
                  <a:cubicBezTo>
                    <a:pt x="150944" y="0"/>
                    <a:pt x="180902" y="12342"/>
                    <a:pt x="203395" y="34870"/>
                  </a:cubicBezTo>
                  <a:lnTo>
                    <a:pt x="210958" y="42314"/>
                  </a:lnTo>
                  <a:lnTo>
                    <a:pt x="218423" y="34870"/>
                  </a:lnTo>
                  <a:cubicBezTo>
                    <a:pt x="240916" y="12439"/>
                    <a:pt x="270874" y="0"/>
                    <a:pt x="302698" y="0"/>
                  </a:cubicBezTo>
                  <a:cubicBezTo>
                    <a:pt x="334522" y="0"/>
                    <a:pt x="364480" y="12342"/>
                    <a:pt x="386973" y="34870"/>
                  </a:cubicBezTo>
                  <a:cubicBezTo>
                    <a:pt x="433433" y="81199"/>
                    <a:pt x="433433" y="156620"/>
                    <a:pt x="386973" y="203048"/>
                  </a:cubicBezTo>
                  <a:lnTo>
                    <a:pt x="210860" y="378670"/>
                  </a:lnTo>
                  <a:close/>
                </a:path>
              </a:pathLst>
            </a:custGeom>
            <a:solidFill>
              <a:schemeClr val="accent6"/>
            </a:solidFill>
            <a:ln w="9809" cap="flat">
              <a:solidFill>
                <a:schemeClr val="accent6"/>
              </a:solidFill>
              <a:prstDash val="solid"/>
              <a:miter/>
            </a:ln>
          </p:spPr>
          <p:txBody>
            <a:bodyPr rtlCol="0" anchor="ctr"/>
            <a:lstStyle/>
            <a:p>
              <a:endParaRPr lang="en-GB"/>
            </a:p>
          </p:txBody>
        </p:sp>
      </p:grpSp>
      <p:sp>
        <p:nvSpPr>
          <p:cNvPr id="16" name="Rectangle 15">
            <a:extLst>
              <a:ext uri="{FF2B5EF4-FFF2-40B4-BE49-F238E27FC236}">
                <a16:creationId xmlns:a16="http://schemas.microsoft.com/office/drawing/2014/main" id="{E896594A-FFD4-9493-44E5-078B08246E28}"/>
              </a:ext>
            </a:extLst>
          </p:cNvPr>
          <p:cNvSpPr/>
          <p:nvPr/>
        </p:nvSpPr>
        <p:spPr>
          <a:xfrm>
            <a:off x="7846117" y="33081"/>
            <a:ext cx="4533682" cy="1152000"/>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This page is for you to highlight three areas where you have made a difference to your local community and how it has improved people's lives. </a:t>
            </a:r>
          </a:p>
        </p:txBody>
      </p:sp>
      <p:sp>
        <p:nvSpPr>
          <p:cNvPr id="17" name="Rectangle 16">
            <a:extLst>
              <a:ext uri="{FF2B5EF4-FFF2-40B4-BE49-F238E27FC236}">
                <a16:creationId xmlns:a16="http://schemas.microsoft.com/office/drawing/2014/main" id="{AA945981-64C7-07B9-7608-B13709AD825E}"/>
              </a:ext>
            </a:extLst>
          </p:cNvPr>
          <p:cNvSpPr/>
          <p:nvPr/>
        </p:nvSpPr>
        <p:spPr>
          <a:xfrm>
            <a:off x="7846117" y="3457760"/>
            <a:ext cx="4533682" cy="694279"/>
          </a:xfrm>
          <a:prstGeom prst="rect">
            <a:avLst/>
          </a:prstGeom>
          <a:solidFill>
            <a:srgbClr val="84BD00">
              <a:lumMod val="20000"/>
              <a:lumOff val="80000"/>
            </a:srgbClr>
          </a:solidFill>
          <a:ln>
            <a:no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Section word count – 100 words</a:t>
            </a:r>
          </a:p>
        </p:txBody>
      </p:sp>
      <p:sp>
        <p:nvSpPr>
          <p:cNvPr id="18" name="Rectangle 17">
            <a:extLst>
              <a:ext uri="{FF2B5EF4-FFF2-40B4-BE49-F238E27FC236}">
                <a16:creationId xmlns:a16="http://schemas.microsoft.com/office/drawing/2014/main" id="{9381FC94-7147-CB75-9507-6856BFC36C4C}"/>
              </a:ext>
            </a:extLst>
          </p:cNvPr>
          <p:cNvSpPr/>
          <p:nvPr/>
        </p:nvSpPr>
        <p:spPr>
          <a:xfrm>
            <a:off x="7846117" y="5816912"/>
            <a:ext cx="4533682" cy="694279"/>
          </a:xfrm>
          <a:prstGeom prst="rect">
            <a:avLst/>
          </a:prstGeom>
          <a:solidFill>
            <a:srgbClr val="84BD00">
              <a:lumMod val="20000"/>
              <a:lumOff val="80000"/>
            </a:srgbClr>
          </a:solidFill>
          <a:ln>
            <a:no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Section word count – 100 words</a:t>
            </a:r>
          </a:p>
        </p:txBody>
      </p:sp>
      <p:sp>
        <p:nvSpPr>
          <p:cNvPr id="19" name="Rectangle 18">
            <a:extLst>
              <a:ext uri="{FF2B5EF4-FFF2-40B4-BE49-F238E27FC236}">
                <a16:creationId xmlns:a16="http://schemas.microsoft.com/office/drawing/2014/main" id="{47D15C78-5818-C7BD-2D2C-4FC7D1414648}"/>
              </a:ext>
            </a:extLst>
          </p:cNvPr>
          <p:cNvSpPr/>
          <p:nvPr/>
        </p:nvSpPr>
        <p:spPr>
          <a:xfrm>
            <a:off x="7846117" y="8395520"/>
            <a:ext cx="4533682" cy="694279"/>
          </a:xfrm>
          <a:prstGeom prst="rect">
            <a:avLst/>
          </a:prstGeom>
          <a:solidFill>
            <a:srgbClr val="84BD00">
              <a:lumMod val="20000"/>
              <a:lumOff val="80000"/>
            </a:srgbClr>
          </a:solidFill>
          <a:ln>
            <a:no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Section word count – 100 words</a:t>
            </a:r>
          </a:p>
        </p:txBody>
      </p:sp>
      <p:sp>
        <p:nvSpPr>
          <p:cNvPr id="20" name="Rectangle 19">
            <a:extLst>
              <a:ext uri="{FF2B5EF4-FFF2-40B4-BE49-F238E27FC236}">
                <a16:creationId xmlns:a16="http://schemas.microsoft.com/office/drawing/2014/main" id="{92E4767B-B626-5A71-96E8-081DB538F739}"/>
              </a:ext>
            </a:extLst>
          </p:cNvPr>
          <p:cNvSpPr/>
          <p:nvPr/>
        </p:nvSpPr>
        <p:spPr>
          <a:xfrm>
            <a:off x="-4806977" y="2887148"/>
            <a:ext cx="4533682" cy="1908000"/>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This first box is an opportunity to highlight an example where Healthwatch has shown decision makers about the personal experience of a small number of people. This has helped decision makers to understand the situation. Ideally this will be a situation where your involvement contributed towards a change that benefited local people.</a:t>
            </a:r>
          </a:p>
        </p:txBody>
      </p:sp>
      <p:sp>
        <p:nvSpPr>
          <p:cNvPr id="21" name="Rectangle 20">
            <a:extLst>
              <a:ext uri="{FF2B5EF4-FFF2-40B4-BE49-F238E27FC236}">
                <a16:creationId xmlns:a16="http://schemas.microsoft.com/office/drawing/2014/main" id="{578D6953-3CF1-F0E8-3DCA-D70DF07BD0E0}"/>
              </a:ext>
            </a:extLst>
          </p:cNvPr>
          <p:cNvSpPr/>
          <p:nvPr/>
        </p:nvSpPr>
        <p:spPr>
          <a:xfrm>
            <a:off x="-4817201" y="5590764"/>
            <a:ext cx="4533682" cy="1594735"/>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This second box is where you can talk about a time you have helped or encouraged local services to talk directly to the public or helped to improve communication between services and the community to provide better care for everyone. </a:t>
            </a:r>
          </a:p>
        </p:txBody>
      </p:sp>
      <p:sp>
        <p:nvSpPr>
          <p:cNvPr id="22" name="Rectangle 21">
            <a:extLst>
              <a:ext uri="{FF2B5EF4-FFF2-40B4-BE49-F238E27FC236}">
                <a16:creationId xmlns:a16="http://schemas.microsoft.com/office/drawing/2014/main" id="{4D45A500-5661-4F16-50D4-33E9CF317256}"/>
              </a:ext>
            </a:extLst>
          </p:cNvPr>
          <p:cNvSpPr/>
          <p:nvPr/>
        </p:nvSpPr>
        <p:spPr>
          <a:xfrm>
            <a:off x="-4806977" y="7960944"/>
            <a:ext cx="4533682" cy="1594735"/>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This third box is to talk about change that you are slowly working towards. Nothing big or exciting might have happened but it's a project you are continually pushing and gradually making progress on.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ject 8">
            <a:extLst>
              <a:ext uri="{FF2B5EF4-FFF2-40B4-BE49-F238E27FC236}">
                <a16:creationId xmlns:a16="http://schemas.microsoft.com/office/drawing/2014/main" id="{30E89E00-7FF4-7396-4106-6D9880F0F197}"/>
              </a:ext>
            </a:extLst>
          </p:cNvPr>
          <p:cNvPicPr>
            <a:picLocks noGrp="1"/>
          </p:cNvPicPr>
          <p:nvPr>
            <p:ph type="pic" sz="quarter" idx="12"/>
          </p:nvPr>
        </p:nvPicPr>
        <p:blipFill>
          <a:blip r:embed="rId2" cstate="print"/>
          <a:srcRect t="11" b="11"/>
          <a:stretch>
            <a:fillRect/>
          </a:stretch>
        </p:blipFill>
        <p:spPr/>
      </p:pic>
      <p:sp>
        <p:nvSpPr>
          <p:cNvPr id="11" name="object 11"/>
          <p:cNvSpPr txBox="1">
            <a:spLocks noGrp="1"/>
          </p:cNvSpPr>
          <p:nvPr>
            <p:ph type="ftr" sz="quarter" idx="10"/>
          </p:nvPr>
        </p:nvSpPr>
        <p:spPr/>
        <p:txBody>
          <a:bodyPr/>
          <a:lstStyle/>
          <a:p>
            <a:r>
              <a:rPr lang="en-GB" dirty="0"/>
              <a:t>Healthwatch England Annual Report 2022-23</a:t>
            </a:r>
          </a:p>
        </p:txBody>
      </p:sp>
      <p:sp>
        <p:nvSpPr>
          <p:cNvPr id="10" name="object 10"/>
          <p:cNvSpPr txBox="1">
            <a:spLocks noGrp="1"/>
          </p:cNvSpPr>
          <p:nvPr>
            <p:ph type="sldNum" sz="quarter" idx="11"/>
          </p:nvPr>
        </p:nvSpPr>
        <p:spPr/>
        <p:txBody>
          <a:bodyPr/>
          <a:lstStyle/>
          <a:p>
            <a:fld id="{81D60167-4931-47E6-BA6A-407CBD079E47}" type="slidenum">
              <a:rPr lang="en-GB" dirty="0"/>
              <a:pPr/>
              <a:t>14</a:t>
            </a:fld>
            <a:endParaRPr lang="en-GB" dirty="0"/>
          </a:p>
        </p:txBody>
      </p:sp>
      <p:sp>
        <p:nvSpPr>
          <p:cNvPr id="14" name="Text Placeholder 13">
            <a:extLst>
              <a:ext uri="{FF2B5EF4-FFF2-40B4-BE49-F238E27FC236}">
                <a16:creationId xmlns:a16="http://schemas.microsoft.com/office/drawing/2014/main" id="{E32C9F98-796F-76D4-C710-BB92AB1003FA}"/>
              </a:ext>
            </a:extLst>
          </p:cNvPr>
          <p:cNvSpPr>
            <a:spLocks noGrp="1"/>
          </p:cNvSpPr>
          <p:nvPr>
            <p:ph type="body" sz="quarter" idx="13"/>
          </p:nvPr>
        </p:nvSpPr>
        <p:spPr>
          <a:xfrm>
            <a:off x="501649" y="6319728"/>
            <a:ext cx="6559659" cy="3104515"/>
          </a:xfrm>
        </p:spPr>
        <p:txBody>
          <a:bodyPr/>
          <a:lstStyle/>
          <a:p>
            <a:r>
              <a:rPr lang="en-GB" sz="1800" dirty="0"/>
              <a:t>Over the past year we have worked hard to make </a:t>
            </a:r>
            <a:br>
              <a:rPr lang="en-GB" sz="1800" dirty="0"/>
            </a:br>
            <a:r>
              <a:rPr lang="en-GB" sz="1800" dirty="0"/>
              <a:t>sure we hear from everyone within our local area. </a:t>
            </a:r>
            <a:br>
              <a:rPr lang="en-GB" sz="1800" dirty="0"/>
            </a:br>
            <a:r>
              <a:rPr lang="en-GB" sz="1800" dirty="0"/>
              <a:t>We consider it important to reach out to the </a:t>
            </a:r>
            <a:br>
              <a:rPr lang="en-GB" sz="1800" dirty="0"/>
            </a:br>
            <a:r>
              <a:rPr lang="en-GB" sz="1800" dirty="0"/>
              <a:t>communities we hear from less frequently, to </a:t>
            </a:r>
            <a:br>
              <a:rPr lang="en-GB" sz="1800" dirty="0"/>
            </a:br>
            <a:r>
              <a:rPr lang="en-GB" sz="1800" dirty="0"/>
              <a:t>gather their feedback and make sure their voice </a:t>
            </a:r>
            <a:br>
              <a:rPr lang="en-GB" sz="1800" dirty="0"/>
            </a:br>
            <a:r>
              <a:rPr lang="en-GB" sz="1800" dirty="0"/>
              <a:t>is heard and services meet their needs.</a:t>
            </a:r>
          </a:p>
          <a:p>
            <a:endParaRPr lang="en-GB" sz="1800" dirty="0"/>
          </a:p>
          <a:p>
            <a:r>
              <a:rPr lang="en-GB" sz="1800" dirty="0"/>
              <a:t>This year we have reached different communities by:</a:t>
            </a:r>
          </a:p>
          <a:p>
            <a:pPr lvl="1"/>
            <a:endParaRPr lang="en-GB" sz="1200" dirty="0">
              <a:solidFill>
                <a:schemeClr val="tx1"/>
              </a:solidFill>
              <a:latin typeface="Poppins Light" pitchFamily="2" charset="77"/>
              <a:cs typeface="Poppins Light" pitchFamily="2" charset="77"/>
            </a:endParaRPr>
          </a:p>
          <a:p>
            <a:pPr lvl="1"/>
            <a:r>
              <a:rPr lang="en-GB" sz="1200" dirty="0">
                <a:solidFill>
                  <a:schemeClr val="tx1"/>
                </a:solidFill>
                <a:latin typeface="Poppins Light" pitchFamily="2" charset="77"/>
                <a:cs typeface="Poppins Light" pitchFamily="2" charset="77"/>
              </a:rPr>
              <a:t>Examples of reaching a community less often heard from</a:t>
            </a:r>
          </a:p>
          <a:p>
            <a:pPr lvl="1"/>
            <a:r>
              <a:rPr lang="en-GB" sz="1200" dirty="0">
                <a:solidFill>
                  <a:schemeClr val="tx1"/>
                </a:solidFill>
                <a:latin typeface="Poppins Light" pitchFamily="2" charset="77"/>
                <a:cs typeface="Poppins Light" pitchFamily="2" charset="77"/>
              </a:rPr>
              <a:t>Examples of reaching people struggling from socio-economic deprivation</a:t>
            </a:r>
          </a:p>
          <a:p>
            <a:pPr lvl="1"/>
            <a:r>
              <a:rPr lang="en-GB" sz="1200" dirty="0">
                <a:solidFill>
                  <a:schemeClr val="tx1"/>
                </a:solidFill>
                <a:latin typeface="Poppins Light" pitchFamily="2" charset="77"/>
                <a:cs typeface="Poppins Light" pitchFamily="2" charset="77"/>
              </a:rPr>
              <a:t>Example of how you have made sure the the voices from your local </a:t>
            </a:r>
            <a:br>
              <a:rPr lang="en-GB" sz="1200" dirty="0">
                <a:solidFill>
                  <a:schemeClr val="tx1"/>
                </a:solidFill>
                <a:latin typeface="Poppins Light" pitchFamily="2" charset="77"/>
                <a:cs typeface="Poppins Light" pitchFamily="2" charset="77"/>
              </a:rPr>
            </a:br>
            <a:r>
              <a:rPr lang="en-GB" sz="1200" dirty="0">
                <a:solidFill>
                  <a:schemeClr val="tx1"/>
                </a:solidFill>
                <a:latin typeface="Poppins Light" pitchFamily="2" charset="77"/>
                <a:cs typeface="Poppins Light" pitchFamily="2" charset="77"/>
              </a:rPr>
              <a:t>community have been heard by local NHS leaders and ICS.</a:t>
            </a:r>
          </a:p>
          <a:p>
            <a:pPr lvl="1"/>
            <a:r>
              <a:rPr lang="en-GB" sz="1200" dirty="0">
                <a:solidFill>
                  <a:schemeClr val="tx1"/>
                </a:solidFill>
                <a:latin typeface="Poppins Light" pitchFamily="2" charset="77"/>
                <a:cs typeface="Poppins Light" pitchFamily="2" charset="77"/>
              </a:rPr>
              <a:t>Example four</a:t>
            </a:r>
          </a:p>
          <a:p>
            <a:endParaRPr lang="en-GB" dirty="0"/>
          </a:p>
        </p:txBody>
      </p:sp>
      <p:sp>
        <p:nvSpPr>
          <p:cNvPr id="12" name="Title 11">
            <a:extLst>
              <a:ext uri="{FF2B5EF4-FFF2-40B4-BE49-F238E27FC236}">
                <a16:creationId xmlns:a16="http://schemas.microsoft.com/office/drawing/2014/main" id="{613443E9-4C25-2BA7-1F5E-25A65C4AE6E4}"/>
              </a:ext>
            </a:extLst>
          </p:cNvPr>
          <p:cNvSpPr>
            <a:spLocks noGrp="1"/>
          </p:cNvSpPr>
          <p:nvPr>
            <p:ph type="title"/>
          </p:nvPr>
        </p:nvSpPr>
        <p:spPr>
          <a:xfrm>
            <a:off x="505542" y="4573045"/>
            <a:ext cx="6549308" cy="1488440"/>
          </a:xfrm>
        </p:spPr>
        <p:txBody>
          <a:bodyPr/>
          <a:lstStyle/>
          <a:p>
            <a:r>
              <a:rPr lang="en-GB" dirty="0"/>
              <a:t>Hearing from</a:t>
            </a:r>
            <a:br>
              <a:rPr lang="en-GB" dirty="0"/>
            </a:br>
            <a:r>
              <a:rPr lang="en-GB" dirty="0"/>
              <a:t>all communities</a:t>
            </a:r>
          </a:p>
        </p:txBody>
      </p:sp>
      <p:sp>
        <p:nvSpPr>
          <p:cNvPr id="3" name="Rectangle 2">
            <a:extLst>
              <a:ext uri="{FF2B5EF4-FFF2-40B4-BE49-F238E27FC236}">
                <a16:creationId xmlns:a16="http://schemas.microsoft.com/office/drawing/2014/main" id="{E8026C13-0A83-F1C6-1816-76259B1B189F}"/>
              </a:ext>
            </a:extLst>
          </p:cNvPr>
          <p:cNvSpPr/>
          <p:nvPr/>
        </p:nvSpPr>
        <p:spPr>
          <a:xfrm>
            <a:off x="7851913" y="6651718"/>
            <a:ext cx="4533682" cy="687437"/>
          </a:xfrm>
          <a:prstGeom prst="rect">
            <a:avLst/>
          </a:prstGeom>
          <a:solidFill>
            <a:schemeClr val="accent1">
              <a:lumMod val="20000"/>
              <a:lumOff val="80000"/>
            </a:schemeClr>
          </a:solid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l" defTabSz="987095" rtl="0"/>
            <a:r>
              <a:rPr lang="en-GB" sz="1400" kern="1200" dirty="0">
                <a:solidFill>
                  <a:srgbClr val="000000"/>
                </a:solidFill>
                <a:latin typeface="Poppins Light" pitchFamily="2" charset="77"/>
                <a:cs typeface="Poppins Light" pitchFamily="2" charset="77"/>
              </a:rPr>
              <a:t>Please ensure headings and text do not overlap graphics on the page</a:t>
            </a:r>
          </a:p>
        </p:txBody>
      </p:sp>
      <p:sp>
        <p:nvSpPr>
          <p:cNvPr id="4" name="Rectangle 3">
            <a:extLst>
              <a:ext uri="{FF2B5EF4-FFF2-40B4-BE49-F238E27FC236}">
                <a16:creationId xmlns:a16="http://schemas.microsoft.com/office/drawing/2014/main" id="{E23827F7-611B-9105-1F04-926559900C33}"/>
              </a:ext>
            </a:extLst>
          </p:cNvPr>
          <p:cNvSpPr/>
          <p:nvPr/>
        </p:nvSpPr>
        <p:spPr>
          <a:xfrm>
            <a:off x="-4803022" y="6651719"/>
            <a:ext cx="4533682" cy="1982327"/>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u="none" strike="noStrike" kern="1200" cap="none" spc="0" normalizeH="0" baseline="0" noProof="0" dirty="0">
                <a:ln>
                  <a:noFill/>
                </a:ln>
                <a:solidFill>
                  <a:srgbClr val="000000"/>
                </a:solidFill>
                <a:effectLst/>
                <a:uLnTx/>
                <a:uFillTx/>
                <a:latin typeface="Poppins SemiBold" pitchFamily="2" charset="77"/>
                <a:ea typeface="+mn-ea"/>
                <a:cs typeface="Poppins SemiBold" pitchFamily="2" charset="77"/>
              </a:rPr>
              <a:t>To change the photo: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Double-click on the photo.</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From the main menu, select: Format &gt; Change Picture.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Delete this box.</a:t>
            </a:r>
          </a:p>
        </p:txBody>
      </p:sp>
      <p:sp>
        <p:nvSpPr>
          <p:cNvPr id="5" name="Rectangle 4">
            <a:extLst>
              <a:ext uri="{FF2B5EF4-FFF2-40B4-BE49-F238E27FC236}">
                <a16:creationId xmlns:a16="http://schemas.microsoft.com/office/drawing/2014/main" id="{DCBCB160-DB69-85D9-7F8C-46FB8FF1C3DA}"/>
              </a:ext>
            </a:extLst>
          </p:cNvPr>
          <p:cNvSpPr/>
          <p:nvPr/>
        </p:nvSpPr>
        <p:spPr>
          <a:xfrm>
            <a:off x="7851913" y="3474101"/>
            <a:ext cx="4533682" cy="1443540"/>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Update the image in the page break to a relevant photo.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Try to use photographs of people rather than graphics. </a:t>
            </a:r>
          </a:p>
        </p:txBody>
      </p:sp>
      <p:sp>
        <p:nvSpPr>
          <p:cNvPr id="6" name="Rectangle 5">
            <a:extLst>
              <a:ext uri="{FF2B5EF4-FFF2-40B4-BE49-F238E27FC236}">
                <a16:creationId xmlns:a16="http://schemas.microsoft.com/office/drawing/2014/main" id="{E630F173-FA7C-2B33-C686-4FC3E9C86AED}"/>
              </a:ext>
            </a:extLst>
          </p:cNvPr>
          <p:cNvSpPr/>
          <p:nvPr/>
        </p:nvSpPr>
        <p:spPr>
          <a:xfrm>
            <a:off x="7851913" y="7483485"/>
            <a:ext cx="4533682" cy="631163"/>
          </a:xfrm>
          <a:prstGeom prst="rect">
            <a:avLst/>
          </a:prstGeom>
          <a:solidFill>
            <a:srgbClr val="84BD00">
              <a:lumMod val="20000"/>
              <a:lumOff val="80000"/>
            </a:srgbClr>
          </a:solidFill>
          <a:ln>
            <a:no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Section word count – 50 words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432003"/>
            <a:ext cx="7056120" cy="4369449"/>
          </a:xfrm>
          <a:custGeom>
            <a:avLst/>
            <a:gdLst/>
            <a:ahLst/>
            <a:cxnLst/>
            <a:rect l="l" t="t" r="r" b="b"/>
            <a:pathLst>
              <a:path w="7056120" h="3942079">
                <a:moveTo>
                  <a:pt x="7056005" y="0"/>
                </a:moveTo>
                <a:lnTo>
                  <a:pt x="0" y="0"/>
                </a:lnTo>
                <a:lnTo>
                  <a:pt x="0" y="3942003"/>
                </a:lnTo>
                <a:lnTo>
                  <a:pt x="7056005" y="3942003"/>
                </a:lnTo>
                <a:lnTo>
                  <a:pt x="7056005" y="0"/>
                </a:lnTo>
                <a:close/>
              </a:path>
            </a:pathLst>
          </a:custGeom>
          <a:solidFill>
            <a:srgbClr val="E9F5FC"/>
          </a:solidFill>
        </p:spPr>
        <p:txBody>
          <a:bodyPr wrap="square" lIns="0" tIns="0" rIns="0" bIns="0" rtlCol="0"/>
          <a:lstStyle/>
          <a:p>
            <a:endParaRPr/>
          </a:p>
        </p:txBody>
      </p:sp>
      <p:pic>
        <p:nvPicPr>
          <p:cNvPr id="5" name="object 5"/>
          <p:cNvPicPr/>
          <p:nvPr/>
        </p:nvPicPr>
        <p:blipFill rotWithShape="1">
          <a:blip r:embed="rId2" cstate="print"/>
          <a:srcRect l="24035" r="10419" b="561"/>
          <a:stretch/>
        </p:blipFill>
        <p:spPr>
          <a:xfrm>
            <a:off x="4714011" y="584986"/>
            <a:ext cx="2161997" cy="2786011"/>
          </a:xfrm>
          <a:prstGeom prst="rect">
            <a:avLst/>
          </a:prstGeom>
        </p:spPr>
      </p:pic>
      <p:sp>
        <p:nvSpPr>
          <p:cNvPr id="11" name="object 11"/>
          <p:cNvSpPr/>
          <p:nvPr/>
        </p:nvSpPr>
        <p:spPr>
          <a:xfrm>
            <a:off x="504012" y="4925377"/>
            <a:ext cx="7056120" cy="4929824"/>
          </a:xfrm>
          <a:custGeom>
            <a:avLst/>
            <a:gdLst/>
            <a:ahLst/>
            <a:cxnLst/>
            <a:rect l="l" t="t" r="r" b="b"/>
            <a:pathLst>
              <a:path w="7056120" h="4992370">
                <a:moveTo>
                  <a:pt x="7055993" y="0"/>
                </a:moveTo>
                <a:lnTo>
                  <a:pt x="0" y="0"/>
                </a:lnTo>
                <a:lnTo>
                  <a:pt x="0" y="4992001"/>
                </a:lnTo>
                <a:lnTo>
                  <a:pt x="7055993" y="4992001"/>
                </a:lnTo>
                <a:lnTo>
                  <a:pt x="7055993" y="0"/>
                </a:lnTo>
                <a:close/>
              </a:path>
            </a:pathLst>
          </a:custGeom>
          <a:solidFill>
            <a:srgbClr val="E9F5FC"/>
          </a:solidFill>
        </p:spPr>
        <p:txBody>
          <a:bodyPr wrap="square" lIns="0" tIns="0" rIns="0" bIns="0" rtlCol="0"/>
          <a:lstStyle/>
          <a:p>
            <a:endParaRPr/>
          </a:p>
        </p:txBody>
      </p:sp>
      <p:pic>
        <p:nvPicPr>
          <p:cNvPr id="16" name="object 16"/>
          <p:cNvPicPr/>
          <p:nvPr/>
        </p:nvPicPr>
        <p:blipFill rotWithShape="1">
          <a:blip r:embed="rId3" cstate="print"/>
          <a:srcRect l="13323" r="14267" b="1661"/>
          <a:stretch/>
        </p:blipFill>
        <p:spPr>
          <a:xfrm>
            <a:off x="683997" y="5098407"/>
            <a:ext cx="2161996" cy="3311503"/>
          </a:xfrm>
          <a:prstGeom prst="rect">
            <a:avLst/>
          </a:prstGeom>
        </p:spPr>
      </p:pic>
      <p:sp>
        <p:nvSpPr>
          <p:cNvPr id="22" name="object 22"/>
          <p:cNvSpPr txBox="1">
            <a:spLocks noGrp="1"/>
          </p:cNvSpPr>
          <p:nvPr>
            <p:ph type="ftr" sz="quarter" idx="10"/>
          </p:nvPr>
        </p:nvSpPr>
        <p:spPr/>
        <p:txBody>
          <a:bodyPr/>
          <a:lstStyle/>
          <a:p>
            <a:r>
              <a:rPr lang="en-GB" dirty="0"/>
              <a:t>Healthwatch England Annual Report 2022-23</a:t>
            </a:r>
          </a:p>
        </p:txBody>
      </p:sp>
      <p:sp>
        <p:nvSpPr>
          <p:cNvPr id="23" name="Slide Number Placeholder 22">
            <a:extLst>
              <a:ext uri="{FF2B5EF4-FFF2-40B4-BE49-F238E27FC236}">
                <a16:creationId xmlns:a16="http://schemas.microsoft.com/office/drawing/2014/main" id="{2C0FFC3F-4FAD-0865-A3D7-16B70D1D2457}"/>
              </a:ext>
            </a:extLst>
          </p:cNvPr>
          <p:cNvSpPr>
            <a:spLocks noGrp="1"/>
          </p:cNvSpPr>
          <p:nvPr>
            <p:ph type="sldNum" sz="quarter" idx="11"/>
          </p:nvPr>
        </p:nvSpPr>
        <p:spPr/>
        <p:txBody>
          <a:bodyPr/>
          <a:lstStyle/>
          <a:p>
            <a:fld id="{81D60167-4931-47E6-BA6A-407CBD079E47}" type="slidenum">
              <a:rPr lang="en-GB" smtClean="0"/>
              <a:pPr/>
              <a:t>15</a:t>
            </a:fld>
            <a:endParaRPr lang="en-GB" dirty="0"/>
          </a:p>
        </p:txBody>
      </p:sp>
      <p:pic>
        <p:nvPicPr>
          <p:cNvPr id="27" name="Graphic 26">
            <a:extLst>
              <a:ext uri="{FF2B5EF4-FFF2-40B4-BE49-F238E27FC236}">
                <a16:creationId xmlns:a16="http://schemas.microsoft.com/office/drawing/2014/main" id="{581A1774-3224-88AD-BADA-F346D95F02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1650" y="3586269"/>
            <a:ext cx="730596" cy="426971"/>
          </a:xfrm>
          <a:prstGeom prst="rect">
            <a:avLst/>
          </a:prstGeom>
        </p:spPr>
      </p:pic>
      <p:pic>
        <p:nvPicPr>
          <p:cNvPr id="29" name="Graphic 28">
            <a:extLst>
              <a:ext uri="{FF2B5EF4-FFF2-40B4-BE49-F238E27FC236}">
                <a16:creationId xmlns:a16="http://schemas.microsoft.com/office/drawing/2014/main" id="{2A42ADEC-8C04-B83B-435E-99850F7B38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4560" y="8571442"/>
            <a:ext cx="730596" cy="426971"/>
          </a:xfrm>
          <a:prstGeom prst="rect">
            <a:avLst/>
          </a:prstGeom>
        </p:spPr>
      </p:pic>
      <p:sp>
        <p:nvSpPr>
          <p:cNvPr id="30" name="object 13">
            <a:extLst>
              <a:ext uri="{FF2B5EF4-FFF2-40B4-BE49-F238E27FC236}">
                <a16:creationId xmlns:a16="http://schemas.microsoft.com/office/drawing/2014/main" id="{61D694B5-E9D2-A347-5AC5-C965544F1C94}"/>
              </a:ext>
            </a:extLst>
          </p:cNvPr>
          <p:cNvSpPr txBox="1"/>
          <p:nvPr/>
        </p:nvSpPr>
        <p:spPr>
          <a:xfrm>
            <a:off x="500380" y="603648"/>
            <a:ext cx="4033519" cy="2844368"/>
          </a:xfrm>
          <a:prstGeom prst="rect">
            <a:avLst/>
          </a:prstGeom>
        </p:spPr>
        <p:txBody>
          <a:bodyPr vert="horz" wrap="square" lIns="0" tIns="12700" rIns="0" bIns="0" rtlCol="0">
            <a:spAutoFit/>
          </a:bodyPr>
          <a:lstStyle/>
          <a:p>
            <a:pPr marR="269875">
              <a:spcAft>
                <a:spcPts val="600"/>
              </a:spcAft>
            </a:pPr>
            <a:r>
              <a:rPr lang="en-GB" b="1" dirty="0">
                <a:solidFill>
                  <a:srgbClr val="004F6B"/>
                </a:solidFill>
                <a:latin typeface="Poppins SemiBold" pitchFamily="2" charset="77"/>
                <a:cs typeface="Poppins SemiBold" pitchFamily="2" charset="77"/>
              </a:rPr>
              <a:t>Better care for fishermen</a:t>
            </a:r>
          </a:p>
          <a:p>
            <a:pPr marR="117475">
              <a:spcAft>
                <a:spcPts val="600"/>
              </a:spcAft>
            </a:pPr>
            <a:r>
              <a:rPr lang="en-GB" sz="1200" dirty="0">
                <a:latin typeface="Poppins Light" pitchFamily="2" charset="77"/>
                <a:cs typeface="Poppins Light" pitchFamily="2" charset="77"/>
              </a:rPr>
              <a:t>There are 11,000 fishermen in the UK spending long unsociable hours at sea, which makes it hard for them to use public services. When Healthwatch Kent reached out to hear the experiences of local fishermen, many said getting a GP appointment was difficult because they were at sea during practice opening times. They also avoided making appointments because they wouldn’t get paid for missing work.</a:t>
            </a:r>
          </a:p>
          <a:p>
            <a:pPr marR="117475">
              <a:spcAft>
                <a:spcPts val="600"/>
              </a:spcAft>
            </a:pPr>
            <a:r>
              <a:rPr lang="en-GB" sz="1200" dirty="0">
                <a:latin typeface="Poppins Light" pitchFamily="2" charset="77"/>
                <a:cs typeface="Poppins Light" pitchFamily="2" charset="77"/>
              </a:rPr>
              <a:t>Healthwatch Kent recommended that GP opening hours should be extended, and more health check sessions should be held at the local docks to allow fishermen to get the medical checks they needed.</a:t>
            </a:r>
          </a:p>
        </p:txBody>
      </p:sp>
      <p:sp>
        <p:nvSpPr>
          <p:cNvPr id="31" name="object 10">
            <a:extLst>
              <a:ext uri="{FF2B5EF4-FFF2-40B4-BE49-F238E27FC236}">
                <a16:creationId xmlns:a16="http://schemas.microsoft.com/office/drawing/2014/main" id="{07F00B10-3753-5806-DA48-7CEE063B36FB}"/>
              </a:ext>
            </a:extLst>
          </p:cNvPr>
          <p:cNvSpPr txBox="1"/>
          <p:nvPr/>
        </p:nvSpPr>
        <p:spPr>
          <a:xfrm>
            <a:off x="1415155" y="3541269"/>
            <a:ext cx="5460853" cy="1154162"/>
          </a:xfrm>
          <a:prstGeom prst="rect">
            <a:avLst/>
          </a:prstGeom>
        </p:spPr>
        <p:txBody>
          <a:bodyPr vert="horz" wrap="square" lIns="0" tIns="0" rIns="0" bIns="0" rtlCol="0">
            <a:spAutoFit/>
          </a:bodyPr>
          <a:lstStyle/>
          <a:p>
            <a:pPr marR="257175">
              <a:lnSpc>
                <a:spcPct val="100000"/>
              </a:lnSpc>
              <a:spcAft>
                <a:spcPts val="600"/>
              </a:spcAft>
            </a:pPr>
            <a:r>
              <a:rPr lang="en-GB" sz="1400" dirty="0">
                <a:solidFill>
                  <a:srgbClr val="004F6B"/>
                </a:solidFill>
                <a:latin typeface="Poppins Light" pitchFamily="2" charset="77"/>
                <a:cs typeface="Poppins Light" pitchFamily="2" charset="77"/>
              </a:rPr>
              <a:t>“I could do with going to the GP about my elbow. But nowadays the GP wants you to call at 8:30… I just can’t call at that time. By the time I’m back on shore, all the appointments have been taken.”</a:t>
            </a:r>
          </a:p>
          <a:p>
            <a:pPr marR="257175">
              <a:lnSpc>
                <a:spcPct val="100000"/>
              </a:lnSpc>
              <a:spcAft>
                <a:spcPts val="600"/>
              </a:spcAft>
            </a:pPr>
            <a:r>
              <a:rPr lang="en-GB" sz="1400" b="1" dirty="0">
                <a:solidFill>
                  <a:srgbClr val="004F6B"/>
                </a:solidFill>
                <a:latin typeface="Poppins SemiBold" pitchFamily="2" charset="77"/>
                <a:cs typeface="Poppins SemiBold" pitchFamily="2" charset="77"/>
              </a:rPr>
              <a:t>Local fisherman</a:t>
            </a:r>
          </a:p>
        </p:txBody>
      </p:sp>
      <p:sp>
        <p:nvSpPr>
          <p:cNvPr id="32" name="object 13">
            <a:extLst>
              <a:ext uri="{FF2B5EF4-FFF2-40B4-BE49-F238E27FC236}">
                <a16:creationId xmlns:a16="http://schemas.microsoft.com/office/drawing/2014/main" id="{52ACE68E-17FE-8309-86F5-88383DB627B6}"/>
              </a:ext>
            </a:extLst>
          </p:cNvPr>
          <p:cNvSpPr txBox="1"/>
          <p:nvPr/>
        </p:nvSpPr>
        <p:spPr>
          <a:xfrm>
            <a:off x="3022472" y="5098407"/>
            <a:ext cx="4368929" cy="3382977"/>
          </a:xfrm>
          <a:prstGeom prst="rect">
            <a:avLst/>
          </a:prstGeom>
        </p:spPr>
        <p:txBody>
          <a:bodyPr vert="horz" wrap="square" lIns="0" tIns="12700" rIns="0" bIns="0" rtlCol="0" anchor="t">
            <a:spAutoFit/>
          </a:bodyPr>
          <a:lstStyle/>
          <a:p>
            <a:pPr marR="269875">
              <a:spcAft>
                <a:spcPts val="600"/>
              </a:spcAft>
            </a:pPr>
            <a:r>
              <a:rPr lang="en-GB" b="1" dirty="0">
                <a:solidFill>
                  <a:srgbClr val="004F6B"/>
                </a:solidFill>
                <a:latin typeface="Poppins SemiBold" pitchFamily="2" charset="77"/>
                <a:cs typeface="Poppins SemiBold" pitchFamily="2" charset="77"/>
              </a:rPr>
              <a:t>Breaking down barriers to life saving screening</a:t>
            </a:r>
          </a:p>
          <a:p>
            <a:pPr marR="117475">
              <a:spcAft>
                <a:spcPts val="600"/>
              </a:spcAft>
            </a:pPr>
            <a:r>
              <a:rPr lang="en-GB" sz="1200" dirty="0">
                <a:latin typeface="Poppins Light" pitchFamily="2" charset="77"/>
                <a:cs typeface="Poppins Light" pitchFamily="2" charset="77"/>
              </a:rPr>
              <a:t>Cervical cancer screenings save around 2,000 lives a year in the UK. But uptake in Bolton was lower than the national average, particularly in </a:t>
            </a:r>
            <a:r>
              <a:rPr lang="en-GB" sz="1200" dirty="0" err="1">
                <a:latin typeface="Poppins Light" pitchFamily="2" charset="77"/>
                <a:cs typeface="Poppins Light" pitchFamily="2" charset="77"/>
              </a:rPr>
              <a:t>Rumworth</a:t>
            </a:r>
            <a:r>
              <a:rPr lang="en-GB" sz="1200" dirty="0">
                <a:latin typeface="Poppins Light" pitchFamily="2" charset="77"/>
                <a:cs typeface="Poppins Light" pitchFamily="2" charset="77"/>
              </a:rPr>
              <a:t>, an ethnically diverse area, due to religious and cultural reasons.</a:t>
            </a:r>
          </a:p>
          <a:p>
            <a:pPr marR="117475">
              <a:spcAft>
                <a:spcPts val="600"/>
              </a:spcAft>
            </a:pPr>
            <a:r>
              <a:rPr lang="en-GB" sz="1200" dirty="0">
                <a:latin typeface="Poppins Light" pitchFamily="2" charset="77"/>
                <a:cs typeface="Poppins Light" pitchFamily="2" charset="77"/>
              </a:rPr>
              <a:t>With the help of local groups, Healthwatch Bolton hosted sessions in the community to break down the barriers. A local mosque was used to hold screenings, creating an environment where women felt comfortable and could speak to health professionals without feeling judged.</a:t>
            </a:r>
          </a:p>
          <a:p>
            <a:pPr marR="117475">
              <a:spcAft>
                <a:spcPts val="600"/>
              </a:spcAft>
            </a:pPr>
            <a:r>
              <a:rPr lang="en-GB" sz="1200" dirty="0">
                <a:latin typeface="Poppins Light"/>
                <a:cs typeface="Poppins Light"/>
              </a:rPr>
              <a:t>Due to the success of the project, women can now access life-saving screenings for cervical cancer and build a trusted relationship with a medical professional they can go to when other health issues arise.</a:t>
            </a:r>
          </a:p>
        </p:txBody>
      </p:sp>
      <p:sp>
        <p:nvSpPr>
          <p:cNvPr id="33" name="object 10">
            <a:extLst>
              <a:ext uri="{FF2B5EF4-FFF2-40B4-BE49-F238E27FC236}">
                <a16:creationId xmlns:a16="http://schemas.microsoft.com/office/drawing/2014/main" id="{69D42981-307B-1CCA-BE27-6BF2C9446434}"/>
              </a:ext>
            </a:extLst>
          </p:cNvPr>
          <p:cNvSpPr txBox="1"/>
          <p:nvPr/>
        </p:nvSpPr>
        <p:spPr>
          <a:xfrm>
            <a:off x="1591635" y="8571442"/>
            <a:ext cx="5460853" cy="1154162"/>
          </a:xfrm>
          <a:prstGeom prst="rect">
            <a:avLst/>
          </a:prstGeom>
        </p:spPr>
        <p:txBody>
          <a:bodyPr vert="horz" wrap="square" lIns="0" tIns="0" rIns="0" bIns="0" rtlCol="0">
            <a:spAutoFit/>
          </a:bodyPr>
          <a:lstStyle/>
          <a:p>
            <a:pPr marR="257175">
              <a:lnSpc>
                <a:spcPct val="100000"/>
              </a:lnSpc>
              <a:spcAft>
                <a:spcPts val="600"/>
              </a:spcAft>
            </a:pPr>
            <a:r>
              <a:rPr lang="en-GB" sz="1400" dirty="0">
                <a:solidFill>
                  <a:srgbClr val="004F6B"/>
                </a:solidFill>
                <a:latin typeface="Poppins Light" pitchFamily="2" charset="77"/>
                <a:cs typeface="Poppins Light" pitchFamily="2" charset="77"/>
              </a:rPr>
              <a:t>“I did not plan to have my screening test done when I attended the pop-up clinic; however, seeing how helpful the staff were, I decided to have my test done. I felt more comfortable and relaxed than going to my health centre.”</a:t>
            </a:r>
          </a:p>
          <a:p>
            <a:pPr marR="257175">
              <a:lnSpc>
                <a:spcPct val="100000"/>
              </a:lnSpc>
              <a:spcAft>
                <a:spcPts val="600"/>
              </a:spcAft>
            </a:pPr>
            <a:r>
              <a:rPr lang="en-GB" sz="1400" b="1" dirty="0">
                <a:solidFill>
                  <a:srgbClr val="004F6B"/>
                </a:solidFill>
                <a:latin typeface="Poppins SemiBold" pitchFamily="2" charset="77"/>
                <a:cs typeface="Poppins SemiBold" pitchFamily="2" charset="77"/>
              </a:rPr>
              <a:t>Local resident</a:t>
            </a:r>
          </a:p>
        </p:txBody>
      </p:sp>
      <p:sp>
        <p:nvSpPr>
          <p:cNvPr id="2" name="Rectangle 1">
            <a:extLst>
              <a:ext uri="{FF2B5EF4-FFF2-40B4-BE49-F238E27FC236}">
                <a16:creationId xmlns:a16="http://schemas.microsoft.com/office/drawing/2014/main" id="{C0E7E2E2-6784-F264-E125-B24F9D23FA01}"/>
              </a:ext>
            </a:extLst>
          </p:cNvPr>
          <p:cNvSpPr/>
          <p:nvPr/>
        </p:nvSpPr>
        <p:spPr>
          <a:xfrm>
            <a:off x="-4713794" y="432002"/>
            <a:ext cx="4533682" cy="1522921"/>
          </a:xfrm>
          <a:prstGeom prst="rect">
            <a:avLst/>
          </a:prstGeom>
          <a:solidFill>
            <a:schemeClr val="accent1">
              <a:lumMod val="20000"/>
              <a:lumOff val="80000"/>
            </a:schemeClr>
          </a:solid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r>
              <a:rPr lang="en-GB" sz="1400" dirty="0">
                <a:solidFill>
                  <a:srgbClr val="000000"/>
                </a:solidFill>
                <a:latin typeface="Poppins Light" pitchFamily="2" charset="77"/>
                <a:cs typeface="Poppins Light" pitchFamily="2" charset="77"/>
              </a:rPr>
              <a:t>Use this page to highlight case studies where you have heard from different people in your community. Ideally you want to focus on stories where you heard from communities less often heard from.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ject 4">
            <a:extLst>
              <a:ext uri="{FF2B5EF4-FFF2-40B4-BE49-F238E27FC236}">
                <a16:creationId xmlns:a16="http://schemas.microsoft.com/office/drawing/2014/main" id="{0B669096-7B44-5AAC-140C-3E5F3C0782F9}"/>
              </a:ext>
            </a:extLst>
          </p:cNvPr>
          <p:cNvPicPr>
            <a:picLocks noGrp="1"/>
          </p:cNvPicPr>
          <p:nvPr>
            <p:ph type="pic" sz="quarter" idx="12"/>
          </p:nvPr>
        </p:nvPicPr>
        <p:blipFill>
          <a:blip r:embed="rId2" cstate="print"/>
          <a:srcRect t="11" b="11"/>
          <a:stretch>
            <a:fillRect/>
          </a:stretch>
        </p:blipFill>
        <p:spPr/>
      </p:pic>
      <p:sp>
        <p:nvSpPr>
          <p:cNvPr id="9" name="object 9"/>
          <p:cNvSpPr txBox="1">
            <a:spLocks noGrp="1"/>
          </p:cNvSpPr>
          <p:nvPr>
            <p:ph type="ftr" sz="quarter" idx="10"/>
          </p:nvPr>
        </p:nvSpPr>
        <p:spPr/>
        <p:txBody>
          <a:bodyPr/>
          <a:lstStyle/>
          <a:p>
            <a:r>
              <a:rPr lang="en-GB" dirty="0"/>
              <a:t>Healthwatch England Annual Report 2022-23</a:t>
            </a:r>
          </a:p>
        </p:txBody>
      </p:sp>
      <p:sp>
        <p:nvSpPr>
          <p:cNvPr id="14" name="Slide Number Placeholder 13">
            <a:extLst>
              <a:ext uri="{FF2B5EF4-FFF2-40B4-BE49-F238E27FC236}">
                <a16:creationId xmlns:a16="http://schemas.microsoft.com/office/drawing/2014/main" id="{4CF89B85-7C02-D20F-EB7B-4E6B2D42E2A8}"/>
              </a:ext>
            </a:extLst>
          </p:cNvPr>
          <p:cNvSpPr>
            <a:spLocks noGrp="1"/>
          </p:cNvSpPr>
          <p:nvPr>
            <p:ph type="sldNum" sz="quarter" idx="11"/>
          </p:nvPr>
        </p:nvSpPr>
        <p:spPr/>
        <p:txBody>
          <a:bodyPr/>
          <a:lstStyle/>
          <a:p>
            <a:fld id="{81D60167-4931-47E6-BA6A-407CBD079E47}" type="slidenum">
              <a:rPr lang="en-GB" smtClean="0"/>
              <a:pPr/>
              <a:t>16</a:t>
            </a:fld>
            <a:endParaRPr lang="en-GB" dirty="0"/>
          </a:p>
        </p:txBody>
      </p:sp>
      <p:sp>
        <p:nvSpPr>
          <p:cNvPr id="12" name="Text Placeholder 11">
            <a:extLst>
              <a:ext uri="{FF2B5EF4-FFF2-40B4-BE49-F238E27FC236}">
                <a16:creationId xmlns:a16="http://schemas.microsoft.com/office/drawing/2014/main" id="{2B42F672-783C-2ED3-A206-105E65AF930F}"/>
              </a:ext>
            </a:extLst>
          </p:cNvPr>
          <p:cNvSpPr>
            <a:spLocks noGrp="1"/>
          </p:cNvSpPr>
          <p:nvPr>
            <p:ph type="body" sz="quarter" idx="13"/>
          </p:nvPr>
        </p:nvSpPr>
        <p:spPr>
          <a:xfrm>
            <a:off x="501650" y="6319729"/>
            <a:ext cx="6337299" cy="1746250"/>
          </a:xfrm>
        </p:spPr>
        <p:txBody>
          <a:bodyPr/>
          <a:lstStyle/>
          <a:p>
            <a:r>
              <a:rPr lang="en-GB" sz="1800" dirty="0"/>
              <a:t>If you feel lost and don’t know where to turn, </a:t>
            </a:r>
            <a:br>
              <a:rPr lang="en-GB" sz="1800" dirty="0"/>
            </a:br>
            <a:r>
              <a:rPr lang="en-GB" sz="1800" dirty="0"/>
              <a:t>Healthwatch is here for you. In times of worry or </a:t>
            </a:r>
            <a:br>
              <a:rPr lang="en-GB" sz="1800" dirty="0"/>
            </a:br>
            <a:r>
              <a:rPr lang="en-GB" sz="1800" dirty="0"/>
              <a:t>stress, we can provide confidential support and free information to help you understand your options and </a:t>
            </a:r>
            <a:br>
              <a:rPr lang="en-GB" sz="1800" dirty="0"/>
            </a:br>
            <a:r>
              <a:rPr lang="en-GB" sz="1800" dirty="0"/>
              <a:t>get the help you need. Whether it’s finding an NHS </a:t>
            </a:r>
            <a:br>
              <a:rPr lang="en-GB" sz="1800" dirty="0"/>
            </a:br>
            <a:r>
              <a:rPr lang="en-GB" sz="1800" dirty="0"/>
              <a:t>dentist, how to make a complaint or choosing a good </a:t>
            </a:r>
            <a:br>
              <a:rPr lang="en-GB" sz="1800" dirty="0"/>
            </a:br>
            <a:r>
              <a:rPr lang="en-GB" sz="1800" dirty="0"/>
              <a:t>care home for a loved one – you can count on us.</a:t>
            </a:r>
          </a:p>
          <a:p>
            <a:endParaRPr lang="en-GB" sz="1800" dirty="0"/>
          </a:p>
          <a:p>
            <a:r>
              <a:rPr lang="en-GB" sz="1800" dirty="0"/>
              <a:t>This year we’ve helped people by:</a:t>
            </a:r>
            <a:br>
              <a:rPr lang="en-GB" dirty="0"/>
            </a:br>
            <a:endParaRPr lang="en-GB" dirty="0"/>
          </a:p>
          <a:p>
            <a:pPr lvl="1"/>
            <a:r>
              <a:rPr lang="en-GB" sz="1200" dirty="0">
                <a:solidFill>
                  <a:schemeClr val="tx1"/>
                </a:solidFill>
                <a:latin typeface="Poppins Light" pitchFamily="2" charset="77"/>
                <a:cs typeface="Poppins Light" pitchFamily="2" charset="77"/>
              </a:rPr>
              <a:t>Providing up to date information people can trust</a:t>
            </a:r>
          </a:p>
          <a:p>
            <a:pPr lvl="1"/>
            <a:r>
              <a:rPr lang="en-GB" sz="1200" dirty="0">
                <a:solidFill>
                  <a:schemeClr val="tx1"/>
                </a:solidFill>
                <a:latin typeface="Poppins Light" pitchFamily="2" charset="77"/>
                <a:cs typeface="Poppins Light" pitchFamily="2" charset="77"/>
              </a:rPr>
              <a:t>Helping people access the services they need</a:t>
            </a:r>
          </a:p>
          <a:p>
            <a:pPr lvl="1"/>
            <a:r>
              <a:rPr lang="en-GB" sz="1200" dirty="0">
                <a:solidFill>
                  <a:schemeClr val="tx1"/>
                </a:solidFill>
                <a:latin typeface="Poppins Light" pitchFamily="2" charset="77"/>
                <a:cs typeface="Poppins Light" pitchFamily="2" charset="77"/>
              </a:rPr>
              <a:t>Helping people access NHS dentistry</a:t>
            </a:r>
          </a:p>
          <a:p>
            <a:pPr lvl="1"/>
            <a:r>
              <a:rPr lang="en-GB" sz="1200" dirty="0">
                <a:solidFill>
                  <a:schemeClr val="tx1"/>
                </a:solidFill>
                <a:latin typeface="Poppins Light" pitchFamily="2" charset="77"/>
                <a:cs typeface="Poppins Light" pitchFamily="2" charset="77"/>
              </a:rPr>
              <a:t>Supporting people to look after their health during the cost </a:t>
            </a:r>
            <a:br>
              <a:rPr lang="en-GB" sz="1200" dirty="0">
                <a:solidFill>
                  <a:schemeClr val="tx1"/>
                </a:solidFill>
                <a:latin typeface="Poppins Light" pitchFamily="2" charset="77"/>
                <a:cs typeface="Poppins Light" pitchFamily="2" charset="77"/>
              </a:rPr>
            </a:br>
            <a:r>
              <a:rPr lang="en-GB" sz="1200" dirty="0">
                <a:solidFill>
                  <a:schemeClr val="tx1"/>
                </a:solidFill>
                <a:latin typeface="Poppins Light" pitchFamily="2" charset="77"/>
                <a:cs typeface="Poppins Light" pitchFamily="2" charset="77"/>
              </a:rPr>
              <a:t>of living crisis</a:t>
            </a:r>
          </a:p>
        </p:txBody>
      </p:sp>
      <p:sp>
        <p:nvSpPr>
          <p:cNvPr id="10" name="Title 9">
            <a:extLst>
              <a:ext uri="{FF2B5EF4-FFF2-40B4-BE49-F238E27FC236}">
                <a16:creationId xmlns:a16="http://schemas.microsoft.com/office/drawing/2014/main" id="{FDD6DD4E-7547-BB5A-29D0-F34C4470542D}"/>
              </a:ext>
            </a:extLst>
          </p:cNvPr>
          <p:cNvSpPr>
            <a:spLocks noGrp="1"/>
          </p:cNvSpPr>
          <p:nvPr>
            <p:ph type="title"/>
          </p:nvPr>
        </p:nvSpPr>
        <p:spPr/>
        <p:txBody>
          <a:bodyPr/>
          <a:lstStyle/>
          <a:p>
            <a:r>
              <a:rPr lang="en-GB" dirty="0"/>
              <a:t>Advice and information</a:t>
            </a:r>
          </a:p>
        </p:txBody>
      </p:sp>
      <p:sp>
        <p:nvSpPr>
          <p:cNvPr id="2" name="Rectangle 1">
            <a:extLst>
              <a:ext uri="{FF2B5EF4-FFF2-40B4-BE49-F238E27FC236}">
                <a16:creationId xmlns:a16="http://schemas.microsoft.com/office/drawing/2014/main" id="{CE4803D8-D361-A7F3-6B09-74A4593E79C8}"/>
              </a:ext>
            </a:extLst>
          </p:cNvPr>
          <p:cNvSpPr/>
          <p:nvPr/>
        </p:nvSpPr>
        <p:spPr>
          <a:xfrm>
            <a:off x="7895455" y="6139374"/>
            <a:ext cx="4894052" cy="762169"/>
          </a:xfrm>
          <a:prstGeom prst="rect">
            <a:avLst/>
          </a:prstGeom>
          <a:solidFill>
            <a:schemeClr val="accent1">
              <a:lumMod val="20000"/>
              <a:lumOff val="80000"/>
            </a:schemeClr>
          </a:solid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lIns="144000" tIns="144000" rIns="144000" bIns="144000" rtlCol="0" anchor="t"/>
          <a:lstStyle/>
          <a:p>
            <a:pPr algn="l" defTabSz="987095" rtl="0"/>
            <a:r>
              <a:rPr lang="en-GB" sz="1400" kern="1200" dirty="0">
                <a:solidFill>
                  <a:srgbClr val="000000"/>
                </a:solidFill>
                <a:latin typeface="Poppins Light" pitchFamily="2" charset="77"/>
                <a:cs typeface="Poppins Light" pitchFamily="2" charset="77"/>
              </a:rPr>
              <a:t>Please ensure headings and text do not overlap graphics on the page</a:t>
            </a:r>
          </a:p>
        </p:txBody>
      </p:sp>
      <p:sp>
        <p:nvSpPr>
          <p:cNvPr id="5" name="Rectangle 4">
            <a:extLst>
              <a:ext uri="{FF2B5EF4-FFF2-40B4-BE49-F238E27FC236}">
                <a16:creationId xmlns:a16="http://schemas.microsoft.com/office/drawing/2014/main" id="{2BA70DF6-DE15-F39A-3F5F-71EB0D607EB8}"/>
              </a:ext>
            </a:extLst>
          </p:cNvPr>
          <p:cNvSpPr/>
          <p:nvPr/>
        </p:nvSpPr>
        <p:spPr>
          <a:xfrm>
            <a:off x="-4853311" y="6651719"/>
            <a:ext cx="4533682" cy="2035081"/>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spc="0" normalizeH="0" baseline="0" noProof="0" dirty="0">
                <a:ln>
                  <a:noFill/>
                </a:ln>
                <a:solidFill>
                  <a:srgbClr val="000000"/>
                </a:solidFill>
                <a:effectLst/>
                <a:uLnTx/>
                <a:uFillTx/>
                <a:latin typeface="Poppins Medium" pitchFamily="2" charset="77"/>
                <a:ea typeface="+mn-ea"/>
                <a:cs typeface="Poppins Medium" pitchFamily="2" charset="77"/>
              </a:rPr>
              <a:t>To change the photo: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u="none" strike="noStrike" kern="1200" cap="none" spc="0" normalizeH="0" baseline="0" noProof="0" dirty="0">
              <a:ln>
                <a:noFill/>
              </a:ln>
              <a:solidFill>
                <a:srgbClr val="000000"/>
              </a:solidFill>
              <a:effectLst/>
              <a:uLnTx/>
              <a:uFillTx/>
              <a:latin typeface="Poppins Light" pitchFamily="2" charset="77"/>
              <a:ea typeface="+mn-ea"/>
              <a:cs typeface="Poppins Light" pitchFamily="2" charset="77"/>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u="none" strike="noStrike" kern="1200" cap="none" spc="0" normalizeH="0" baseline="0" noProof="0" dirty="0">
                <a:ln>
                  <a:noFill/>
                </a:ln>
                <a:solidFill>
                  <a:srgbClr val="000000"/>
                </a:solidFill>
                <a:effectLst/>
                <a:uLnTx/>
                <a:uFillTx/>
                <a:latin typeface="Poppins Light" pitchFamily="2" charset="77"/>
                <a:ea typeface="+mn-ea"/>
                <a:cs typeface="Poppins Light" pitchFamily="2" charset="77"/>
              </a:rPr>
              <a:t>Double-click on the photo.</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u="none" strike="noStrike" kern="1200" cap="none" spc="0" normalizeH="0" baseline="0" noProof="0" dirty="0">
                <a:ln>
                  <a:noFill/>
                </a:ln>
                <a:solidFill>
                  <a:srgbClr val="000000"/>
                </a:solidFill>
                <a:effectLst/>
                <a:uLnTx/>
                <a:uFillTx/>
                <a:latin typeface="Poppins Light" pitchFamily="2" charset="77"/>
                <a:ea typeface="+mn-ea"/>
                <a:cs typeface="Poppins Light" pitchFamily="2" charset="77"/>
              </a:rPr>
              <a:t>From the main menu, select: Format &gt; Change Picture.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u="none" strike="noStrike" kern="1200" cap="none" spc="0" normalizeH="0" baseline="0" noProof="0" dirty="0">
                <a:ln>
                  <a:noFill/>
                </a:ln>
                <a:solidFill>
                  <a:srgbClr val="000000"/>
                </a:solidFill>
                <a:effectLst/>
                <a:uLnTx/>
                <a:uFillTx/>
                <a:latin typeface="Poppins Light" pitchFamily="2" charset="77"/>
                <a:ea typeface="+mn-ea"/>
                <a:cs typeface="Poppins Light" pitchFamily="2" charset="77"/>
              </a:rPr>
              <a:t>Delete this box.</a:t>
            </a:r>
          </a:p>
        </p:txBody>
      </p:sp>
      <p:sp>
        <p:nvSpPr>
          <p:cNvPr id="6" name="Rectangle 5">
            <a:extLst>
              <a:ext uri="{FF2B5EF4-FFF2-40B4-BE49-F238E27FC236}">
                <a16:creationId xmlns:a16="http://schemas.microsoft.com/office/drawing/2014/main" id="{57608220-A9A1-22D8-53FC-4711A6760AA4}"/>
              </a:ext>
            </a:extLst>
          </p:cNvPr>
          <p:cNvSpPr/>
          <p:nvPr/>
        </p:nvSpPr>
        <p:spPr>
          <a:xfrm>
            <a:off x="-4853311" y="2278145"/>
            <a:ext cx="4533682" cy="965798"/>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spc="0" normalizeH="0" baseline="0" noProof="0" dirty="0">
                <a:ln>
                  <a:noFill/>
                </a:ln>
                <a:solidFill>
                  <a:srgbClr val="000000"/>
                </a:solidFill>
                <a:effectLst/>
                <a:uLnTx/>
                <a:uFillTx/>
                <a:latin typeface="Poppins Light" pitchFamily="2" charset="77"/>
                <a:ea typeface="+mn-ea"/>
                <a:cs typeface="Poppins Light" pitchFamily="2" charset="77"/>
              </a:rPr>
              <a:t>Tailor this list of how you have helped people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spc="0" normalizeH="0" baseline="0" noProof="0" dirty="0">
                <a:ln>
                  <a:noFill/>
                </a:ln>
                <a:solidFill>
                  <a:srgbClr val="000000"/>
                </a:solidFill>
                <a:effectLst/>
                <a:uLnTx/>
                <a:uFillTx/>
                <a:latin typeface="Poppins Light" pitchFamily="2" charset="77"/>
                <a:ea typeface="+mn-ea"/>
                <a:cs typeface="Poppins Light" pitchFamily="2" charset="77"/>
              </a:rPr>
              <a:t>to the top 4 things you have done </a:t>
            </a:r>
            <a:r>
              <a:rPr lang="en-GB" sz="1400" kern="1200" dirty="0">
                <a:solidFill>
                  <a:srgbClr val="000000"/>
                </a:solidFill>
                <a:latin typeface="Poppins Light" pitchFamily="2" charset="77"/>
                <a:ea typeface="+mn-ea"/>
                <a:cs typeface="Poppins Light" pitchFamily="2" charset="77"/>
              </a:rPr>
              <a:t>during the last year</a:t>
            </a:r>
            <a:endParaRPr kumimoji="0" lang="en-GB" sz="1400" u="none" strike="noStrike" kern="1200" cap="none" spc="0" normalizeH="0" baseline="0" noProof="0" dirty="0">
              <a:ln>
                <a:noFill/>
              </a:ln>
              <a:solidFill>
                <a:srgbClr val="000000"/>
              </a:solidFill>
              <a:effectLst/>
              <a:uLnTx/>
              <a:uFillTx/>
              <a:latin typeface="Poppins Light" pitchFamily="2" charset="77"/>
              <a:ea typeface="+mn-ea"/>
              <a:cs typeface="Poppins Light" pitchFamily="2" charset="77"/>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4">
            <a:extLst>
              <a:ext uri="{FF2B5EF4-FFF2-40B4-BE49-F238E27FC236}">
                <a16:creationId xmlns:a16="http://schemas.microsoft.com/office/drawing/2014/main" id="{92DF0530-3115-1296-5206-4C37E5D7B92F}"/>
              </a:ext>
            </a:extLst>
          </p:cNvPr>
          <p:cNvSpPr/>
          <p:nvPr/>
        </p:nvSpPr>
        <p:spPr>
          <a:xfrm>
            <a:off x="0" y="536750"/>
            <a:ext cx="7056120" cy="4623225"/>
          </a:xfrm>
          <a:custGeom>
            <a:avLst/>
            <a:gdLst/>
            <a:ahLst/>
            <a:cxnLst/>
            <a:rect l="l" t="t" r="r" b="b"/>
            <a:pathLst>
              <a:path w="7056120" h="3942079">
                <a:moveTo>
                  <a:pt x="7056005" y="0"/>
                </a:moveTo>
                <a:lnTo>
                  <a:pt x="0" y="0"/>
                </a:lnTo>
                <a:lnTo>
                  <a:pt x="0" y="3942003"/>
                </a:lnTo>
                <a:lnTo>
                  <a:pt x="7056005" y="3942003"/>
                </a:lnTo>
                <a:lnTo>
                  <a:pt x="7056005" y="0"/>
                </a:lnTo>
                <a:close/>
              </a:path>
            </a:pathLst>
          </a:custGeom>
          <a:solidFill>
            <a:srgbClr val="F3F8E5"/>
          </a:solidFill>
        </p:spPr>
        <p:txBody>
          <a:bodyPr wrap="square" lIns="0" tIns="0" rIns="0" bIns="0" rtlCol="0"/>
          <a:lstStyle/>
          <a:p>
            <a:endParaRPr/>
          </a:p>
        </p:txBody>
      </p:sp>
      <p:sp>
        <p:nvSpPr>
          <p:cNvPr id="21" name="object 11">
            <a:extLst>
              <a:ext uri="{FF2B5EF4-FFF2-40B4-BE49-F238E27FC236}">
                <a16:creationId xmlns:a16="http://schemas.microsoft.com/office/drawing/2014/main" id="{8541D168-3014-BBC1-542D-0183B8D78349}"/>
              </a:ext>
            </a:extLst>
          </p:cNvPr>
          <p:cNvSpPr/>
          <p:nvPr/>
        </p:nvSpPr>
        <p:spPr>
          <a:xfrm>
            <a:off x="504012" y="5346700"/>
            <a:ext cx="7052488" cy="4389968"/>
          </a:xfrm>
          <a:custGeom>
            <a:avLst/>
            <a:gdLst/>
            <a:ahLst/>
            <a:cxnLst/>
            <a:rect l="l" t="t" r="r" b="b"/>
            <a:pathLst>
              <a:path w="7056120" h="4992370">
                <a:moveTo>
                  <a:pt x="7055993" y="0"/>
                </a:moveTo>
                <a:lnTo>
                  <a:pt x="0" y="0"/>
                </a:lnTo>
                <a:lnTo>
                  <a:pt x="0" y="4992001"/>
                </a:lnTo>
                <a:lnTo>
                  <a:pt x="7055993" y="4992001"/>
                </a:lnTo>
                <a:lnTo>
                  <a:pt x="7055993" y="0"/>
                </a:lnTo>
                <a:close/>
              </a:path>
            </a:pathLst>
          </a:custGeom>
          <a:solidFill>
            <a:srgbClr val="F3F8E5"/>
          </a:solidFill>
        </p:spPr>
        <p:txBody>
          <a:bodyPr wrap="square" lIns="0" tIns="0" rIns="0" bIns="0" rtlCol="0"/>
          <a:lstStyle/>
          <a:p>
            <a:endParaRPr/>
          </a:p>
        </p:txBody>
      </p:sp>
      <p:sp>
        <p:nvSpPr>
          <p:cNvPr id="14" name="object 14"/>
          <p:cNvSpPr txBox="1">
            <a:spLocks noGrp="1"/>
          </p:cNvSpPr>
          <p:nvPr>
            <p:ph type="ftr" sz="quarter" idx="10"/>
          </p:nvPr>
        </p:nvSpPr>
        <p:spPr/>
        <p:txBody>
          <a:bodyPr/>
          <a:lstStyle/>
          <a:p>
            <a:r>
              <a:rPr lang="en-GB" dirty="0"/>
              <a:t>Healthwatch England Annual Report 2022-23</a:t>
            </a:r>
          </a:p>
        </p:txBody>
      </p:sp>
      <p:sp>
        <p:nvSpPr>
          <p:cNvPr id="18" name="Slide Number Placeholder 17">
            <a:extLst>
              <a:ext uri="{FF2B5EF4-FFF2-40B4-BE49-F238E27FC236}">
                <a16:creationId xmlns:a16="http://schemas.microsoft.com/office/drawing/2014/main" id="{E1ACDD1C-C38E-C375-6A04-F48F9F72EF3A}"/>
              </a:ext>
            </a:extLst>
          </p:cNvPr>
          <p:cNvSpPr>
            <a:spLocks noGrp="1"/>
          </p:cNvSpPr>
          <p:nvPr>
            <p:ph type="sldNum" sz="quarter" idx="11"/>
          </p:nvPr>
        </p:nvSpPr>
        <p:spPr/>
        <p:txBody>
          <a:bodyPr/>
          <a:lstStyle/>
          <a:p>
            <a:pPr marL="55244">
              <a:spcBef>
                <a:spcPts val="185"/>
              </a:spcBef>
            </a:pPr>
            <a:fld id="{81D60167-4931-47E6-BA6A-407CBD079E47}" type="slidenum">
              <a:rPr lang="en-GB" smtClean="0"/>
              <a:pPr marL="55244">
                <a:spcBef>
                  <a:spcPts val="185"/>
                </a:spcBef>
              </a:pPr>
              <a:t>17</a:t>
            </a:fld>
            <a:endParaRPr lang="en-GB" dirty="0"/>
          </a:p>
        </p:txBody>
      </p:sp>
      <p:sp>
        <p:nvSpPr>
          <p:cNvPr id="25" name="object 13">
            <a:extLst>
              <a:ext uri="{FF2B5EF4-FFF2-40B4-BE49-F238E27FC236}">
                <a16:creationId xmlns:a16="http://schemas.microsoft.com/office/drawing/2014/main" id="{E9D66808-450A-051B-97BD-8293E8CD7CB2}"/>
              </a:ext>
            </a:extLst>
          </p:cNvPr>
          <p:cNvSpPr txBox="1"/>
          <p:nvPr/>
        </p:nvSpPr>
        <p:spPr>
          <a:xfrm>
            <a:off x="500380" y="720451"/>
            <a:ext cx="6399776" cy="1367041"/>
          </a:xfrm>
          <a:prstGeom prst="rect">
            <a:avLst/>
          </a:prstGeom>
        </p:spPr>
        <p:txBody>
          <a:bodyPr vert="horz" wrap="square" lIns="0" tIns="12700" rIns="0" bIns="0" rtlCol="0">
            <a:spAutoFit/>
          </a:bodyPr>
          <a:lstStyle/>
          <a:p>
            <a:pPr marR="269875">
              <a:spcAft>
                <a:spcPts val="600"/>
              </a:spcAft>
            </a:pPr>
            <a:r>
              <a:rPr lang="en-GB" b="1" dirty="0">
                <a:solidFill>
                  <a:srgbClr val="004F6B"/>
                </a:solidFill>
                <a:latin typeface="Poppins SemiBold" pitchFamily="2" charset="77"/>
                <a:cs typeface="Poppins SemiBold" pitchFamily="2" charset="77"/>
              </a:rPr>
              <a:t>Help to find dental care in Leeds</a:t>
            </a:r>
          </a:p>
          <a:p>
            <a:pPr marR="269875">
              <a:spcAft>
                <a:spcPts val="600"/>
              </a:spcAft>
            </a:pPr>
            <a:r>
              <a:rPr lang="en-GB" sz="1200" dirty="0">
                <a:latin typeface="Poppins Medium" pitchFamily="2" charset="77"/>
                <a:cs typeface="Poppins Medium" pitchFamily="2" charset="77"/>
              </a:rPr>
              <a:t>Healthwatch Leeds had 304 people contact them for advice and information </a:t>
            </a:r>
            <a:br>
              <a:rPr lang="en-GB" sz="1200" dirty="0">
                <a:latin typeface="Poppins Medium" pitchFamily="2" charset="77"/>
                <a:cs typeface="Poppins Medium" pitchFamily="2" charset="77"/>
              </a:rPr>
            </a:br>
            <a:r>
              <a:rPr lang="en-GB" sz="1200" dirty="0">
                <a:latin typeface="Poppins Medium" pitchFamily="2" charset="77"/>
                <a:cs typeface="Poppins Medium" pitchFamily="2" charset="77"/>
              </a:rPr>
              <a:t>on dental services. The public reported to them that most practices were not taking on new patients, and that some had waiting lists of up to five years.</a:t>
            </a:r>
            <a:endParaRPr lang="en-GB" sz="1200" dirty="0">
              <a:latin typeface="Poppins Light" pitchFamily="2" charset="77"/>
              <a:cs typeface="Poppins Light" pitchFamily="2" charset="77"/>
            </a:endParaRPr>
          </a:p>
          <a:p>
            <a:pPr marR="269875">
              <a:spcAft>
                <a:spcPts val="600"/>
              </a:spcAft>
            </a:pPr>
            <a:r>
              <a:rPr lang="en-GB" sz="1200" dirty="0">
                <a:latin typeface="Poppins Light" pitchFamily="2" charset="77"/>
                <a:cs typeface="Poppins Light" pitchFamily="2" charset="77"/>
              </a:rPr>
              <a:t>The impact of delayed treatment has resulted in people living with considerable pain, developing medical resistance and dental conditions worsening.</a:t>
            </a:r>
          </a:p>
        </p:txBody>
      </p:sp>
      <p:sp>
        <p:nvSpPr>
          <p:cNvPr id="26" name="object 10">
            <a:extLst>
              <a:ext uri="{FF2B5EF4-FFF2-40B4-BE49-F238E27FC236}">
                <a16:creationId xmlns:a16="http://schemas.microsoft.com/office/drawing/2014/main" id="{67A72F55-B01D-1CC4-C358-A95342264068}"/>
              </a:ext>
            </a:extLst>
          </p:cNvPr>
          <p:cNvSpPr txBox="1"/>
          <p:nvPr/>
        </p:nvSpPr>
        <p:spPr>
          <a:xfrm>
            <a:off x="1423232" y="2230842"/>
            <a:ext cx="5460853" cy="723275"/>
          </a:xfrm>
          <a:prstGeom prst="rect">
            <a:avLst/>
          </a:prstGeom>
        </p:spPr>
        <p:txBody>
          <a:bodyPr vert="horz" wrap="square" lIns="0" tIns="0" rIns="0" bIns="0" rtlCol="0">
            <a:spAutoFit/>
          </a:bodyPr>
          <a:lstStyle/>
          <a:p>
            <a:pPr marR="257175">
              <a:lnSpc>
                <a:spcPct val="100000"/>
              </a:lnSpc>
              <a:spcAft>
                <a:spcPts val="600"/>
              </a:spcAft>
            </a:pPr>
            <a:r>
              <a:rPr lang="en-GB" sz="1400" dirty="0">
                <a:solidFill>
                  <a:srgbClr val="004F6B"/>
                </a:solidFill>
                <a:latin typeface="Poppins Light" pitchFamily="2" charset="77"/>
                <a:cs typeface="Poppins Light" pitchFamily="2" charset="77"/>
              </a:rPr>
              <a:t>“I’m so embarrassed about my teeth. I can’t leave the house. I’m so depressed about this.”</a:t>
            </a:r>
          </a:p>
          <a:p>
            <a:pPr marR="257175">
              <a:lnSpc>
                <a:spcPct val="100000"/>
              </a:lnSpc>
              <a:spcAft>
                <a:spcPts val="600"/>
              </a:spcAft>
            </a:pPr>
            <a:r>
              <a:rPr lang="en-GB" sz="1400" b="1" dirty="0" err="1">
                <a:solidFill>
                  <a:srgbClr val="004F6B"/>
                </a:solidFill>
                <a:latin typeface="Poppins SemiBold" pitchFamily="2" charset="77"/>
                <a:cs typeface="Poppins SemiBold" pitchFamily="2" charset="77"/>
              </a:rPr>
              <a:t>Shannel</a:t>
            </a:r>
            <a:r>
              <a:rPr lang="en-GB" sz="1400" b="1" dirty="0">
                <a:solidFill>
                  <a:srgbClr val="004F6B"/>
                </a:solidFill>
                <a:latin typeface="Poppins SemiBold" pitchFamily="2" charset="77"/>
                <a:cs typeface="Poppins SemiBold" pitchFamily="2" charset="77"/>
              </a:rPr>
              <a:t>, Leeds resident</a:t>
            </a:r>
          </a:p>
        </p:txBody>
      </p:sp>
      <p:sp>
        <p:nvSpPr>
          <p:cNvPr id="27" name="object 10">
            <a:extLst>
              <a:ext uri="{FF2B5EF4-FFF2-40B4-BE49-F238E27FC236}">
                <a16:creationId xmlns:a16="http://schemas.microsoft.com/office/drawing/2014/main" id="{8E930391-9AAA-7D47-0ED4-3C19EA835563}"/>
              </a:ext>
            </a:extLst>
          </p:cNvPr>
          <p:cNvSpPr txBox="1"/>
          <p:nvPr/>
        </p:nvSpPr>
        <p:spPr>
          <a:xfrm>
            <a:off x="1423232" y="3577622"/>
            <a:ext cx="5460853" cy="723275"/>
          </a:xfrm>
          <a:prstGeom prst="rect">
            <a:avLst/>
          </a:prstGeom>
        </p:spPr>
        <p:txBody>
          <a:bodyPr vert="horz" wrap="square" lIns="0" tIns="0" rIns="0" bIns="0" rtlCol="0">
            <a:spAutoFit/>
          </a:bodyPr>
          <a:lstStyle/>
          <a:p>
            <a:pPr marR="257175">
              <a:lnSpc>
                <a:spcPct val="100000"/>
              </a:lnSpc>
              <a:spcAft>
                <a:spcPts val="600"/>
              </a:spcAft>
            </a:pPr>
            <a:r>
              <a:rPr lang="en-GB" sz="1400" dirty="0">
                <a:solidFill>
                  <a:srgbClr val="004F6B"/>
                </a:solidFill>
                <a:latin typeface="Poppins Light" pitchFamily="2" charset="77"/>
                <a:cs typeface="Poppins Light" pitchFamily="2" charset="77"/>
              </a:rPr>
              <a:t>“Thank you for all the information you gathered to help me make an informed choice about treatment for my tooth.”</a:t>
            </a:r>
          </a:p>
          <a:p>
            <a:pPr marR="257175">
              <a:lnSpc>
                <a:spcPct val="100000"/>
              </a:lnSpc>
              <a:spcAft>
                <a:spcPts val="600"/>
              </a:spcAft>
            </a:pPr>
            <a:r>
              <a:rPr lang="en-GB" sz="1400" b="1" dirty="0">
                <a:solidFill>
                  <a:srgbClr val="004F6B"/>
                </a:solidFill>
                <a:latin typeface="Poppins SemiBold" pitchFamily="2" charset="77"/>
                <a:cs typeface="Poppins SemiBold" pitchFamily="2" charset="77"/>
              </a:rPr>
              <a:t>Lynn, Leeds resident</a:t>
            </a:r>
          </a:p>
        </p:txBody>
      </p:sp>
      <p:sp>
        <p:nvSpPr>
          <p:cNvPr id="28" name="object 13">
            <a:extLst>
              <a:ext uri="{FF2B5EF4-FFF2-40B4-BE49-F238E27FC236}">
                <a16:creationId xmlns:a16="http://schemas.microsoft.com/office/drawing/2014/main" id="{C65A7FA7-B576-2E8B-6192-EEF1CC7C8D76}"/>
              </a:ext>
            </a:extLst>
          </p:cNvPr>
          <p:cNvSpPr txBox="1"/>
          <p:nvPr/>
        </p:nvSpPr>
        <p:spPr>
          <a:xfrm>
            <a:off x="509316" y="3063368"/>
            <a:ext cx="6113260" cy="382156"/>
          </a:xfrm>
          <a:prstGeom prst="rect">
            <a:avLst/>
          </a:prstGeom>
        </p:spPr>
        <p:txBody>
          <a:bodyPr vert="horz" wrap="square" lIns="0" tIns="12700" rIns="0" bIns="0" rtlCol="0">
            <a:spAutoFit/>
          </a:bodyPr>
          <a:lstStyle/>
          <a:p>
            <a:pPr marR="269875"/>
            <a:r>
              <a:rPr lang="en-GB" sz="1200" dirty="0">
                <a:latin typeface="Poppins Light" pitchFamily="2" charset="77"/>
                <a:cs typeface="Poppins Light" pitchFamily="2" charset="77"/>
              </a:rPr>
              <a:t>Healthwatch Leeds’s advice and information has meant people who need urgent treatment know their options and have clear information.</a:t>
            </a:r>
          </a:p>
        </p:txBody>
      </p:sp>
      <p:sp>
        <p:nvSpPr>
          <p:cNvPr id="29" name="object 13">
            <a:extLst>
              <a:ext uri="{FF2B5EF4-FFF2-40B4-BE49-F238E27FC236}">
                <a16:creationId xmlns:a16="http://schemas.microsoft.com/office/drawing/2014/main" id="{F4DF539A-AF3E-5CBB-3845-CBF563A557E9}"/>
              </a:ext>
            </a:extLst>
          </p:cNvPr>
          <p:cNvSpPr txBox="1"/>
          <p:nvPr/>
        </p:nvSpPr>
        <p:spPr>
          <a:xfrm>
            <a:off x="542233" y="4386381"/>
            <a:ext cx="6341852" cy="566822"/>
          </a:xfrm>
          <a:prstGeom prst="rect">
            <a:avLst/>
          </a:prstGeom>
        </p:spPr>
        <p:txBody>
          <a:bodyPr vert="horz" wrap="square" lIns="0" tIns="12700" rIns="0" bIns="0" rtlCol="0">
            <a:spAutoFit/>
          </a:bodyPr>
          <a:lstStyle/>
          <a:p>
            <a:pPr marR="269875"/>
            <a:r>
              <a:rPr lang="en-GB" sz="1200" dirty="0">
                <a:latin typeface="Poppins Light" pitchFamily="2" charset="77"/>
                <a:cs typeface="Poppins Light" pitchFamily="2" charset="77"/>
              </a:rPr>
              <a:t>Healthwatch Leeds have met regularly and shared information with the Yorkshire and Humber NHS England dental commissioning team and the British Dental Association. They also presented findings to a Scrutiny Board workshop.</a:t>
            </a:r>
          </a:p>
        </p:txBody>
      </p:sp>
      <p:sp>
        <p:nvSpPr>
          <p:cNvPr id="32" name="object 13">
            <a:extLst>
              <a:ext uri="{FF2B5EF4-FFF2-40B4-BE49-F238E27FC236}">
                <a16:creationId xmlns:a16="http://schemas.microsoft.com/office/drawing/2014/main" id="{87157A32-1B87-C6DD-D7E8-14F01829E5A3}"/>
              </a:ext>
            </a:extLst>
          </p:cNvPr>
          <p:cNvSpPr txBox="1"/>
          <p:nvPr/>
        </p:nvSpPr>
        <p:spPr>
          <a:xfrm>
            <a:off x="729578" y="5538619"/>
            <a:ext cx="5892998" cy="566822"/>
          </a:xfrm>
          <a:prstGeom prst="rect">
            <a:avLst/>
          </a:prstGeom>
        </p:spPr>
        <p:txBody>
          <a:bodyPr vert="horz" wrap="square" lIns="0" tIns="12700" rIns="0" bIns="0" rtlCol="0">
            <a:spAutoFit/>
          </a:bodyPr>
          <a:lstStyle/>
          <a:p>
            <a:pPr marR="269875">
              <a:spcAft>
                <a:spcPts val="600"/>
              </a:spcAft>
            </a:pPr>
            <a:r>
              <a:rPr lang="en-GB" b="1" dirty="0">
                <a:solidFill>
                  <a:srgbClr val="004F6B"/>
                </a:solidFill>
                <a:latin typeface="Poppins SemiBold" pitchFamily="2" charset="77"/>
                <a:cs typeface="Poppins SemiBold" pitchFamily="2" charset="77"/>
              </a:rPr>
              <a:t>Helping residents in poverty cope with rising energy bills</a:t>
            </a:r>
            <a:endParaRPr lang="en-GB" sz="1200" dirty="0">
              <a:latin typeface="Poppins Light" pitchFamily="2" charset="77"/>
              <a:cs typeface="Poppins Light" pitchFamily="2" charset="77"/>
            </a:endParaRPr>
          </a:p>
        </p:txBody>
      </p:sp>
      <p:pic>
        <p:nvPicPr>
          <p:cNvPr id="34" name="Graphic 33">
            <a:extLst>
              <a:ext uri="{FF2B5EF4-FFF2-40B4-BE49-F238E27FC236}">
                <a16:creationId xmlns:a16="http://schemas.microsoft.com/office/drawing/2014/main" id="{4FA18D03-F572-4B7F-4A5A-CABB49D04E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1650" y="2235809"/>
            <a:ext cx="730596" cy="426971"/>
          </a:xfrm>
          <a:prstGeom prst="rect">
            <a:avLst/>
          </a:prstGeom>
        </p:spPr>
      </p:pic>
      <p:pic>
        <p:nvPicPr>
          <p:cNvPr id="35" name="Graphic 34">
            <a:extLst>
              <a:ext uri="{FF2B5EF4-FFF2-40B4-BE49-F238E27FC236}">
                <a16:creationId xmlns:a16="http://schemas.microsoft.com/office/drawing/2014/main" id="{266874CB-6311-9DCD-6051-496CC54048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7803" y="3599570"/>
            <a:ext cx="730596" cy="426971"/>
          </a:xfrm>
          <a:prstGeom prst="rect">
            <a:avLst/>
          </a:prstGeom>
        </p:spPr>
      </p:pic>
      <p:sp>
        <p:nvSpPr>
          <p:cNvPr id="5" name="TextBox 4">
            <a:extLst>
              <a:ext uri="{FF2B5EF4-FFF2-40B4-BE49-F238E27FC236}">
                <a16:creationId xmlns:a16="http://schemas.microsoft.com/office/drawing/2014/main" id="{E48333E0-B52F-890B-4390-9015FE27D1A0}"/>
              </a:ext>
            </a:extLst>
          </p:cNvPr>
          <p:cNvSpPr txBox="1"/>
          <p:nvPr/>
        </p:nvSpPr>
        <p:spPr>
          <a:xfrm>
            <a:off x="731264" y="6287958"/>
            <a:ext cx="6321224" cy="3262432"/>
          </a:xfrm>
          <a:prstGeom prst="rect">
            <a:avLst/>
          </a:prstGeom>
          <a:noFill/>
        </p:spPr>
        <p:txBody>
          <a:bodyPr wrap="square" lIns="0" tIns="0" rIns="0" bIns="0" rtlCol="0">
            <a:spAutoFit/>
          </a:bodyPr>
          <a:lstStyle/>
          <a:p>
            <a:pPr>
              <a:spcAft>
                <a:spcPts val="600"/>
              </a:spcAft>
            </a:pPr>
            <a:r>
              <a:rPr lang="en-GB" sz="1200" dirty="0">
                <a:latin typeface="Poppins Medium" pitchFamily="2" charset="77"/>
                <a:cs typeface="Poppins Medium" pitchFamily="2" charset="77"/>
              </a:rPr>
              <a:t>Islington Somali Community partnered with Healthwatch Islington on their Winter Wellness project. Across the partnership they helped over 700 residents, giving out information in a wide range of community languages.</a:t>
            </a:r>
            <a:endParaRPr lang="en-GB" sz="1200" dirty="0">
              <a:latin typeface="Poppins Light" pitchFamily="2" charset="77"/>
              <a:cs typeface="Poppins Light" pitchFamily="2" charset="77"/>
            </a:endParaRPr>
          </a:p>
          <a:p>
            <a:pPr>
              <a:spcAft>
                <a:spcPts val="600"/>
              </a:spcAft>
            </a:pPr>
            <a:r>
              <a:rPr lang="en-GB" sz="1200" dirty="0">
                <a:solidFill>
                  <a:schemeClr val="tx1"/>
                </a:solidFill>
                <a:latin typeface="Poppins Light" pitchFamily="2" charset="77"/>
                <a:cs typeface="Poppins Light" pitchFamily="2" charset="77"/>
              </a:rPr>
              <a:t>One of the residents who Islington Somali Community supported had been through a difficult time during the pandemic. The family were struggling financially, and the bills kept piling up. She had tried to stay on top of things and most of her bills were paid. However, her energy bills were too much for her, and the amount she owed kept increasing due to extra fines.</a:t>
            </a:r>
          </a:p>
          <a:p>
            <a:pPr>
              <a:spcAft>
                <a:spcPts val="600"/>
              </a:spcAft>
            </a:pPr>
            <a:r>
              <a:rPr lang="en-GB" sz="1200" dirty="0">
                <a:solidFill>
                  <a:schemeClr val="tx1"/>
                </a:solidFill>
                <a:latin typeface="Poppins Light" pitchFamily="2" charset="77"/>
                <a:cs typeface="Poppins Light" pitchFamily="2" charset="77"/>
              </a:rPr>
              <a:t>Islington Somali Community tried reasoning with her energy provider who demanded the full payment. They eventually said there was nothing they could </a:t>
            </a:r>
            <a:br>
              <a:rPr lang="en-GB" sz="1200" dirty="0">
                <a:solidFill>
                  <a:schemeClr val="tx1"/>
                </a:solidFill>
                <a:latin typeface="Poppins Light" pitchFamily="2" charset="77"/>
                <a:cs typeface="Poppins Light" pitchFamily="2" charset="77"/>
              </a:rPr>
            </a:br>
            <a:r>
              <a:rPr lang="en-GB" sz="1200" dirty="0">
                <a:solidFill>
                  <a:schemeClr val="tx1"/>
                </a:solidFill>
                <a:latin typeface="Poppins Light" pitchFamily="2" charset="77"/>
                <a:cs typeface="Poppins Light" pitchFamily="2" charset="77"/>
              </a:rPr>
              <a:t>do because they had passed her account on to debt collectors.</a:t>
            </a:r>
          </a:p>
          <a:p>
            <a:pPr>
              <a:spcAft>
                <a:spcPts val="600"/>
              </a:spcAft>
            </a:pPr>
            <a:r>
              <a:rPr lang="en-GB" sz="1200" dirty="0">
                <a:solidFill>
                  <a:schemeClr val="tx1"/>
                </a:solidFill>
                <a:latin typeface="Poppins Light" pitchFamily="2" charset="77"/>
                <a:cs typeface="Poppins Light" pitchFamily="2" charset="77"/>
              </a:rPr>
              <a:t>Islington Somali Community found out about Step Change, a specialist debt charity, through Healthwatch at one of our Winter Wellness information briefings.</a:t>
            </a:r>
          </a:p>
          <a:p>
            <a:pPr>
              <a:spcAft>
                <a:spcPts val="600"/>
              </a:spcAft>
            </a:pPr>
            <a:r>
              <a:rPr lang="en-GB" sz="1200" dirty="0">
                <a:solidFill>
                  <a:schemeClr val="tx1"/>
                </a:solidFill>
                <a:latin typeface="Poppins Light" pitchFamily="2" charset="77"/>
                <a:cs typeface="Poppins Light" pitchFamily="2" charset="77"/>
              </a:rPr>
              <a:t>As a result, they were able to advise their client to apply to Step Change for support. After the client signed up for Step Change, Islington Somali Community contacted her energy provider and managed to set up a repayment plan.</a:t>
            </a:r>
          </a:p>
        </p:txBody>
      </p:sp>
      <p:sp>
        <p:nvSpPr>
          <p:cNvPr id="7" name="Rectangle 6">
            <a:extLst>
              <a:ext uri="{FF2B5EF4-FFF2-40B4-BE49-F238E27FC236}">
                <a16:creationId xmlns:a16="http://schemas.microsoft.com/office/drawing/2014/main" id="{A31EF413-EB4B-AB8E-1136-AF99DEE78D77}"/>
              </a:ext>
            </a:extLst>
          </p:cNvPr>
          <p:cNvSpPr/>
          <p:nvPr/>
        </p:nvSpPr>
        <p:spPr>
          <a:xfrm>
            <a:off x="-4849185" y="-5288"/>
            <a:ext cx="4533682" cy="1656185"/>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Pick two stories about how people came to you for advice and information and how you were able to help / offer support and make a difference. Make sure your case study titles reflect the outcomes of the story so readers know at a glance what you achieved. </a:t>
            </a:r>
          </a:p>
        </p:txBody>
      </p:sp>
      <p:sp>
        <p:nvSpPr>
          <p:cNvPr id="9" name="Rectangle 8">
            <a:extLst>
              <a:ext uri="{FF2B5EF4-FFF2-40B4-BE49-F238E27FC236}">
                <a16:creationId xmlns:a16="http://schemas.microsoft.com/office/drawing/2014/main" id="{6FF79AE6-7133-0A7C-40E1-03141AA28DD8}"/>
              </a:ext>
            </a:extLst>
          </p:cNvPr>
          <p:cNvSpPr/>
          <p:nvPr/>
        </p:nvSpPr>
        <p:spPr>
          <a:xfrm>
            <a:off x="7883418" y="3457760"/>
            <a:ext cx="4533682" cy="694279"/>
          </a:xfrm>
          <a:prstGeom prst="rect">
            <a:avLst/>
          </a:prstGeom>
          <a:solidFill>
            <a:srgbClr val="84BD00">
              <a:lumMod val="20000"/>
              <a:lumOff val="80000"/>
            </a:srgbClr>
          </a:solidFill>
          <a:ln>
            <a:no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Section word count – 140 words</a:t>
            </a:r>
          </a:p>
        </p:txBody>
      </p:sp>
      <p:sp>
        <p:nvSpPr>
          <p:cNvPr id="10" name="Rectangle 9">
            <a:extLst>
              <a:ext uri="{FF2B5EF4-FFF2-40B4-BE49-F238E27FC236}">
                <a16:creationId xmlns:a16="http://schemas.microsoft.com/office/drawing/2014/main" id="{6C96FADF-3EE0-6050-3873-3302C6539CA7}"/>
              </a:ext>
            </a:extLst>
          </p:cNvPr>
          <p:cNvSpPr/>
          <p:nvPr/>
        </p:nvSpPr>
        <p:spPr>
          <a:xfrm>
            <a:off x="7883418" y="7822539"/>
            <a:ext cx="4533682" cy="694279"/>
          </a:xfrm>
          <a:prstGeom prst="rect">
            <a:avLst/>
          </a:prstGeom>
          <a:solidFill>
            <a:srgbClr val="84BD00">
              <a:lumMod val="20000"/>
              <a:lumOff val="80000"/>
            </a:srgbClr>
          </a:solidFill>
          <a:ln>
            <a:no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Section word count – 140 words</a:t>
            </a:r>
          </a:p>
        </p:txBody>
      </p:sp>
    </p:spTree>
    <p:extLst>
      <p:ext uri="{BB962C8B-B14F-4D97-AF65-F5344CB8AC3E}">
        <p14:creationId xmlns:p14="http://schemas.microsoft.com/office/powerpoint/2010/main" val="1433811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ject 4" descr="A picture containing person, outdoor&#10;&#10;Description automatically generated">
            <a:extLst>
              <a:ext uri="{FF2B5EF4-FFF2-40B4-BE49-F238E27FC236}">
                <a16:creationId xmlns:a16="http://schemas.microsoft.com/office/drawing/2014/main" id="{A11D983C-990C-EF8A-E4BD-E712D0BA531D}"/>
              </a:ext>
            </a:extLst>
          </p:cNvPr>
          <p:cNvPicPr>
            <a:picLocks noGrp="1"/>
          </p:cNvPicPr>
          <p:nvPr>
            <p:ph type="pic" sz="quarter" idx="12"/>
          </p:nvPr>
        </p:nvPicPr>
        <p:blipFill>
          <a:blip r:embed="rId2"/>
          <a:srcRect t="7587" b="7587"/>
          <a:stretch>
            <a:fillRect/>
          </a:stretch>
        </p:blipFill>
        <p:spPr>
          <a:xfrm>
            <a:off x="0" y="0"/>
            <a:ext cx="7556500" cy="4273207"/>
          </a:xfrm>
        </p:spPr>
      </p:pic>
      <p:sp>
        <p:nvSpPr>
          <p:cNvPr id="9" name="object 9"/>
          <p:cNvSpPr txBox="1">
            <a:spLocks noGrp="1"/>
          </p:cNvSpPr>
          <p:nvPr>
            <p:ph type="ftr" sz="quarter" idx="10"/>
          </p:nvPr>
        </p:nvSpPr>
        <p:spPr/>
        <p:txBody>
          <a:bodyPr/>
          <a:lstStyle/>
          <a:p>
            <a:r>
              <a:rPr lang="en-GB" dirty="0"/>
              <a:t>Healthwatch England Annual Report 2022-23</a:t>
            </a:r>
          </a:p>
        </p:txBody>
      </p:sp>
      <p:sp>
        <p:nvSpPr>
          <p:cNvPr id="10" name="Slide Number Placeholder 9">
            <a:extLst>
              <a:ext uri="{FF2B5EF4-FFF2-40B4-BE49-F238E27FC236}">
                <a16:creationId xmlns:a16="http://schemas.microsoft.com/office/drawing/2014/main" id="{D31C2094-B300-C2BD-AB83-7BB03C59EC86}"/>
              </a:ext>
            </a:extLst>
          </p:cNvPr>
          <p:cNvSpPr>
            <a:spLocks noGrp="1"/>
          </p:cNvSpPr>
          <p:nvPr>
            <p:ph type="sldNum" sz="quarter" idx="11"/>
          </p:nvPr>
        </p:nvSpPr>
        <p:spPr/>
        <p:txBody>
          <a:bodyPr/>
          <a:lstStyle/>
          <a:p>
            <a:fld id="{81D60167-4931-47E6-BA6A-407CBD079E47}" type="slidenum">
              <a:rPr lang="en-GB" smtClean="0"/>
              <a:pPr/>
              <a:t>18</a:t>
            </a:fld>
            <a:endParaRPr lang="en-GB" dirty="0"/>
          </a:p>
        </p:txBody>
      </p:sp>
      <p:sp>
        <p:nvSpPr>
          <p:cNvPr id="18" name="Text Placeholder 17">
            <a:extLst>
              <a:ext uri="{FF2B5EF4-FFF2-40B4-BE49-F238E27FC236}">
                <a16:creationId xmlns:a16="http://schemas.microsoft.com/office/drawing/2014/main" id="{D4BD9DA4-BBE6-C0E8-FE0A-40BF28E307E0}"/>
              </a:ext>
            </a:extLst>
          </p:cNvPr>
          <p:cNvSpPr>
            <a:spLocks noGrp="1"/>
          </p:cNvSpPr>
          <p:nvPr>
            <p:ph type="body" sz="quarter" idx="13"/>
          </p:nvPr>
        </p:nvSpPr>
        <p:spPr>
          <a:xfrm>
            <a:off x="501651" y="5557202"/>
            <a:ext cx="5743874" cy="3000202"/>
          </a:xfrm>
        </p:spPr>
        <p:txBody>
          <a:bodyPr/>
          <a:lstStyle/>
          <a:p>
            <a:r>
              <a:rPr lang="en-GB" sz="1800" dirty="0"/>
              <a:t>We’re supported by a team of amazing volunteers who are at the heart of what we do. Thanks to their efforts in the community, we’re able to understand what is working and what needs improving.</a:t>
            </a:r>
          </a:p>
          <a:p>
            <a:endParaRPr lang="en-GB" sz="1800" dirty="0"/>
          </a:p>
          <a:p>
            <a:r>
              <a:rPr lang="en-GB" sz="1800" dirty="0"/>
              <a:t>This year our volunteers:</a:t>
            </a:r>
          </a:p>
          <a:p>
            <a:pPr lvl="1"/>
            <a:endParaRPr lang="en-GB" sz="1200" dirty="0">
              <a:solidFill>
                <a:schemeClr val="tx1"/>
              </a:solidFill>
              <a:latin typeface="Poppins Light" pitchFamily="2" charset="77"/>
              <a:cs typeface="Poppins Light" pitchFamily="2" charset="77"/>
            </a:endParaRPr>
          </a:p>
          <a:p>
            <a:pPr lvl="1"/>
            <a:r>
              <a:rPr lang="en-GB" sz="1200" dirty="0">
                <a:solidFill>
                  <a:schemeClr val="tx1"/>
                </a:solidFill>
                <a:latin typeface="Poppins Light" pitchFamily="2" charset="77"/>
                <a:cs typeface="Poppins Light" pitchFamily="2" charset="77"/>
              </a:rPr>
              <a:t>Visited communities to promote their local Healthwatch and what we have to offer</a:t>
            </a:r>
          </a:p>
          <a:p>
            <a:pPr lvl="1"/>
            <a:r>
              <a:rPr lang="en-GB" sz="1200" dirty="0">
                <a:solidFill>
                  <a:schemeClr val="tx1"/>
                </a:solidFill>
                <a:latin typeface="Poppins Light" pitchFamily="2" charset="77"/>
                <a:cs typeface="Poppins Light" pitchFamily="2" charset="77"/>
              </a:rPr>
              <a:t>Collected experiences and supported their communities to share </a:t>
            </a:r>
            <a:br>
              <a:rPr lang="en-GB" sz="1200" dirty="0">
                <a:solidFill>
                  <a:schemeClr val="tx1"/>
                </a:solidFill>
                <a:latin typeface="Poppins Light" pitchFamily="2" charset="77"/>
                <a:cs typeface="Poppins Light" pitchFamily="2" charset="77"/>
              </a:rPr>
            </a:br>
            <a:r>
              <a:rPr lang="en-GB" sz="1200" dirty="0">
                <a:solidFill>
                  <a:schemeClr val="tx1"/>
                </a:solidFill>
                <a:latin typeface="Poppins Light" pitchFamily="2" charset="77"/>
                <a:cs typeface="Poppins Light" pitchFamily="2" charset="77"/>
              </a:rPr>
              <a:t>their views</a:t>
            </a:r>
          </a:p>
          <a:p>
            <a:pPr lvl="1"/>
            <a:r>
              <a:rPr lang="en-GB" sz="1200" dirty="0">
                <a:solidFill>
                  <a:schemeClr val="tx1"/>
                </a:solidFill>
                <a:latin typeface="Poppins Light" pitchFamily="2" charset="77"/>
                <a:cs typeface="Poppins Light" pitchFamily="2" charset="77"/>
              </a:rPr>
              <a:t>Carried out enter and view visits to local services to help them improve</a:t>
            </a:r>
          </a:p>
          <a:p>
            <a:pPr lvl="1"/>
            <a:r>
              <a:rPr lang="en-GB" sz="1200" dirty="0">
                <a:solidFill>
                  <a:schemeClr val="tx1"/>
                </a:solidFill>
                <a:latin typeface="Poppins Light" pitchFamily="2" charset="77"/>
                <a:cs typeface="Poppins Light" pitchFamily="2" charset="77"/>
              </a:rPr>
              <a:t>Reviewed GP and dentist websites to review accessibility</a:t>
            </a:r>
          </a:p>
          <a:p>
            <a:pPr lvl="1"/>
            <a:r>
              <a:rPr lang="en-GB" sz="1200" dirty="0">
                <a:solidFill>
                  <a:schemeClr val="tx1"/>
                </a:solidFill>
                <a:latin typeface="Poppins Light" pitchFamily="2" charset="77"/>
                <a:cs typeface="Poppins Light" pitchFamily="2" charset="77"/>
              </a:rPr>
              <a:t>Collected the most up-to-date information on changes to services, such as whether NHS dental appointments were available at a practice</a:t>
            </a:r>
          </a:p>
        </p:txBody>
      </p:sp>
      <p:sp>
        <p:nvSpPr>
          <p:cNvPr id="5" name="object 5"/>
          <p:cNvSpPr txBox="1">
            <a:spLocks noGrp="1"/>
          </p:cNvSpPr>
          <p:nvPr>
            <p:ph type="title"/>
          </p:nvPr>
        </p:nvSpPr>
        <p:spPr>
          <a:xfrm>
            <a:off x="505541" y="4573045"/>
            <a:ext cx="6559659" cy="773655"/>
          </a:xfrm>
        </p:spPr>
        <p:txBody>
          <a:bodyPr/>
          <a:lstStyle/>
          <a:p>
            <a:r>
              <a:rPr lang="en-GB" dirty="0"/>
              <a:t>Volunteering</a:t>
            </a:r>
          </a:p>
        </p:txBody>
      </p:sp>
      <p:sp>
        <p:nvSpPr>
          <p:cNvPr id="2" name="Rectangle 1">
            <a:extLst>
              <a:ext uri="{FF2B5EF4-FFF2-40B4-BE49-F238E27FC236}">
                <a16:creationId xmlns:a16="http://schemas.microsoft.com/office/drawing/2014/main" id="{7DB47A5A-1AFA-9BFA-FF64-691D2A9DE756}"/>
              </a:ext>
            </a:extLst>
          </p:cNvPr>
          <p:cNvSpPr/>
          <p:nvPr/>
        </p:nvSpPr>
        <p:spPr>
          <a:xfrm>
            <a:off x="7851913" y="6139374"/>
            <a:ext cx="4894052" cy="740397"/>
          </a:xfrm>
          <a:prstGeom prst="rect">
            <a:avLst/>
          </a:prstGeom>
          <a:solidFill>
            <a:schemeClr val="accent1">
              <a:lumMod val="20000"/>
              <a:lumOff val="80000"/>
            </a:schemeClr>
          </a:solid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lIns="144000" tIns="144000" rIns="144000" bIns="144000" rtlCol="0" anchor="t"/>
          <a:lstStyle/>
          <a:p>
            <a:pPr algn="l" defTabSz="987095" rtl="0"/>
            <a:r>
              <a:rPr lang="en-GB" sz="1400" kern="1200" dirty="0">
                <a:solidFill>
                  <a:srgbClr val="000000"/>
                </a:solidFill>
                <a:latin typeface="Poppins Light" pitchFamily="2" charset="77"/>
                <a:cs typeface="Poppins Light" pitchFamily="2" charset="77"/>
              </a:rPr>
              <a:t>Please ensure headings and text do not overlap graphics on the page</a:t>
            </a:r>
          </a:p>
        </p:txBody>
      </p:sp>
      <p:sp>
        <p:nvSpPr>
          <p:cNvPr id="6" name="Rectangle 5">
            <a:extLst>
              <a:ext uri="{FF2B5EF4-FFF2-40B4-BE49-F238E27FC236}">
                <a16:creationId xmlns:a16="http://schemas.microsoft.com/office/drawing/2014/main" id="{F0BCCCD1-D531-B94F-0CF3-8833A6FD5BA8}"/>
              </a:ext>
            </a:extLst>
          </p:cNvPr>
          <p:cNvSpPr/>
          <p:nvPr/>
        </p:nvSpPr>
        <p:spPr>
          <a:xfrm>
            <a:off x="-4875082" y="6651719"/>
            <a:ext cx="4533682" cy="2087835"/>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spc="0" normalizeH="0" baseline="0" noProof="0" dirty="0">
                <a:ln>
                  <a:noFill/>
                </a:ln>
                <a:solidFill>
                  <a:srgbClr val="000000"/>
                </a:solidFill>
                <a:effectLst/>
                <a:uLnTx/>
                <a:uFillTx/>
                <a:latin typeface="Poppins Medium" pitchFamily="2" charset="77"/>
                <a:ea typeface="+mn-ea"/>
                <a:cs typeface="Poppins Medium" pitchFamily="2" charset="77"/>
              </a:rPr>
              <a:t>To change the photo: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u="none" strike="noStrike" kern="1200" cap="none" spc="0" normalizeH="0" baseline="0" noProof="0" dirty="0">
              <a:ln>
                <a:noFill/>
              </a:ln>
              <a:solidFill>
                <a:srgbClr val="000000"/>
              </a:solidFill>
              <a:effectLst/>
              <a:uLnTx/>
              <a:uFillTx/>
              <a:latin typeface="Poppins Light" pitchFamily="2" charset="77"/>
              <a:ea typeface="+mn-ea"/>
              <a:cs typeface="Poppins Light" pitchFamily="2" charset="77"/>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u="none" strike="noStrike" kern="1200" cap="none" spc="0" normalizeH="0" baseline="0" noProof="0" dirty="0">
                <a:ln>
                  <a:noFill/>
                </a:ln>
                <a:solidFill>
                  <a:srgbClr val="000000"/>
                </a:solidFill>
                <a:effectLst/>
                <a:uLnTx/>
                <a:uFillTx/>
                <a:latin typeface="Poppins Light" pitchFamily="2" charset="77"/>
                <a:ea typeface="+mn-ea"/>
                <a:cs typeface="Poppins Light" pitchFamily="2" charset="77"/>
              </a:rPr>
              <a:t>Double-click on the photo.</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u="none" strike="noStrike" kern="1200" cap="none" spc="0" normalizeH="0" baseline="0" noProof="0" dirty="0">
                <a:ln>
                  <a:noFill/>
                </a:ln>
                <a:solidFill>
                  <a:srgbClr val="000000"/>
                </a:solidFill>
                <a:effectLst/>
                <a:uLnTx/>
                <a:uFillTx/>
                <a:latin typeface="Poppins Light" pitchFamily="2" charset="77"/>
                <a:ea typeface="+mn-ea"/>
                <a:cs typeface="Poppins Light" pitchFamily="2" charset="77"/>
              </a:rPr>
              <a:t>From the main menu, select: Format &gt; Change Picture.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u="none" strike="noStrike" kern="1200" cap="none" spc="0" normalizeH="0" baseline="0" noProof="0" dirty="0">
                <a:ln>
                  <a:noFill/>
                </a:ln>
                <a:solidFill>
                  <a:srgbClr val="000000"/>
                </a:solidFill>
                <a:effectLst/>
                <a:uLnTx/>
                <a:uFillTx/>
                <a:latin typeface="Poppins Light" pitchFamily="2" charset="77"/>
                <a:ea typeface="+mn-ea"/>
                <a:cs typeface="Poppins Light" pitchFamily="2" charset="77"/>
              </a:rPr>
              <a:t>Delete this box.</a:t>
            </a:r>
          </a:p>
        </p:txBody>
      </p:sp>
      <p:sp>
        <p:nvSpPr>
          <p:cNvPr id="7" name="Rectangle 6">
            <a:extLst>
              <a:ext uri="{FF2B5EF4-FFF2-40B4-BE49-F238E27FC236}">
                <a16:creationId xmlns:a16="http://schemas.microsoft.com/office/drawing/2014/main" id="{DBDEB0C0-B513-79DB-0837-DA62297013AF}"/>
              </a:ext>
            </a:extLst>
          </p:cNvPr>
          <p:cNvSpPr/>
          <p:nvPr/>
        </p:nvSpPr>
        <p:spPr>
          <a:xfrm>
            <a:off x="-4875082" y="2278145"/>
            <a:ext cx="4533682" cy="965798"/>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spc="0" normalizeH="0" baseline="0" noProof="0" dirty="0">
                <a:ln>
                  <a:noFill/>
                </a:ln>
                <a:solidFill>
                  <a:srgbClr val="000000"/>
                </a:solidFill>
                <a:effectLst/>
                <a:uLnTx/>
                <a:uFillTx/>
                <a:latin typeface="Poppins Light" pitchFamily="2" charset="77"/>
                <a:ea typeface="+mn-ea"/>
                <a:cs typeface="Poppins Light" pitchFamily="2" charset="77"/>
              </a:rPr>
              <a:t>You can tailor this list with any additional activities that your own volunteers have been carrying out over the last year.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509841" y="8011667"/>
            <a:ext cx="6548755" cy="1845113"/>
          </a:xfrm>
          <a:custGeom>
            <a:avLst/>
            <a:gdLst/>
            <a:ahLst/>
            <a:cxnLst/>
            <a:rect l="l" t="t" r="r" b="b"/>
            <a:pathLst>
              <a:path w="6548755" h="1692275">
                <a:moveTo>
                  <a:pt x="6548412" y="0"/>
                </a:moveTo>
                <a:lnTo>
                  <a:pt x="0" y="0"/>
                </a:lnTo>
                <a:lnTo>
                  <a:pt x="0" y="1692008"/>
                </a:lnTo>
                <a:lnTo>
                  <a:pt x="6548412" y="1692008"/>
                </a:lnTo>
                <a:lnTo>
                  <a:pt x="6548412" y="0"/>
                </a:lnTo>
                <a:close/>
              </a:path>
            </a:pathLst>
          </a:custGeom>
          <a:solidFill>
            <a:srgbClr val="004C6A"/>
          </a:solidFill>
        </p:spPr>
        <p:txBody>
          <a:bodyPr wrap="square" lIns="0" tIns="0" rIns="0" bIns="0" rtlCol="0"/>
          <a:lstStyle/>
          <a:p>
            <a:endParaRPr/>
          </a:p>
        </p:txBody>
      </p:sp>
      <p:sp>
        <p:nvSpPr>
          <p:cNvPr id="3" name="object 3"/>
          <p:cNvSpPr/>
          <p:nvPr/>
        </p:nvSpPr>
        <p:spPr>
          <a:xfrm>
            <a:off x="0" y="603008"/>
            <a:ext cx="6210300" cy="2023110"/>
          </a:xfrm>
          <a:custGeom>
            <a:avLst/>
            <a:gdLst/>
            <a:ahLst/>
            <a:cxnLst/>
            <a:rect l="l" t="t" r="r" b="b"/>
            <a:pathLst>
              <a:path w="6210300" h="2023110">
                <a:moveTo>
                  <a:pt x="6209995" y="0"/>
                </a:moveTo>
                <a:lnTo>
                  <a:pt x="0" y="0"/>
                </a:lnTo>
                <a:lnTo>
                  <a:pt x="0" y="2023084"/>
                </a:lnTo>
                <a:lnTo>
                  <a:pt x="6209995" y="2023084"/>
                </a:lnTo>
                <a:lnTo>
                  <a:pt x="6209995" y="0"/>
                </a:lnTo>
                <a:close/>
              </a:path>
            </a:pathLst>
          </a:custGeom>
          <a:solidFill>
            <a:srgbClr val="E5F5FB"/>
          </a:solidFill>
        </p:spPr>
        <p:txBody>
          <a:bodyPr wrap="square" lIns="0" tIns="0" rIns="0" bIns="0" rtlCol="0"/>
          <a:lstStyle/>
          <a:p>
            <a:endParaRPr/>
          </a:p>
        </p:txBody>
      </p:sp>
      <p:sp>
        <p:nvSpPr>
          <p:cNvPr id="19" name="object 19"/>
          <p:cNvSpPr/>
          <p:nvPr/>
        </p:nvSpPr>
        <p:spPr>
          <a:xfrm>
            <a:off x="0" y="3042005"/>
            <a:ext cx="6210300" cy="2226310"/>
          </a:xfrm>
          <a:custGeom>
            <a:avLst/>
            <a:gdLst/>
            <a:ahLst/>
            <a:cxnLst/>
            <a:rect l="l" t="t" r="r" b="b"/>
            <a:pathLst>
              <a:path w="6210300" h="2226310">
                <a:moveTo>
                  <a:pt x="6209995" y="0"/>
                </a:moveTo>
                <a:lnTo>
                  <a:pt x="0" y="0"/>
                </a:lnTo>
                <a:lnTo>
                  <a:pt x="0" y="2226284"/>
                </a:lnTo>
                <a:lnTo>
                  <a:pt x="6209995" y="2226284"/>
                </a:lnTo>
                <a:lnTo>
                  <a:pt x="6209995" y="0"/>
                </a:lnTo>
                <a:close/>
              </a:path>
            </a:pathLst>
          </a:custGeom>
          <a:solidFill>
            <a:srgbClr val="E5F5FB"/>
          </a:solidFill>
        </p:spPr>
        <p:txBody>
          <a:bodyPr wrap="square" lIns="0" tIns="0" rIns="0" bIns="0" rtlCol="0"/>
          <a:lstStyle/>
          <a:p>
            <a:endParaRPr/>
          </a:p>
        </p:txBody>
      </p:sp>
      <p:sp>
        <p:nvSpPr>
          <p:cNvPr id="24" name="object 24"/>
          <p:cNvSpPr/>
          <p:nvPr/>
        </p:nvSpPr>
        <p:spPr>
          <a:xfrm>
            <a:off x="0" y="5653836"/>
            <a:ext cx="6210300" cy="2023110"/>
          </a:xfrm>
          <a:custGeom>
            <a:avLst/>
            <a:gdLst/>
            <a:ahLst/>
            <a:cxnLst/>
            <a:rect l="l" t="t" r="r" b="b"/>
            <a:pathLst>
              <a:path w="6210300" h="2023109">
                <a:moveTo>
                  <a:pt x="6209995" y="0"/>
                </a:moveTo>
                <a:lnTo>
                  <a:pt x="0" y="0"/>
                </a:lnTo>
                <a:lnTo>
                  <a:pt x="0" y="2023084"/>
                </a:lnTo>
                <a:lnTo>
                  <a:pt x="6209995" y="2023084"/>
                </a:lnTo>
                <a:lnTo>
                  <a:pt x="6209995" y="0"/>
                </a:lnTo>
                <a:close/>
              </a:path>
            </a:pathLst>
          </a:custGeom>
          <a:solidFill>
            <a:srgbClr val="E5F5FB"/>
          </a:solidFill>
        </p:spPr>
        <p:txBody>
          <a:bodyPr wrap="square" lIns="0" tIns="0" rIns="0" bIns="0" rtlCol="0"/>
          <a:lstStyle/>
          <a:p>
            <a:endParaRPr/>
          </a:p>
        </p:txBody>
      </p:sp>
      <p:sp>
        <p:nvSpPr>
          <p:cNvPr id="28" name="object 28"/>
          <p:cNvSpPr txBox="1"/>
          <p:nvPr/>
        </p:nvSpPr>
        <p:spPr>
          <a:xfrm>
            <a:off x="509840" y="5870149"/>
            <a:ext cx="4223214" cy="1615827"/>
          </a:xfrm>
          <a:prstGeom prst="rect">
            <a:avLst/>
          </a:prstGeom>
        </p:spPr>
        <p:txBody>
          <a:bodyPr vert="horz" wrap="square" lIns="0" tIns="0" rIns="0" bIns="0" rtlCol="0">
            <a:spAutoFit/>
          </a:bodyPr>
          <a:lstStyle/>
          <a:p>
            <a:r>
              <a:rPr sz="1600" b="1" dirty="0">
                <a:solidFill>
                  <a:srgbClr val="004C6A"/>
                </a:solidFill>
                <a:latin typeface="Poppins SemiBold" pitchFamily="2" charset="77"/>
                <a:cs typeface="Poppins SemiBold" pitchFamily="2" charset="77"/>
              </a:rPr>
              <a:t>Susan</a:t>
            </a:r>
            <a:endParaRPr sz="1600" b="1" dirty="0">
              <a:latin typeface="Poppins SemiBold" pitchFamily="2" charset="77"/>
              <a:cs typeface="Poppins SemiBold" pitchFamily="2" charset="77"/>
            </a:endParaRPr>
          </a:p>
          <a:p>
            <a:pPr marR="67945">
              <a:spcBef>
                <a:spcPts val="600"/>
              </a:spcBef>
            </a:pPr>
            <a:r>
              <a:rPr sz="1200" dirty="0">
                <a:latin typeface="Poppins Light" pitchFamily="2" charset="77"/>
                <a:cs typeface="Poppins Light" pitchFamily="2" charset="77"/>
              </a:rPr>
              <a:t>“I recently joined the Board and have enjoyed </a:t>
            </a:r>
            <a:br>
              <a:rPr lang="en-GB" sz="1200" dirty="0">
                <a:latin typeface="Poppins Light" pitchFamily="2" charset="77"/>
                <a:cs typeface="Poppins Light" pitchFamily="2" charset="77"/>
              </a:rPr>
            </a:br>
            <a:r>
              <a:rPr sz="1200" dirty="0">
                <a:latin typeface="Poppins Light" pitchFamily="2" charset="77"/>
                <a:cs typeface="Poppins Light" pitchFamily="2" charset="77"/>
              </a:rPr>
              <a:t>working</a:t>
            </a:r>
            <a:r>
              <a:rPr lang="en-GB" sz="1200" dirty="0">
                <a:latin typeface="Poppins Light" pitchFamily="2" charset="77"/>
                <a:cs typeface="Poppins Light" pitchFamily="2" charset="77"/>
              </a:rPr>
              <a:t> </a:t>
            </a:r>
            <a:r>
              <a:rPr sz="1200" dirty="0">
                <a:latin typeface="Poppins Light" pitchFamily="2" charset="77"/>
                <a:cs typeface="Poppins Light" pitchFamily="2" charset="77"/>
              </a:rPr>
              <a:t>together with the local Health and Wellbeing</a:t>
            </a:r>
            <a:br>
              <a:rPr lang="en-GB" sz="1200" dirty="0">
                <a:latin typeface="Poppins Light" pitchFamily="2" charset="77"/>
                <a:cs typeface="Poppins Light" pitchFamily="2" charset="77"/>
              </a:rPr>
            </a:br>
            <a:r>
              <a:rPr sz="1200" dirty="0">
                <a:latin typeface="Poppins Light" pitchFamily="2" charset="77"/>
                <a:cs typeface="Poppins Light" pitchFamily="2" charset="77"/>
              </a:rPr>
              <a:t>Committee to ensure local services are </a:t>
            </a:r>
            <a:r>
              <a:rPr sz="1200" dirty="0" err="1">
                <a:latin typeface="Poppins Light" pitchFamily="2" charset="77"/>
                <a:cs typeface="Poppins Light" pitchFamily="2" charset="77"/>
              </a:rPr>
              <a:t>meetin</a:t>
            </a:r>
            <a:r>
              <a:rPr lang="en-GB" sz="1200" dirty="0">
                <a:latin typeface="Poppins Light" pitchFamily="2" charset="77"/>
                <a:cs typeface="Poppins Light" pitchFamily="2" charset="77"/>
              </a:rPr>
              <a:t>g</a:t>
            </a:r>
            <a:br>
              <a:rPr lang="en-GB" sz="1200" dirty="0">
                <a:latin typeface="Poppins Light" pitchFamily="2" charset="77"/>
                <a:cs typeface="Poppins Light" pitchFamily="2" charset="77"/>
              </a:rPr>
            </a:br>
            <a:r>
              <a:rPr sz="1200" dirty="0">
                <a:latin typeface="Poppins Light" pitchFamily="2" charset="77"/>
                <a:cs typeface="Poppins Light" pitchFamily="2" charset="77"/>
              </a:rPr>
              <a:t>people’s needs. The experiences that </a:t>
            </a:r>
            <a:r>
              <a:rPr sz="1200" dirty="0" err="1">
                <a:latin typeface="Poppins Light" pitchFamily="2" charset="77"/>
                <a:cs typeface="Poppins Light" pitchFamily="2" charset="77"/>
              </a:rPr>
              <a:t>Healthwatc</a:t>
            </a:r>
            <a:r>
              <a:rPr lang="en-GB" sz="1200" dirty="0">
                <a:latin typeface="Poppins Light" pitchFamily="2" charset="77"/>
                <a:cs typeface="Poppins Light" pitchFamily="2" charset="77"/>
              </a:rPr>
              <a:t>h</a:t>
            </a:r>
            <a:br>
              <a:rPr lang="en-GB" sz="1200" dirty="0">
                <a:latin typeface="Poppins Light" pitchFamily="2" charset="77"/>
                <a:cs typeface="Poppins Light" pitchFamily="2" charset="77"/>
              </a:rPr>
            </a:br>
            <a:r>
              <a:rPr lang="en-GB" sz="1200" dirty="0">
                <a:latin typeface="Poppins Light" pitchFamily="2" charset="77"/>
                <a:cs typeface="Poppins Light" pitchFamily="2" charset="77"/>
              </a:rPr>
              <a:t>collect are invaluable to shaping these conversations</a:t>
            </a:r>
            <a:br>
              <a:rPr lang="en-GB" sz="1200" dirty="0">
                <a:latin typeface="Poppins Light" pitchFamily="2" charset="77"/>
                <a:cs typeface="Poppins Light" pitchFamily="2" charset="77"/>
              </a:rPr>
            </a:br>
            <a:r>
              <a:rPr lang="en-GB" sz="1200" dirty="0">
                <a:latin typeface="Poppins Light" pitchFamily="2" charset="77"/>
                <a:cs typeface="Poppins Light" pitchFamily="2" charset="77"/>
              </a:rPr>
              <a:t>to ensure we have a good understand of the needs of</a:t>
            </a:r>
            <a:br>
              <a:rPr lang="en-GB" sz="1200" dirty="0">
                <a:latin typeface="Poppins Light" pitchFamily="2" charset="77"/>
                <a:cs typeface="Poppins Light" pitchFamily="2" charset="77"/>
              </a:rPr>
            </a:br>
            <a:r>
              <a:rPr lang="en-GB" sz="1200" dirty="0">
                <a:latin typeface="Poppins Light" pitchFamily="2" charset="77"/>
                <a:cs typeface="Poppins Light" pitchFamily="2" charset="77"/>
              </a:rPr>
              <a:t>the community in our local area.”</a:t>
            </a:r>
          </a:p>
        </p:txBody>
      </p:sp>
      <p:sp>
        <p:nvSpPr>
          <p:cNvPr id="29" name="object 29"/>
          <p:cNvSpPr txBox="1"/>
          <p:nvPr/>
        </p:nvSpPr>
        <p:spPr>
          <a:xfrm>
            <a:off x="509840" y="3245417"/>
            <a:ext cx="4223215" cy="1800493"/>
          </a:xfrm>
          <a:prstGeom prst="rect">
            <a:avLst/>
          </a:prstGeom>
        </p:spPr>
        <p:txBody>
          <a:bodyPr vert="horz" wrap="square" lIns="0" tIns="0" rIns="0" bIns="0" rtlCol="0">
            <a:spAutoFit/>
          </a:bodyPr>
          <a:lstStyle/>
          <a:p>
            <a:pPr>
              <a:spcAft>
                <a:spcPts val="600"/>
              </a:spcAft>
            </a:pPr>
            <a:r>
              <a:rPr sz="1600" b="1" dirty="0">
                <a:solidFill>
                  <a:srgbClr val="004C6A"/>
                </a:solidFill>
                <a:latin typeface="Poppins SemiBold" pitchFamily="2" charset="77"/>
                <a:cs typeface="Poppins SemiBold" pitchFamily="2" charset="77"/>
              </a:rPr>
              <a:t>Gary</a:t>
            </a:r>
            <a:endParaRPr sz="1600" b="1" dirty="0">
              <a:latin typeface="Poppins SemiBold" pitchFamily="2" charset="77"/>
              <a:cs typeface="Poppins SemiBold" pitchFamily="2" charset="77"/>
            </a:endParaRPr>
          </a:p>
          <a:p>
            <a:pPr marR="200660">
              <a:spcAft>
                <a:spcPts val="600"/>
              </a:spcAft>
            </a:pPr>
            <a:r>
              <a:rPr sz="1200" dirty="0">
                <a:latin typeface="Poppins Light" pitchFamily="2" charset="77"/>
                <a:cs typeface="Poppins Light" pitchFamily="2" charset="77"/>
              </a:rPr>
              <a:t>“Helping other people to share their experiences with</a:t>
            </a:r>
            <a:br>
              <a:rPr lang="en-GB" sz="1200" dirty="0">
                <a:latin typeface="Poppins Light" pitchFamily="2" charset="77"/>
                <a:cs typeface="Poppins Light" pitchFamily="2" charset="77"/>
              </a:rPr>
            </a:br>
            <a:r>
              <a:rPr sz="1200" dirty="0">
                <a:latin typeface="Poppins Light" pitchFamily="2" charset="77"/>
                <a:cs typeface="Poppins Light" pitchFamily="2" charset="77"/>
              </a:rPr>
              <a:t>Healthwatch is so important to me. I did, and my</a:t>
            </a:r>
            <a:br>
              <a:rPr lang="en-GB" sz="1200" dirty="0">
                <a:latin typeface="Poppins Light" pitchFamily="2" charset="77"/>
                <a:cs typeface="Poppins Light" pitchFamily="2" charset="77"/>
              </a:rPr>
            </a:br>
            <a:r>
              <a:rPr sz="1200" dirty="0">
                <a:latin typeface="Poppins Light" pitchFamily="2" charset="77"/>
                <a:cs typeface="Poppins Light" pitchFamily="2" charset="77"/>
              </a:rPr>
              <a:t>local GP centre changed it opening hours to be</a:t>
            </a:r>
            <a:br>
              <a:rPr lang="en-GB" sz="1200" dirty="0">
                <a:latin typeface="Poppins Light" pitchFamily="2" charset="77"/>
                <a:cs typeface="Poppins Light" pitchFamily="2" charset="77"/>
              </a:rPr>
            </a:br>
            <a:r>
              <a:rPr sz="1200" dirty="0">
                <a:latin typeface="Poppins Light" pitchFamily="2" charset="77"/>
                <a:cs typeface="Poppins Light" pitchFamily="2" charset="77"/>
              </a:rPr>
              <a:t>more inclusive as a result of patient feedback.</a:t>
            </a:r>
            <a:br>
              <a:rPr lang="en-GB" sz="1200" dirty="0">
                <a:latin typeface="Poppins Light" pitchFamily="2" charset="77"/>
                <a:cs typeface="Poppins Light" pitchFamily="2" charset="77"/>
              </a:rPr>
            </a:br>
            <a:r>
              <a:rPr sz="1200" dirty="0">
                <a:latin typeface="Poppins Light" pitchFamily="2" charset="77"/>
                <a:cs typeface="Poppins Light" pitchFamily="2" charset="77"/>
              </a:rPr>
              <a:t>People are</a:t>
            </a:r>
            <a:r>
              <a:rPr lang="en-GB" sz="1200" dirty="0">
                <a:latin typeface="Poppins Light" pitchFamily="2" charset="77"/>
                <a:cs typeface="Poppins Light" pitchFamily="2" charset="77"/>
              </a:rPr>
              <a:t> </a:t>
            </a:r>
            <a:r>
              <a:rPr sz="1200" dirty="0">
                <a:latin typeface="Poppins Light" pitchFamily="2" charset="77"/>
                <a:cs typeface="Poppins Light" pitchFamily="2" charset="77"/>
              </a:rPr>
              <a:t>often surprised when I explain to them</a:t>
            </a:r>
            <a:br>
              <a:rPr lang="en-GB" sz="1200" dirty="0">
                <a:latin typeface="Poppins Light" pitchFamily="2" charset="77"/>
                <a:cs typeface="Poppins Light" pitchFamily="2" charset="77"/>
              </a:rPr>
            </a:br>
            <a:r>
              <a:rPr sz="1200" dirty="0">
                <a:latin typeface="Poppins Light" pitchFamily="2" charset="77"/>
                <a:cs typeface="Poppins Light" pitchFamily="2" charset="77"/>
              </a:rPr>
              <a:t>that sharing their feedback really does lead to</a:t>
            </a:r>
            <a:br>
              <a:rPr lang="en-GB" sz="1200" dirty="0">
                <a:latin typeface="Poppins Light" pitchFamily="2" charset="77"/>
                <a:cs typeface="Poppins Light" pitchFamily="2" charset="77"/>
              </a:rPr>
            </a:br>
            <a:r>
              <a:rPr sz="1200" dirty="0">
                <a:latin typeface="Poppins Light" pitchFamily="2" charset="77"/>
                <a:cs typeface="Poppins Light" pitchFamily="2" charset="77"/>
              </a:rPr>
              <a:t>change. I enjoy doing my bit to make sure local</a:t>
            </a:r>
            <a:br>
              <a:rPr lang="en-GB" sz="1200" dirty="0">
                <a:latin typeface="Poppins Light" pitchFamily="2" charset="77"/>
                <a:cs typeface="Poppins Light" pitchFamily="2" charset="77"/>
              </a:rPr>
            </a:br>
            <a:r>
              <a:rPr sz="1200" dirty="0">
                <a:latin typeface="Poppins Light" pitchFamily="2" charset="77"/>
                <a:cs typeface="Poppins Light" pitchFamily="2" charset="77"/>
              </a:rPr>
              <a:t>services in this area are the best they can be.”</a:t>
            </a:r>
          </a:p>
        </p:txBody>
      </p:sp>
      <p:sp>
        <p:nvSpPr>
          <p:cNvPr id="30" name="object 30"/>
          <p:cNvSpPr txBox="1"/>
          <p:nvPr/>
        </p:nvSpPr>
        <p:spPr>
          <a:xfrm>
            <a:off x="509840" y="836620"/>
            <a:ext cx="4234009" cy="1246495"/>
          </a:xfrm>
          <a:prstGeom prst="rect">
            <a:avLst/>
          </a:prstGeom>
        </p:spPr>
        <p:txBody>
          <a:bodyPr vert="horz" wrap="square" lIns="0" tIns="0" rIns="0" bIns="0" rtlCol="0">
            <a:spAutoFit/>
          </a:bodyPr>
          <a:lstStyle/>
          <a:p>
            <a:pPr>
              <a:spcAft>
                <a:spcPts val="600"/>
              </a:spcAft>
            </a:pPr>
            <a:r>
              <a:rPr sz="1600" b="1" dirty="0">
                <a:solidFill>
                  <a:srgbClr val="004C6A"/>
                </a:solidFill>
                <a:latin typeface="Poppins SemiBold" pitchFamily="2" charset="77"/>
                <a:cs typeface="Poppins SemiBold" pitchFamily="2" charset="77"/>
              </a:rPr>
              <a:t>Cathy</a:t>
            </a:r>
            <a:endParaRPr sz="1600" b="1" dirty="0">
              <a:latin typeface="Poppins SemiBold" pitchFamily="2" charset="77"/>
              <a:cs typeface="Poppins SemiBold" pitchFamily="2" charset="77"/>
            </a:endParaRPr>
          </a:p>
          <a:p>
            <a:pPr>
              <a:spcAft>
                <a:spcPts val="600"/>
              </a:spcAft>
            </a:pPr>
            <a:r>
              <a:rPr sz="1200" dirty="0">
                <a:latin typeface="Poppins Light" pitchFamily="2" charset="77"/>
                <a:cs typeface="Poppins Light" pitchFamily="2" charset="77"/>
              </a:rPr>
              <a:t>“Volunteering for Healthwatch has given me skills</a:t>
            </a:r>
            <a:br>
              <a:rPr lang="en-GB" sz="1200" dirty="0">
                <a:latin typeface="Poppins Light" pitchFamily="2" charset="77"/>
                <a:cs typeface="Poppins Light" pitchFamily="2" charset="77"/>
              </a:rPr>
            </a:br>
            <a:r>
              <a:rPr sz="1200" dirty="0">
                <a:latin typeface="Poppins Light" pitchFamily="2" charset="77"/>
                <a:cs typeface="Poppins Light" pitchFamily="2" charset="77"/>
              </a:rPr>
              <a:t>I can put on my CV when looking for my first job when</a:t>
            </a:r>
            <a:br>
              <a:rPr lang="en-GB" sz="1200" dirty="0">
                <a:latin typeface="Poppins Light" pitchFamily="2" charset="77"/>
                <a:cs typeface="Poppins Light" pitchFamily="2" charset="77"/>
              </a:rPr>
            </a:br>
            <a:r>
              <a:rPr sz="1200" dirty="0">
                <a:latin typeface="Poppins Light" pitchFamily="2" charset="77"/>
                <a:cs typeface="Poppins Light" pitchFamily="2" charset="77"/>
              </a:rPr>
              <a:t>I finish university later this year. Helping with their social</a:t>
            </a:r>
            <a:br>
              <a:rPr lang="en-GB" sz="1200" dirty="0">
                <a:latin typeface="Poppins Light" pitchFamily="2" charset="77"/>
                <a:cs typeface="Poppins Light" pitchFamily="2" charset="77"/>
              </a:rPr>
            </a:br>
            <a:r>
              <a:rPr sz="1200" dirty="0">
                <a:latin typeface="Poppins Light" pitchFamily="2" charset="77"/>
                <a:cs typeface="Poppins Light" pitchFamily="2" charset="77"/>
              </a:rPr>
              <a:t>media has taught me so much about campaigns</a:t>
            </a:r>
            <a:br>
              <a:rPr lang="en-GB" sz="1200" dirty="0">
                <a:latin typeface="Poppins Light" pitchFamily="2" charset="77"/>
                <a:cs typeface="Poppins Light" pitchFamily="2" charset="77"/>
              </a:rPr>
            </a:br>
            <a:r>
              <a:rPr sz="1200" dirty="0">
                <a:latin typeface="Poppins Light" pitchFamily="2" charset="77"/>
                <a:cs typeface="Poppins Light" pitchFamily="2" charset="77"/>
              </a:rPr>
              <a:t>and given me a head start into my new career.”</a:t>
            </a:r>
          </a:p>
        </p:txBody>
      </p:sp>
      <p:sp>
        <p:nvSpPr>
          <p:cNvPr id="33" name="Footer Placeholder 32">
            <a:extLst>
              <a:ext uri="{FF2B5EF4-FFF2-40B4-BE49-F238E27FC236}">
                <a16:creationId xmlns:a16="http://schemas.microsoft.com/office/drawing/2014/main" id="{7F5E7CC6-03C5-8659-A606-156AADBF438D}"/>
              </a:ext>
            </a:extLst>
          </p:cNvPr>
          <p:cNvSpPr>
            <a:spLocks noGrp="1"/>
          </p:cNvSpPr>
          <p:nvPr>
            <p:ph type="ftr" sz="quarter" idx="10"/>
          </p:nvPr>
        </p:nvSpPr>
        <p:spPr/>
        <p:txBody>
          <a:bodyPr/>
          <a:lstStyle/>
          <a:p>
            <a:r>
              <a:rPr lang="en-GB"/>
              <a:t>Healthwatch England Annual Report 2022-23</a:t>
            </a:r>
            <a:endParaRPr lang="en-GB" dirty="0"/>
          </a:p>
        </p:txBody>
      </p:sp>
      <p:sp>
        <p:nvSpPr>
          <p:cNvPr id="34" name="Slide Number Placeholder 33">
            <a:extLst>
              <a:ext uri="{FF2B5EF4-FFF2-40B4-BE49-F238E27FC236}">
                <a16:creationId xmlns:a16="http://schemas.microsoft.com/office/drawing/2014/main" id="{7F311370-5317-5090-1FED-527F96BDDC61}"/>
              </a:ext>
            </a:extLst>
          </p:cNvPr>
          <p:cNvSpPr>
            <a:spLocks noGrp="1"/>
          </p:cNvSpPr>
          <p:nvPr>
            <p:ph type="sldNum" sz="quarter" idx="11"/>
          </p:nvPr>
        </p:nvSpPr>
        <p:spPr/>
        <p:txBody>
          <a:bodyPr/>
          <a:lstStyle/>
          <a:p>
            <a:fld id="{81D60167-4931-47E6-BA6A-407CBD079E47}" type="slidenum">
              <a:rPr lang="en-GB" smtClean="0"/>
              <a:pPr/>
              <a:t>19</a:t>
            </a:fld>
            <a:endParaRPr lang="en-GB" dirty="0"/>
          </a:p>
        </p:txBody>
      </p:sp>
      <p:pic>
        <p:nvPicPr>
          <p:cNvPr id="6" name="object 5">
            <a:extLst>
              <a:ext uri="{FF2B5EF4-FFF2-40B4-BE49-F238E27FC236}">
                <a16:creationId xmlns:a16="http://schemas.microsoft.com/office/drawing/2014/main" id="{C3DD9BEB-ED19-8868-636C-CFF3DB022DC3}"/>
              </a:ext>
            </a:extLst>
          </p:cNvPr>
          <p:cNvPicPr>
            <a:picLocks noGrp="1"/>
          </p:cNvPicPr>
          <p:nvPr>
            <p:ph type="pic" sz="quarter" idx="12"/>
          </p:nvPr>
        </p:nvPicPr>
        <p:blipFill>
          <a:blip r:embed="rId2" cstate="print"/>
          <a:srcRect l="153" r="153"/>
          <a:stretch>
            <a:fillRect/>
          </a:stretch>
        </p:blipFill>
        <p:spPr/>
      </p:pic>
      <p:pic>
        <p:nvPicPr>
          <p:cNvPr id="7" name="object 21">
            <a:extLst>
              <a:ext uri="{FF2B5EF4-FFF2-40B4-BE49-F238E27FC236}">
                <a16:creationId xmlns:a16="http://schemas.microsoft.com/office/drawing/2014/main" id="{57BA3802-985F-AFBA-CFA4-404A2F2A556B}"/>
              </a:ext>
            </a:extLst>
          </p:cNvPr>
          <p:cNvPicPr>
            <a:picLocks noGrp="1"/>
          </p:cNvPicPr>
          <p:nvPr>
            <p:ph type="pic" sz="quarter" idx="13"/>
          </p:nvPr>
        </p:nvPicPr>
        <p:blipFill>
          <a:blip r:embed="rId3" cstate="print"/>
          <a:srcRect/>
          <a:stretch>
            <a:fillRect/>
          </a:stretch>
        </p:blipFill>
        <p:spPr/>
      </p:pic>
      <p:pic>
        <p:nvPicPr>
          <p:cNvPr id="11" name="object 26">
            <a:extLst>
              <a:ext uri="{FF2B5EF4-FFF2-40B4-BE49-F238E27FC236}">
                <a16:creationId xmlns:a16="http://schemas.microsoft.com/office/drawing/2014/main" id="{27E2A675-BD76-F47D-7733-0D4F4A51F5B5}"/>
              </a:ext>
            </a:extLst>
          </p:cNvPr>
          <p:cNvPicPr>
            <a:picLocks noGrp="1"/>
          </p:cNvPicPr>
          <p:nvPr>
            <p:ph type="pic" sz="quarter" idx="14"/>
          </p:nvPr>
        </p:nvPicPr>
        <p:blipFill>
          <a:blip r:embed="rId4" cstate="print"/>
          <a:srcRect/>
          <a:stretch>
            <a:fillRect/>
          </a:stretch>
        </p:blipFill>
        <p:spPr/>
      </p:pic>
      <p:sp>
        <p:nvSpPr>
          <p:cNvPr id="51" name="object 10">
            <a:extLst>
              <a:ext uri="{FF2B5EF4-FFF2-40B4-BE49-F238E27FC236}">
                <a16:creationId xmlns:a16="http://schemas.microsoft.com/office/drawing/2014/main" id="{48CC9331-027E-99EC-C549-B7176C0CB81C}"/>
              </a:ext>
            </a:extLst>
          </p:cNvPr>
          <p:cNvSpPr txBox="1"/>
          <p:nvPr/>
        </p:nvSpPr>
        <p:spPr>
          <a:xfrm>
            <a:off x="2832993" y="8188962"/>
            <a:ext cx="3491607" cy="661720"/>
          </a:xfrm>
          <a:prstGeom prst="rect">
            <a:avLst/>
          </a:prstGeom>
        </p:spPr>
        <p:txBody>
          <a:bodyPr vert="horz" wrap="square" lIns="0" tIns="0" rIns="0" bIns="0" rtlCol="0">
            <a:spAutoFit/>
          </a:bodyPr>
          <a:lstStyle/>
          <a:p>
            <a:pPr>
              <a:spcAft>
                <a:spcPts val="600"/>
              </a:spcAft>
            </a:pPr>
            <a:r>
              <a:rPr sz="1400" b="1" dirty="0">
                <a:solidFill>
                  <a:srgbClr val="FFFFFF"/>
                </a:solidFill>
                <a:latin typeface="Poppins" pitchFamily="2" charset="77"/>
                <a:cs typeface="Poppins" pitchFamily="2" charset="77"/>
              </a:rPr>
              <a:t>Do you feel inspired?</a:t>
            </a:r>
            <a:endParaRPr lang="en-GB" sz="1400" b="1" dirty="0">
              <a:latin typeface="Poppins" pitchFamily="2" charset="77"/>
              <a:cs typeface="Poppins" pitchFamily="2" charset="77"/>
            </a:endParaRPr>
          </a:p>
          <a:p>
            <a:pPr>
              <a:spcAft>
                <a:spcPts val="600"/>
              </a:spcAft>
            </a:pPr>
            <a:r>
              <a:rPr sz="1200" dirty="0">
                <a:solidFill>
                  <a:srgbClr val="FFFFFF"/>
                </a:solidFill>
                <a:latin typeface="Poppins Light" pitchFamily="2" charset="77"/>
                <a:cs typeface="Poppins Light" pitchFamily="2" charset="77"/>
              </a:rPr>
              <a:t>We are always on the lookout for new volunteers, so please get in touch today.</a:t>
            </a:r>
            <a:endParaRPr sz="1200" dirty="0">
              <a:latin typeface="Poppins Light" pitchFamily="2" charset="77"/>
              <a:cs typeface="Poppins Light" pitchFamily="2" charset="77"/>
            </a:endParaRPr>
          </a:p>
        </p:txBody>
      </p:sp>
      <p:sp>
        <p:nvSpPr>
          <p:cNvPr id="52" name="object 10">
            <a:extLst>
              <a:ext uri="{FF2B5EF4-FFF2-40B4-BE49-F238E27FC236}">
                <a16:creationId xmlns:a16="http://schemas.microsoft.com/office/drawing/2014/main" id="{1B559DA5-365D-C6E5-F0C0-E6FB34D27405}"/>
              </a:ext>
            </a:extLst>
          </p:cNvPr>
          <p:cNvSpPr txBox="1"/>
          <p:nvPr/>
        </p:nvSpPr>
        <p:spPr>
          <a:xfrm>
            <a:off x="3146311" y="8871028"/>
            <a:ext cx="3178289" cy="807913"/>
          </a:xfrm>
          <a:prstGeom prst="rect">
            <a:avLst/>
          </a:prstGeom>
        </p:spPr>
        <p:txBody>
          <a:bodyPr vert="horz" wrap="square" lIns="0" tIns="0" rIns="0" bIns="0" rtlCol="0">
            <a:spAutoFit/>
          </a:bodyPr>
          <a:lstStyle/>
          <a:p>
            <a:pPr marR="5080">
              <a:lnSpc>
                <a:spcPct val="150000"/>
              </a:lnSpc>
            </a:pPr>
            <a:r>
              <a:rPr sz="1200" b="1" dirty="0">
                <a:solidFill>
                  <a:srgbClr val="FFFFFF"/>
                </a:solidFill>
                <a:latin typeface="Poppins" pitchFamily="2" charset="77"/>
                <a:cs typeface="Poppins" pitchFamily="2" charset="77"/>
              </a:rPr>
              <a:t>www.healthwatch.org/localname</a:t>
            </a:r>
            <a:endParaRPr lang="en-GB" sz="1200" b="1" dirty="0">
              <a:solidFill>
                <a:srgbClr val="FFFFFF"/>
              </a:solidFill>
              <a:latin typeface="Poppins" pitchFamily="2" charset="77"/>
              <a:cs typeface="Poppins" pitchFamily="2" charset="77"/>
            </a:endParaRPr>
          </a:p>
          <a:p>
            <a:pPr marR="5080">
              <a:lnSpc>
                <a:spcPct val="150000"/>
              </a:lnSpc>
            </a:pPr>
            <a:r>
              <a:rPr sz="1200" b="1" dirty="0">
                <a:solidFill>
                  <a:srgbClr val="FFFFFF"/>
                </a:solidFill>
                <a:latin typeface="Poppins" pitchFamily="2" charset="77"/>
                <a:cs typeface="Poppins" pitchFamily="2" charset="77"/>
              </a:rPr>
              <a:t>0123 456 78</a:t>
            </a:r>
            <a:endParaRPr lang="en-GB" sz="1200" b="1" dirty="0">
              <a:solidFill>
                <a:srgbClr val="FFFFFF"/>
              </a:solidFill>
              <a:latin typeface="Poppins" pitchFamily="2" charset="77"/>
              <a:cs typeface="Poppins" pitchFamily="2" charset="77"/>
            </a:endParaRPr>
          </a:p>
          <a:p>
            <a:pPr marR="5080">
              <a:lnSpc>
                <a:spcPct val="150000"/>
              </a:lnSpc>
            </a:pPr>
            <a:r>
              <a:rPr sz="1200" b="1" dirty="0" err="1">
                <a:solidFill>
                  <a:srgbClr val="FFFFFF"/>
                </a:solidFill>
                <a:latin typeface="Poppins" pitchFamily="2" charset="77"/>
                <a:cs typeface="Poppins" pitchFamily="2" charset="77"/>
              </a:rPr>
              <a:t>Email@email.com</a:t>
            </a:r>
            <a:endParaRPr sz="1200" b="1" dirty="0">
              <a:latin typeface="Poppins" pitchFamily="2" charset="77"/>
              <a:cs typeface="Poppins" pitchFamily="2" charset="77"/>
            </a:endParaRPr>
          </a:p>
        </p:txBody>
      </p:sp>
      <p:sp>
        <p:nvSpPr>
          <p:cNvPr id="17" name="Rectangle 16">
            <a:extLst>
              <a:ext uri="{FF2B5EF4-FFF2-40B4-BE49-F238E27FC236}">
                <a16:creationId xmlns:a16="http://schemas.microsoft.com/office/drawing/2014/main" id="{61CFF85E-3BA3-9D7F-1560-C446B8CC73F8}"/>
              </a:ext>
            </a:extLst>
          </p:cNvPr>
          <p:cNvSpPr/>
          <p:nvPr/>
        </p:nvSpPr>
        <p:spPr>
          <a:xfrm>
            <a:off x="-4823454" y="0"/>
            <a:ext cx="4533682" cy="3528393"/>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Choose three different stories of ways your volunteers have helped. Be consistent and </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r>
              <a:rPr kumimoji="0" lang="en-GB" sz="1400" b="0" i="0" u="none" strike="noStrike" kern="1200" cap="none" spc="0" normalizeH="0" baseline="0" noProof="0" dirty="0">
                <a:ln>
                  <a:noFill/>
                </a:ln>
                <a:solidFill>
                  <a:srgbClr val="000000"/>
                </a:solidFill>
                <a:effectLst/>
                <a:uLnTx/>
                <a:uFillTx/>
                <a:latin typeface="Poppins Light"/>
                <a:ea typeface="+mn-ea"/>
                <a:cs typeface="+mn-cs"/>
              </a:rPr>
              <a:t>if you add a picture for one volunteer, make sure you do the same for all of them. The pictures should be the same size and </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r>
              <a:rPr kumimoji="0" lang="en-GB" sz="1400" b="0" i="0" u="none" strike="noStrike" kern="1200" cap="none" spc="0" normalizeH="0" baseline="0" noProof="0" dirty="0">
                <a:ln>
                  <a:noFill/>
                </a:ln>
                <a:solidFill>
                  <a:srgbClr val="000000"/>
                </a:solidFill>
                <a:effectLst/>
                <a:uLnTx/>
                <a:uFillTx/>
                <a:latin typeface="Poppins Light"/>
                <a:ea typeface="+mn-ea"/>
                <a:cs typeface="+mn-cs"/>
              </a:rPr>
              <a:t>not pixelated.</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If you don’t have three stories to showcase, delete one or two of the examples and write one longer case study. </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Keep your stories concise – make every word count towards the story of how they have helped make a difference to </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r>
              <a:rPr kumimoji="0" lang="en-GB" sz="1400" b="0" i="0" u="none" strike="noStrike" kern="1200" cap="none" spc="0" normalizeH="0" baseline="0" noProof="0" dirty="0">
                <a:ln>
                  <a:noFill/>
                </a:ln>
                <a:solidFill>
                  <a:srgbClr val="000000"/>
                </a:solidFill>
                <a:effectLst/>
                <a:uLnTx/>
                <a:uFillTx/>
                <a:latin typeface="Poppins Light"/>
                <a:ea typeface="+mn-ea"/>
                <a:cs typeface="+mn-cs"/>
              </a:rPr>
              <a:t>your community. </a:t>
            </a:r>
          </a:p>
        </p:txBody>
      </p:sp>
      <p:sp>
        <p:nvSpPr>
          <p:cNvPr id="18" name="Rectangle 17">
            <a:extLst>
              <a:ext uri="{FF2B5EF4-FFF2-40B4-BE49-F238E27FC236}">
                <a16:creationId xmlns:a16="http://schemas.microsoft.com/office/drawing/2014/main" id="{02300930-94E3-DBD4-749A-1B4A3CDC7E56}"/>
              </a:ext>
            </a:extLst>
          </p:cNvPr>
          <p:cNvSpPr/>
          <p:nvPr/>
        </p:nvSpPr>
        <p:spPr>
          <a:xfrm>
            <a:off x="7815842" y="1069917"/>
            <a:ext cx="4533682" cy="694279"/>
          </a:xfrm>
          <a:prstGeom prst="rect">
            <a:avLst/>
          </a:prstGeom>
          <a:solidFill>
            <a:srgbClr val="84BD00">
              <a:lumMod val="20000"/>
              <a:lumOff val="80000"/>
            </a:srgbClr>
          </a:solidFill>
          <a:ln>
            <a:no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Section word count – 60 words</a:t>
            </a:r>
          </a:p>
        </p:txBody>
      </p:sp>
      <p:sp>
        <p:nvSpPr>
          <p:cNvPr id="20" name="Rectangle 19">
            <a:extLst>
              <a:ext uri="{FF2B5EF4-FFF2-40B4-BE49-F238E27FC236}">
                <a16:creationId xmlns:a16="http://schemas.microsoft.com/office/drawing/2014/main" id="{4F5CF278-7EF3-A14A-3203-E05BABD1AB90}"/>
              </a:ext>
            </a:extLst>
          </p:cNvPr>
          <p:cNvSpPr/>
          <p:nvPr/>
        </p:nvSpPr>
        <p:spPr>
          <a:xfrm>
            <a:off x="7815842" y="3545103"/>
            <a:ext cx="4533682" cy="694279"/>
          </a:xfrm>
          <a:prstGeom prst="rect">
            <a:avLst/>
          </a:prstGeom>
          <a:solidFill>
            <a:srgbClr val="84BD00">
              <a:lumMod val="20000"/>
              <a:lumOff val="80000"/>
            </a:srgbClr>
          </a:solidFill>
          <a:ln>
            <a:no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Section word count – 60 words</a:t>
            </a:r>
          </a:p>
        </p:txBody>
      </p:sp>
      <p:sp>
        <p:nvSpPr>
          <p:cNvPr id="21" name="Rectangle 20">
            <a:extLst>
              <a:ext uri="{FF2B5EF4-FFF2-40B4-BE49-F238E27FC236}">
                <a16:creationId xmlns:a16="http://schemas.microsoft.com/office/drawing/2014/main" id="{AA9D25C2-584A-E18E-9328-EC515B03CC1B}"/>
              </a:ext>
            </a:extLst>
          </p:cNvPr>
          <p:cNvSpPr/>
          <p:nvPr/>
        </p:nvSpPr>
        <p:spPr>
          <a:xfrm>
            <a:off x="7815842" y="6272777"/>
            <a:ext cx="4533682" cy="694279"/>
          </a:xfrm>
          <a:prstGeom prst="rect">
            <a:avLst/>
          </a:prstGeom>
          <a:solidFill>
            <a:srgbClr val="84BD00">
              <a:lumMod val="20000"/>
              <a:lumOff val="80000"/>
            </a:srgbClr>
          </a:solidFill>
          <a:ln>
            <a:no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Section word count – 60 words</a:t>
            </a:r>
          </a:p>
        </p:txBody>
      </p:sp>
      <p:sp>
        <p:nvSpPr>
          <p:cNvPr id="22" name="Rectangle 21">
            <a:extLst>
              <a:ext uri="{FF2B5EF4-FFF2-40B4-BE49-F238E27FC236}">
                <a16:creationId xmlns:a16="http://schemas.microsoft.com/office/drawing/2014/main" id="{D2F655F5-1D79-5081-85AF-169ABCC3F3A4}"/>
              </a:ext>
            </a:extLst>
          </p:cNvPr>
          <p:cNvSpPr/>
          <p:nvPr/>
        </p:nvSpPr>
        <p:spPr>
          <a:xfrm>
            <a:off x="-4823454" y="7370065"/>
            <a:ext cx="4533682" cy="1869216"/>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Remember you can write “Healthwatch </a:t>
            </a:r>
            <a:r>
              <a:rPr lang="en-GB" sz="1400" kern="1200" dirty="0">
                <a:solidFill>
                  <a:srgbClr val="000000"/>
                </a:solidFill>
                <a:latin typeface="Poppins Light"/>
                <a:ea typeface="+mn-ea"/>
                <a:cs typeface="+mn-cs"/>
              </a:rPr>
              <a:t>Anytown </a:t>
            </a:r>
            <a:r>
              <a:rPr kumimoji="0" lang="en-GB" sz="1400" b="0" i="0" u="none" strike="noStrike" kern="1200" cap="none" spc="0" normalizeH="0" baseline="0" noProof="0" dirty="0">
                <a:ln>
                  <a:noFill/>
                </a:ln>
                <a:solidFill>
                  <a:srgbClr val="000000"/>
                </a:solidFill>
                <a:effectLst/>
                <a:uLnTx/>
                <a:uFillTx/>
                <a:latin typeface="Poppins Light"/>
                <a:ea typeface="+mn-ea"/>
                <a:cs typeface="+mn-cs"/>
              </a:rPr>
              <a:t>website” highlight the text – right click – add link. This will add the link to your text rather than writing out the full URL.</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Include your volunteer manager / coordinator details if you have one</a:t>
            </a:r>
          </a:p>
        </p:txBody>
      </p:sp>
      <p:grpSp>
        <p:nvGrpSpPr>
          <p:cNvPr id="12" name="Group 11">
            <a:extLst>
              <a:ext uri="{FF2B5EF4-FFF2-40B4-BE49-F238E27FC236}">
                <a16:creationId xmlns:a16="http://schemas.microsoft.com/office/drawing/2014/main" id="{A9E96A54-8626-8EEC-5789-06D22E707434}"/>
              </a:ext>
            </a:extLst>
          </p:cNvPr>
          <p:cNvGrpSpPr/>
          <p:nvPr/>
        </p:nvGrpSpPr>
        <p:grpSpPr>
          <a:xfrm>
            <a:off x="990632" y="8266266"/>
            <a:ext cx="2048368" cy="1280699"/>
            <a:chOff x="990632" y="8266266"/>
            <a:chExt cx="2048368" cy="1280699"/>
          </a:xfrm>
        </p:grpSpPr>
        <p:pic>
          <p:nvPicPr>
            <p:cNvPr id="44" name="Graphic 43">
              <a:extLst>
                <a:ext uri="{FF2B5EF4-FFF2-40B4-BE49-F238E27FC236}">
                  <a16:creationId xmlns:a16="http://schemas.microsoft.com/office/drawing/2014/main" id="{71553B91-2352-C0D6-02EC-031C1780D6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56808" y="8920608"/>
              <a:ext cx="154898" cy="139409"/>
            </a:xfrm>
            <a:prstGeom prst="rect">
              <a:avLst/>
            </a:prstGeom>
          </p:spPr>
        </p:pic>
        <p:pic>
          <p:nvPicPr>
            <p:cNvPr id="46" name="Graphic 45">
              <a:extLst>
                <a:ext uri="{FF2B5EF4-FFF2-40B4-BE49-F238E27FC236}">
                  <a16:creationId xmlns:a16="http://schemas.microsoft.com/office/drawing/2014/main" id="{3A370FB0-4B3D-E169-BECC-F2C787B355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53122" y="9115032"/>
              <a:ext cx="185878" cy="185878"/>
            </a:xfrm>
            <a:prstGeom prst="rect">
              <a:avLst/>
            </a:prstGeom>
          </p:spPr>
        </p:pic>
        <p:pic>
          <p:nvPicPr>
            <p:cNvPr id="48" name="Graphic 47">
              <a:extLst>
                <a:ext uri="{FF2B5EF4-FFF2-40B4-BE49-F238E27FC236}">
                  <a16:creationId xmlns:a16="http://schemas.microsoft.com/office/drawing/2014/main" id="{1212008C-12F7-0494-3BC9-E5A624FAC1C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50998" y="9389863"/>
              <a:ext cx="185878" cy="139409"/>
            </a:xfrm>
            <a:prstGeom prst="rect">
              <a:avLst/>
            </a:prstGeom>
          </p:spPr>
        </p:pic>
        <p:sp>
          <p:nvSpPr>
            <p:cNvPr id="4" name="Freeform 3">
              <a:extLst>
                <a:ext uri="{FF2B5EF4-FFF2-40B4-BE49-F238E27FC236}">
                  <a16:creationId xmlns:a16="http://schemas.microsoft.com/office/drawing/2014/main" id="{82CEAD65-B5C7-573D-A361-BF015BBC34B3}"/>
                </a:ext>
              </a:extLst>
            </p:cNvPr>
            <p:cNvSpPr/>
            <p:nvPr/>
          </p:nvSpPr>
          <p:spPr>
            <a:xfrm>
              <a:off x="990632" y="8490438"/>
              <a:ext cx="508587" cy="970286"/>
            </a:xfrm>
            <a:custGeom>
              <a:avLst/>
              <a:gdLst>
                <a:gd name="connsiteX0" fmla="*/ 440475 w 508587"/>
                <a:gd name="connsiteY0" fmla="*/ 263377 h 970286"/>
                <a:gd name="connsiteX1" fmla="*/ 374080 w 508587"/>
                <a:gd name="connsiteY1" fmla="*/ 306056 h 970286"/>
                <a:gd name="connsiteX2" fmla="*/ 374080 w 508587"/>
                <a:gd name="connsiteY2" fmla="*/ 114146 h 970286"/>
                <a:gd name="connsiteX3" fmla="*/ 311225 w 508587"/>
                <a:gd name="connsiteY3" fmla="*/ 51451 h 970286"/>
                <a:gd name="connsiteX4" fmla="*/ 290667 w 508587"/>
                <a:gd name="connsiteY4" fmla="*/ 55179 h 970286"/>
                <a:gd name="connsiteX5" fmla="*/ 221222 w 508587"/>
                <a:gd name="connsiteY5" fmla="*/ 432 h 970286"/>
                <a:gd name="connsiteX6" fmla="*/ 168204 w 508587"/>
                <a:gd name="connsiteY6" fmla="*/ 45564 h 970286"/>
                <a:gd name="connsiteX7" fmla="*/ 145678 w 508587"/>
                <a:gd name="connsiteY7" fmla="*/ 41247 h 970286"/>
                <a:gd name="connsiteX8" fmla="*/ 82824 w 508587"/>
                <a:gd name="connsiteY8" fmla="*/ 103942 h 970286"/>
                <a:gd name="connsiteX9" fmla="*/ 82824 w 508587"/>
                <a:gd name="connsiteY9" fmla="*/ 116500 h 970286"/>
                <a:gd name="connsiteX10" fmla="*/ 56856 w 508587"/>
                <a:gd name="connsiteY10" fmla="*/ 113655 h 970286"/>
                <a:gd name="connsiteX11" fmla="*/ 1 w 508587"/>
                <a:gd name="connsiteY11" fmla="*/ 177822 h 970286"/>
                <a:gd name="connsiteX12" fmla="*/ 1 w 508587"/>
                <a:gd name="connsiteY12" fmla="*/ 383566 h 970286"/>
                <a:gd name="connsiteX13" fmla="*/ 82529 w 508587"/>
                <a:gd name="connsiteY13" fmla="*/ 613152 h 970286"/>
                <a:gd name="connsiteX14" fmla="*/ 74463 w 508587"/>
                <a:gd name="connsiteY14" fmla="*/ 948309 h 970286"/>
                <a:gd name="connsiteX15" fmla="*/ 95414 w 508587"/>
                <a:gd name="connsiteY15" fmla="*/ 970286 h 970286"/>
                <a:gd name="connsiteX16" fmla="*/ 96004 w 508587"/>
                <a:gd name="connsiteY16" fmla="*/ 970286 h 970286"/>
                <a:gd name="connsiteX17" fmla="*/ 117546 w 508587"/>
                <a:gd name="connsiteY17" fmla="*/ 949388 h 970286"/>
                <a:gd name="connsiteX18" fmla="*/ 125710 w 508587"/>
                <a:gd name="connsiteY18" fmla="*/ 608835 h 970286"/>
                <a:gd name="connsiteX19" fmla="*/ 114497 w 508587"/>
                <a:gd name="connsiteY19" fmla="*/ 584012 h 970286"/>
                <a:gd name="connsiteX20" fmla="*/ 43085 w 508587"/>
                <a:gd name="connsiteY20" fmla="*/ 383468 h 970286"/>
                <a:gd name="connsiteX21" fmla="*/ 43085 w 508587"/>
                <a:gd name="connsiteY21" fmla="*/ 177723 h 970286"/>
                <a:gd name="connsiteX22" fmla="*/ 60889 w 508587"/>
                <a:gd name="connsiteY22" fmla="*/ 156335 h 970286"/>
                <a:gd name="connsiteX23" fmla="*/ 76233 w 508587"/>
                <a:gd name="connsiteY23" fmla="*/ 161338 h 970286"/>
                <a:gd name="connsiteX24" fmla="*/ 82725 w 508587"/>
                <a:gd name="connsiteY24" fmla="*/ 175957 h 970286"/>
                <a:gd name="connsiteX25" fmla="*/ 82725 w 508587"/>
                <a:gd name="connsiteY25" fmla="*/ 330879 h 970286"/>
                <a:gd name="connsiteX26" fmla="*/ 104857 w 508587"/>
                <a:gd name="connsiteY26" fmla="*/ 351777 h 970286"/>
                <a:gd name="connsiteX27" fmla="*/ 125809 w 508587"/>
                <a:gd name="connsiteY27" fmla="*/ 330879 h 970286"/>
                <a:gd name="connsiteX28" fmla="*/ 125809 w 508587"/>
                <a:gd name="connsiteY28" fmla="*/ 103844 h 970286"/>
                <a:gd name="connsiteX29" fmla="*/ 145580 w 508587"/>
                <a:gd name="connsiteY29" fmla="*/ 84025 h 970286"/>
                <a:gd name="connsiteX30" fmla="*/ 165450 w 508587"/>
                <a:gd name="connsiteY30" fmla="*/ 103844 h 970286"/>
                <a:gd name="connsiteX31" fmla="*/ 165450 w 508587"/>
                <a:gd name="connsiteY31" fmla="*/ 309981 h 970286"/>
                <a:gd name="connsiteX32" fmla="*/ 187581 w 508587"/>
                <a:gd name="connsiteY32" fmla="*/ 330879 h 970286"/>
                <a:gd name="connsiteX33" fmla="*/ 208533 w 508587"/>
                <a:gd name="connsiteY33" fmla="*/ 309981 h 970286"/>
                <a:gd name="connsiteX34" fmla="*/ 208533 w 508587"/>
                <a:gd name="connsiteY34" fmla="*/ 62636 h 970286"/>
                <a:gd name="connsiteX35" fmla="*/ 228993 w 508587"/>
                <a:gd name="connsiteY35" fmla="*/ 43406 h 970286"/>
                <a:gd name="connsiteX36" fmla="*/ 248272 w 508587"/>
                <a:gd name="connsiteY36" fmla="*/ 62636 h 970286"/>
                <a:gd name="connsiteX37" fmla="*/ 248272 w 508587"/>
                <a:gd name="connsiteY37" fmla="*/ 309981 h 970286"/>
                <a:gd name="connsiteX38" fmla="*/ 270404 w 508587"/>
                <a:gd name="connsiteY38" fmla="*/ 330879 h 970286"/>
                <a:gd name="connsiteX39" fmla="*/ 291355 w 508587"/>
                <a:gd name="connsiteY39" fmla="*/ 309981 h 970286"/>
                <a:gd name="connsiteX40" fmla="*/ 291355 w 508587"/>
                <a:gd name="connsiteY40" fmla="*/ 114146 h 970286"/>
                <a:gd name="connsiteX41" fmla="*/ 311815 w 508587"/>
                <a:gd name="connsiteY41" fmla="*/ 94915 h 970286"/>
                <a:gd name="connsiteX42" fmla="*/ 331095 w 508587"/>
                <a:gd name="connsiteY42" fmla="*/ 114146 h 970286"/>
                <a:gd name="connsiteX43" fmla="*/ 331095 w 508587"/>
                <a:gd name="connsiteY43" fmla="*/ 392396 h 970286"/>
                <a:gd name="connsiteX44" fmla="*/ 331193 w 508587"/>
                <a:gd name="connsiteY44" fmla="*/ 393083 h 970286"/>
                <a:gd name="connsiteX45" fmla="*/ 332177 w 508587"/>
                <a:gd name="connsiteY45" fmla="*/ 397694 h 970286"/>
                <a:gd name="connsiteX46" fmla="*/ 333160 w 508587"/>
                <a:gd name="connsiteY46" fmla="*/ 401227 h 970286"/>
                <a:gd name="connsiteX47" fmla="*/ 337980 w 508587"/>
                <a:gd name="connsiteY47" fmla="*/ 407898 h 970286"/>
                <a:gd name="connsiteX48" fmla="*/ 341226 w 508587"/>
                <a:gd name="connsiteY48" fmla="*/ 410057 h 970286"/>
                <a:gd name="connsiteX49" fmla="*/ 345062 w 508587"/>
                <a:gd name="connsiteY49" fmla="*/ 412313 h 970286"/>
                <a:gd name="connsiteX50" fmla="*/ 345751 w 508587"/>
                <a:gd name="connsiteY50" fmla="*/ 412706 h 970286"/>
                <a:gd name="connsiteX51" fmla="*/ 349194 w 508587"/>
                <a:gd name="connsiteY51" fmla="*/ 413098 h 970286"/>
                <a:gd name="connsiteX52" fmla="*/ 352538 w 508587"/>
                <a:gd name="connsiteY52" fmla="*/ 413785 h 970286"/>
                <a:gd name="connsiteX53" fmla="*/ 353325 w 508587"/>
                <a:gd name="connsiteY53" fmla="*/ 413589 h 970286"/>
                <a:gd name="connsiteX54" fmla="*/ 357751 w 508587"/>
                <a:gd name="connsiteY54" fmla="*/ 412706 h 970286"/>
                <a:gd name="connsiteX55" fmla="*/ 361489 w 508587"/>
                <a:gd name="connsiteY55" fmla="*/ 411725 h 970286"/>
                <a:gd name="connsiteX56" fmla="*/ 364833 w 508587"/>
                <a:gd name="connsiteY56" fmla="*/ 409468 h 970286"/>
                <a:gd name="connsiteX57" fmla="*/ 368178 w 508587"/>
                <a:gd name="connsiteY57" fmla="*/ 406917 h 970286"/>
                <a:gd name="connsiteX58" fmla="*/ 370342 w 508587"/>
                <a:gd name="connsiteY58" fmla="*/ 403778 h 970286"/>
                <a:gd name="connsiteX59" fmla="*/ 372604 w 508587"/>
                <a:gd name="connsiteY59" fmla="*/ 399853 h 970286"/>
                <a:gd name="connsiteX60" fmla="*/ 372998 w 508587"/>
                <a:gd name="connsiteY60" fmla="*/ 399166 h 970286"/>
                <a:gd name="connsiteX61" fmla="*/ 441852 w 508587"/>
                <a:gd name="connsiteY61" fmla="*/ 307234 h 970286"/>
                <a:gd name="connsiteX62" fmla="*/ 456509 w 508587"/>
                <a:gd name="connsiteY62" fmla="*/ 304585 h 970286"/>
                <a:gd name="connsiteX63" fmla="*/ 463099 w 508587"/>
                <a:gd name="connsiteY63" fmla="*/ 305173 h 970286"/>
                <a:gd name="connsiteX64" fmla="*/ 445492 w 508587"/>
                <a:gd name="connsiteY64" fmla="*/ 349226 h 970286"/>
                <a:gd name="connsiteX65" fmla="*/ 388834 w 508587"/>
                <a:gd name="connsiteY65" fmla="*/ 461566 h 970286"/>
                <a:gd name="connsiteX66" fmla="*/ 321061 w 508587"/>
                <a:gd name="connsiteY66" fmla="*/ 576752 h 970286"/>
                <a:gd name="connsiteX67" fmla="*/ 297061 w 508587"/>
                <a:gd name="connsiteY67" fmla="*/ 594118 h 970286"/>
                <a:gd name="connsiteX68" fmla="*/ 281519 w 508587"/>
                <a:gd name="connsiteY68" fmla="*/ 622179 h 970286"/>
                <a:gd name="connsiteX69" fmla="*/ 289683 w 508587"/>
                <a:gd name="connsiteY69" fmla="*/ 949094 h 970286"/>
                <a:gd name="connsiteX70" fmla="*/ 311225 w 508587"/>
                <a:gd name="connsiteY70" fmla="*/ 969992 h 970286"/>
                <a:gd name="connsiteX71" fmla="*/ 311717 w 508587"/>
                <a:gd name="connsiteY71" fmla="*/ 969992 h 970286"/>
                <a:gd name="connsiteX72" fmla="*/ 332668 w 508587"/>
                <a:gd name="connsiteY72" fmla="*/ 948014 h 970286"/>
                <a:gd name="connsiteX73" fmla="*/ 324701 w 508587"/>
                <a:gd name="connsiteY73" fmla="*/ 627575 h 970286"/>
                <a:gd name="connsiteX74" fmla="*/ 349784 w 508587"/>
                <a:gd name="connsiteY74" fmla="*/ 608737 h 970286"/>
                <a:gd name="connsiteX75" fmla="*/ 429557 w 508587"/>
                <a:gd name="connsiteY75" fmla="*/ 475401 h 970286"/>
                <a:gd name="connsiteX76" fmla="*/ 479132 w 508587"/>
                <a:gd name="connsiteY76" fmla="*/ 376109 h 970286"/>
                <a:gd name="connsiteX77" fmla="*/ 495756 w 508587"/>
                <a:gd name="connsiteY77" fmla="*/ 277309 h 970286"/>
                <a:gd name="connsiteX78" fmla="*/ 440475 w 508587"/>
                <a:gd name="connsiteY78" fmla="*/ 263279 h 97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08587" h="970286">
                  <a:moveTo>
                    <a:pt x="440475" y="263377"/>
                  </a:moveTo>
                  <a:cubicBezTo>
                    <a:pt x="414015" y="269362"/>
                    <a:pt x="390506" y="284471"/>
                    <a:pt x="374080" y="306056"/>
                  </a:cubicBezTo>
                  <a:lnTo>
                    <a:pt x="374080" y="114146"/>
                  </a:lnTo>
                  <a:cubicBezTo>
                    <a:pt x="374080" y="79512"/>
                    <a:pt x="345948" y="51451"/>
                    <a:pt x="311225" y="51451"/>
                  </a:cubicBezTo>
                  <a:cubicBezTo>
                    <a:pt x="304241" y="51451"/>
                    <a:pt x="297257" y="52825"/>
                    <a:pt x="290667" y="55179"/>
                  </a:cubicBezTo>
                  <a:cubicBezTo>
                    <a:pt x="286634" y="20938"/>
                    <a:pt x="255649" y="-3591"/>
                    <a:pt x="221222" y="432"/>
                  </a:cubicBezTo>
                  <a:cubicBezTo>
                    <a:pt x="196041" y="3375"/>
                    <a:pt x="175089" y="21134"/>
                    <a:pt x="168204" y="45564"/>
                  </a:cubicBezTo>
                  <a:cubicBezTo>
                    <a:pt x="161023" y="42719"/>
                    <a:pt x="153449" y="41247"/>
                    <a:pt x="145678" y="41247"/>
                  </a:cubicBezTo>
                  <a:cubicBezTo>
                    <a:pt x="110956" y="41247"/>
                    <a:pt x="82824" y="69308"/>
                    <a:pt x="82824" y="103942"/>
                  </a:cubicBezTo>
                  <a:lnTo>
                    <a:pt x="82824" y="116500"/>
                  </a:lnTo>
                  <a:cubicBezTo>
                    <a:pt x="74463" y="113753"/>
                    <a:pt x="65610" y="112772"/>
                    <a:pt x="56856" y="113655"/>
                  </a:cubicBezTo>
                  <a:cubicBezTo>
                    <a:pt x="24297" y="117384"/>
                    <a:pt x="-196" y="145052"/>
                    <a:pt x="1" y="177822"/>
                  </a:cubicBezTo>
                  <a:lnTo>
                    <a:pt x="1" y="383566"/>
                  </a:lnTo>
                  <a:cubicBezTo>
                    <a:pt x="1" y="511114"/>
                    <a:pt x="43970" y="578616"/>
                    <a:pt x="82529" y="613152"/>
                  </a:cubicBezTo>
                  <a:lnTo>
                    <a:pt x="74463" y="948309"/>
                  </a:lnTo>
                  <a:cubicBezTo>
                    <a:pt x="74168" y="960181"/>
                    <a:pt x="83512" y="969992"/>
                    <a:pt x="95414" y="970286"/>
                  </a:cubicBezTo>
                  <a:lnTo>
                    <a:pt x="96004" y="970286"/>
                  </a:lnTo>
                  <a:cubicBezTo>
                    <a:pt x="107710" y="970286"/>
                    <a:pt x="117251" y="961064"/>
                    <a:pt x="117546" y="949388"/>
                  </a:cubicBezTo>
                  <a:lnTo>
                    <a:pt x="125710" y="608835"/>
                  </a:lnTo>
                  <a:cubicBezTo>
                    <a:pt x="125907" y="599318"/>
                    <a:pt x="121776" y="590095"/>
                    <a:pt x="114497" y="584012"/>
                  </a:cubicBezTo>
                  <a:cubicBezTo>
                    <a:pt x="67774" y="544375"/>
                    <a:pt x="43085" y="475106"/>
                    <a:pt x="43085" y="383468"/>
                  </a:cubicBezTo>
                  <a:lnTo>
                    <a:pt x="43085" y="177723"/>
                  </a:lnTo>
                  <a:cubicBezTo>
                    <a:pt x="42691" y="167127"/>
                    <a:pt x="50364" y="157904"/>
                    <a:pt x="60889" y="156335"/>
                  </a:cubicBezTo>
                  <a:cubicBezTo>
                    <a:pt x="66495" y="155746"/>
                    <a:pt x="72004" y="157610"/>
                    <a:pt x="76233" y="161338"/>
                  </a:cubicBezTo>
                  <a:cubicBezTo>
                    <a:pt x="80365" y="165067"/>
                    <a:pt x="82725" y="170365"/>
                    <a:pt x="82725" y="175957"/>
                  </a:cubicBezTo>
                  <a:lnTo>
                    <a:pt x="82725" y="330879"/>
                  </a:lnTo>
                  <a:cubicBezTo>
                    <a:pt x="83020" y="342751"/>
                    <a:pt x="92955" y="352072"/>
                    <a:pt x="104857" y="351777"/>
                  </a:cubicBezTo>
                  <a:cubicBezTo>
                    <a:pt x="116267" y="351483"/>
                    <a:pt x="125514" y="342260"/>
                    <a:pt x="125809" y="330879"/>
                  </a:cubicBezTo>
                  <a:lnTo>
                    <a:pt x="125809" y="103844"/>
                  </a:lnTo>
                  <a:cubicBezTo>
                    <a:pt x="125809" y="92953"/>
                    <a:pt x="134662" y="84025"/>
                    <a:pt x="145580" y="84025"/>
                  </a:cubicBezTo>
                  <a:cubicBezTo>
                    <a:pt x="156498" y="84025"/>
                    <a:pt x="165450" y="92855"/>
                    <a:pt x="165450" y="103844"/>
                  </a:cubicBezTo>
                  <a:lnTo>
                    <a:pt x="165450" y="309981"/>
                  </a:lnTo>
                  <a:cubicBezTo>
                    <a:pt x="165745" y="321853"/>
                    <a:pt x="175679" y="331173"/>
                    <a:pt x="187581" y="330879"/>
                  </a:cubicBezTo>
                  <a:cubicBezTo>
                    <a:pt x="198992" y="330585"/>
                    <a:pt x="208140" y="321362"/>
                    <a:pt x="208533" y="309981"/>
                  </a:cubicBezTo>
                  <a:lnTo>
                    <a:pt x="208533" y="62636"/>
                  </a:lnTo>
                  <a:cubicBezTo>
                    <a:pt x="208828" y="51745"/>
                    <a:pt x="217976" y="43111"/>
                    <a:pt x="228993" y="43406"/>
                  </a:cubicBezTo>
                  <a:cubicBezTo>
                    <a:pt x="239518" y="43700"/>
                    <a:pt x="247977" y="52138"/>
                    <a:pt x="248272" y="62636"/>
                  </a:cubicBezTo>
                  <a:lnTo>
                    <a:pt x="248272" y="309981"/>
                  </a:lnTo>
                  <a:cubicBezTo>
                    <a:pt x="248567" y="321853"/>
                    <a:pt x="258502" y="331173"/>
                    <a:pt x="270404" y="330879"/>
                  </a:cubicBezTo>
                  <a:cubicBezTo>
                    <a:pt x="281814" y="330585"/>
                    <a:pt x="291060" y="321362"/>
                    <a:pt x="291355" y="309981"/>
                  </a:cubicBezTo>
                  <a:lnTo>
                    <a:pt x="291355" y="114146"/>
                  </a:lnTo>
                  <a:cubicBezTo>
                    <a:pt x="291651" y="103255"/>
                    <a:pt x="300798" y="94621"/>
                    <a:pt x="311815" y="94915"/>
                  </a:cubicBezTo>
                  <a:cubicBezTo>
                    <a:pt x="322340" y="95210"/>
                    <a:pt x="330799" y="103648"/>
                    <a:pt x="331095" y="114146"/>
                  </a:cubicBezTo>
                  <a:lnTo>
                    <a:pt x="331095" y="392396"/>
                  </a:lnTo>
                  <a:cubicBezTo>
                    <a:pt x="331095" y="392396"/>
                    <a:pt x="331193" y="392887"/>
                    <a:pt x="331193" y="393083"/>
                  </a:cubicBezTo>
                  <a:cubicBezTo>
                    <a:pt x="331291" y="394653"/>
                    <a:pt x="331685" y="396223"/>
                    <a:pt x="332177" y="397694"/>
                  </a:cubicBezTo>
                  <a:cubicBezTo>
                    <a:pt x="332373" y="398872"/>
                    <a:pt x="332668" y="400049"/>
                    <a:pt x="333160" y="401227"/>
                  </a:cubicBezTo>
                  <a:cubicBezTo>
                    <a:pt x="334636" y="403581"/>
                    <a:pt x="336209" y="405740"/>
                    <a:pt x="337980" y="407898"/>
                  </a:cubicBezTo>
                  <a:cubicBezTo>
                    <a:pt x="338964" y="408683"/>
                    <a:pt x="340046" y="409468"/>
                    <a:pt x="341226" y="410057"/>
                  </a:cubicBezTo>
                  <a:cubicBezTo>
                    <a:pt x="342406" y="410940"/>
                    <a:pt x="343685" y="411725"/>
                    <a:pt x="345062" y="412313"/>
                  </a:cubicBezTo>
                  <a:cubicBezTo>
                    <a:pt x="345357" y="412411"/>
                    <a:pt x="345456" y="412608"/>
                    <a:pt x="345751" y="412706"/>
                  </a:cubicBezTo>
                  <a:cubicBezTo>
                    <a:pt x="346931" y="412902"/>
                    <a:pt x="348112" y="413098"/>
                    <a:pt x="349194" y="413098"/>
                  </a:cubicBezTo>
                  <a:cubicBezTo>
                    <a:pt x="350276" y="413393"/>
                    <a:pt x="351456" y="413687"/>
                    <a:pt x="352538" y="413785"/>
                  </a:cubicBezTo>
                  <a:cubicBezTo>
                    <a:pt x="352833" y="413785"/>
                    <a:pt x="353030" y="413687"/>
                    <a:pt x="353325" y="413589"/>
                  </a:cubicBezTo>
                  <a:cubicBezTo>
                    <a:pt x="354800" y="413491"/>
                    <a:pt x="356374" y="413196"/>
                    <a:pt x="357751" y="412706"/>
                  </a:cubicBezTo>
                  <a:cubicBezTo>
                    <a:pt x="359030" y="412510"/>
                    <a:pt x="360309" y="412117"/>
                    <a:pt x="361489" y="411725"/>
                  </a:cubicBezTo>
                  <a:cubicBezTo>
                    <a:pt x="362669" y="411038"/>
                    <a:pt x="363850" y="410351"/>
                    <a:pt x="364833" y="409468"/>
                  </a:cubicBezTo>
                  <a:cubicBezTo>
                    <a:pt x="366014" y="408781"/>
                    <a:pt x="367096" y="407898"/>
                    <a:pt x="368178" y="406917"/>
                  </a:cubicBezTo>
                  <a:cubicBezTo>
                    <a:pt x="368965" y="405936"/>
                    <a:pt x="369653" y="404857"/>
                    <a:pt x="370342" y="403778"/>
                  </a:cubicBezTo>
                  <a:cubicBezTo>
                    <a:pt x="371227" y="402600"/>
                    <a:pt x="372014" y="401227"/>
                    <a:pt x="372604" y="399853"/>
                  </a:cubicBezTo>
                  <a:cubicBezTo>
                    <a:pt x="372604" y="399559"/>
                    <a:pt x="372899" y="399461"/>
                    <a:pt x="372998" y="399166"/>
                  </a:cubicBezTo>
                  <a:cubicBezTo>
                    <a:pt x="395720" y="332253"/>
                    <a:pt x="425917" y="312826"/>
                    <a:pt x="441852" y="307234"/>
                  </a:cubicBezTo>
                  <a:cubicBezTo>
                    <a:pt x="446574" y="305566"/>
                    <a:pt x="451492" y="304683"/>
                    <a:pt x="456509" y="304585"/>
                  </a:cubicBezTo>
                  <a:cubicBezTo>
                    <a:pt x="458771" y="304585"/>
                    <a:pt x="460935" y="304781"/>
                    <a:pt x="463099" y="305173"/>
                  </a:cubicBezTo>
                  <a:cubicBezTo>
                    <a:pt x="471067" y="314396"/>
                    <a:pt x="455427" y="336766"/>
                    <a:pt x="445492" y="349226"/>
                  </a:cubicBezTo>
                  <a:cubicBezTo>
                    <a:pt x="419721" y="382781"/>
                    <a:pt x="400441" y="420947"/>
                    <a:pt x="388834" y="461566"/>
                  </a:cubicBezTo>
                  <a:cubicBezTo>
                    <a:pt x="374571" y="503167"/>
                    <a:pt x="362276" y="539175"/>
                    <a:pt x="321061" y="576752"/>
                  </a:cubicBezTo>
                  <a:cubicBezTo>
                    <a:pt x="313586" y="583228"/>
                    <a:pt x="305618" y="589114"/>
                    <a:pt x="297061" y="594118"/>
                  </a:cubicBezTo>
                  <a:cubicBezTo>
                    <a:pt x="287224" y="600005"/>
                    <a:pt x="281322" y="610699"/>
                    <a:pt x="281519" y="622179"/>
                  </a:cubicBezTo>
                  <a:lnTo>
                    <a:pt x="289683" y="949094"/>
                  </a:lnTo>
                  <a:cubicBezTo>
                    <a:pt x="289978" y="960769"/>
                    <a:pt x="299520" y="969992"/>
                    <a:pt x="311225" y="969992"/>
                  </a:cubicBezTo>
                  <a:lnTo>
                    <a:pt x="311717" y="969992"/>
                  </a:lnTo>
                  <a:cubicBezTo>
                    <a:pt x="323619" y="969698"/>
                    <a:pt x="332963" y="959886"/>
                    <a:pt x="332668" y="948014"/>
                  </a:cubicBezTo>
                  <a:lnTo>
                    <a:pt x="324701" y="627575"/>
                  </a:lnTo>
                  <a:cubicBezTo>
                    <a:pt x="333554" y="621884"/>
                    <a:pt x="341915" y="615605"/>
                    <a:pt x="349784" y="608737"/>
                  </a:cubicBezTo>
                  <a:cubicBezTo>
                    <a:pt x="388342" y="572631"/>
                    <a:pt x="416081" y="526420"/>
                    <a:pt x="429557" y="475401"/>
                  </a:cubicBezTo>
                  <a:cubicBezTo>
                    <a:pt x="439688" y="439491"/>
                    <a:pt x="456509" y="405838"/>
                    <a:pt x="479132" y="376109"/>
                  </a:cubicBezTo>
                  <a:cubicBezTo>
                    <a:pt x="511691" y="335490"/>
                    <a:pt x="517298" y="302132"/>
                    <a:pt x="495756" y="277309"/>
                  </a:cubicBezTo>
                  <a:cubicBezTo>
                    <a:pt x="481001" y="263377"/>
                    <a:pt x="460148" y="258079"/>
                    <a:pt x="440475" y="263279"/>
                  </a:cubicBezTo>
                </a:path>
              </a:pathLst>
            </a:custGeom>
            <a:solidFill>
              <a:schemeClr val="bg1"/>
            </a:solidFill>
            <a:ln w="9805" cap="flat">
              <a:noFill/>
              <a:prstDash val="solid"/>
              <a:miter/>
            </a:ln>
          </p:spPr>
          <p:txBody>
            <a:bodyPr rtlCol="0" anchor="ctr"/>
            <a:lstStyle/>
            <a:p>
              <a:endParaRPr lang="en-GB"/>
            </a:p>
          </p:txBody>
        </p:sp>
        <p:sp>
          <p:nvSpPr>
            <p:cNvPr id="5" name="Freeform 4">
              <a:extLst>
                <a:ext uri="{FF2B5EF4-FFF2-40B4-BE49-F238E27FC236}">
                  <a16:creationId xmlns:a16="http://schemas.microsoft.com/office/drawing/2014/main" id="{DF481F22-C14E-B3CA-496E-ED270F316951}"/>
                </a:ext>
              </a:extLst>
            </p:cNvPr>
            <p:cNvSpPr/>
            <p:nvPr/>
          </p:nvSpPr>
          <p:spPr>
            <a:xfrm>
              <a:off x="1814978" y="8490391"/>
              <a:ext cx="508783" cy="970332"/>
            </a:xfrm>
            <a:custGeom>
              <a:avLst/>
              <a:gdLst>
                <a:gd name="connsiteX0" fmla="*/ 508587 w 508783"/>
                <a:gd name="connsiteY0" fmla="*/ 177868 h 970332"/>
                <a:gd name="connsiteX1" fmla="*/ 451732 w 508783"/>
                <a:gd name="connsiteY1" fmla="*/ 113702 h 970332"/>
                <a:gd name="connsiteX2" fmla="*/ 425764 w 508783"/>
                <a:gd name="connsiteY2" fmla="*/ 116547 h 970332"/>
                <a:gd name="connsiteX3" fmla="*/ 425764 w 508783"/>
                <a:gd name="connsiteY3" fmla="*/ 103890 h 970332"/>
                <a:gd name="connsiteX4" fmla="*/ 362910 w 508783"/>
                <a:gd name="connsiteY4" fmla="*/ 41196 h 970332"/>
                <a:gd name="connsiteX5" fmla="*/ 340384 w 508783"/>
                <a:gd name="connsiteY5" fmla="*/ 45513 h 970332"/>
                <a:gd name="connsiteX6" fmla="*/ 263168 w 508783"/>
                <a:gd name="connsiteY6" fmla="*/ 2343 h 970332"/>
                <a:gd name="connsiteX7" fmla="*/ 217921 w 508783"/>
                <a:gd name="connsiteY7" fmla="*/ 55226 h 970332"/>
                <a:gd name="connsiteX8" fmla="*/ 197363 w 508783"/>
                <a:gd name="connsiteY8" fmla="*/ 51498 h 970332"/>
                <a:gd name="connsiteX9" fmla="*/ 134508 w 508783"/>
                <a:gd name="connsiteY9" fmla="*/ 114192 h 970332"/>
                <a:gd name="connsiteX10" fmla="*/ 134508 w 508783"/>
                <a:gd name="connsiteY10" fmla="*/ 306103 h 970332"/>
                <a:gd name="connsiteX11" fmla="*/ 68113 w 508783"/>
                <a:gd name="connsiteY11" fmla="*/ 263423 h 970332"/>
                <a:gd name="connsiteX12" fmla="*/ 12832 w 508783"/>
                <a:gd name="connsiteY12" fmla="*/ 277355 h 970332"/>
                <a:gd name="connsiteX13" fmla="*/ 29456 w 508783"/>
                <a:gd name="connsiteY13" fmla="*/ 376254 h 970332"/>
                <a:gd name="connsiteX14" fmla="*/ 79031 w 508783"/>
                <a:gd name="connsiteY14" fmla="*/ 475545 h 970332"/>
                <a:gd name="connsiteX15" fmla="*/ 159198 w 508783"/>
                <a:gd name="connsiteY15" fmla="*/ 609176 h 970332"/>
                <a:gd name="connsiteX16" fmla="*/ 183887 w 508783"/>
                <a:gd name="connsiteY16" fmla="*/ 627720 h 970332"/>
                <a:gd name="connsiteX17" fmla="*/ 175920 w 508783"/>
                <a:gd name="connsiteY17" fmla="*/ 948257 h 970332"/>
                <a:gd name="connsiteX18" fmla="*/ 196871 w 508783"/>
                <a:gd name="connsiteY18" fmla="*/ 970235 h 970332"/>
                <a:gd name="connsiteX19" fmla="*/ 197363 w 508783"/>
                <a:gd name="connsiteY19" fmla="*/ 970235 h 970332"/>
                <a:gd name="connsiteX20" fmla="*/ 218905 w 508783"/>
                <a:gd name="connsiteY20" fmla="*/ 949336 h 970332"/>
                <a:gd name="connsiteX21" fmla="*/ 227069 w 508783"/>
                <a:gd name="connsiteY21" fmla="*/ 622323 h 970332"/>
                <a:gd name="connsiteX22" fmla="*/ 211527 w 508783"/>
                <a:gd name="connsiteY22" fmla="*/ 594459 h 970332"/>
                <a:gd name="connsiteX23" fmla="*/ 187920 w 508783"/>
                <a:gd name="connsiteY23" fmla="*/ 577289 h 970332"/>
                <a:gd name="connsiteX24" fmla="*/ 119754 w 508783"/>
                <a:gd name="connsiteY24" fmla="*/ 461809 h 970332"/>
                <a:gd name="connsiteX25" fmla="*/ 63194 w 508783"/>
                <a:gd name="connsiteY25" fmla="*/ 349469 h 970332"/>
                <a:gd name="connsiteX26" fmla="*/ 44505 w 508783"/>
                <a:gd name="connsiteY26" fmla="*/ 306397 h 970332"/>
                <a:gd name="connsiteX27" fmla="*/ 66834 w 508783"/>
                <a:gd name="connsiteY27" fmla="*/ 307378 h 970332"/>
                <a:gd name="connsiteX28" fmla="*/ 135689 w 508783"/>
                <a:gd name="connsiteY28" fmla="*/ 399311 h 970332"/>
                <a:gd name="connsiteX29" fmla="*/ 136082 w 508783"/>
                <a:gd name="connsiteY29" fmla="*/ 399998 h 970332"/>
                <a:gd name="connsiteX30" fmla="*/ 147197 w 508783"/>
                <a:gd name="connsiteY30" fmla="*/ 411771 h 970332"/>
                <a:gd name="connsiteX31" fmla="*/ 150935 w 508783"/>
                <a:gd name="connsiteY31" fmla="*/ 412752 h 970332"/>
                <a:gd name="connsiteX32" fmla="*/ 155361 w 508783"/>
                <a:gd name="connsiteY32" fmla="*/ 413635 h 970332"/>
                <a:gd name="connsiteX33" fmla="*/ 156148 w 508783"/>
                <a:gd name="connsiteY33" fmla="*/ 413832 h 970332"/>
                <a:gd name="connsiteX34" fmla="*/ 159493 w 508783"/>
                <a:gd name="connsiteY34" fmla="*/ 413145 h 970332"/>
                <a:gd name="connsiteX35" fmla="*/ 163034 w 508783"/>
                <a:gd name="connsiteY35" fmla="*/ 412752 h 970332"/>
                <a:gd name="connsiteX36" fmla="*/ 163722 w 508783"/>
                <a:gd name="connsiteY36" fmla="*/ 412360 h 970332"/>
                <a:gd name="connsiteX37" fmla="*/ 170805 w 508783"/>
                <a:gd name="connsiteY37" fmla="*/ 407945 h 970332"/>
                <a:gd name="connsiteX38" fmla="*/ 173165 w 508783"/>
                <a:gd name="connsiteY38" fmla="*/ 404805 h 970332"/>
                <a:gd name="connsiteX39" fmla="*/ 175526 w 508783"/>
                <a:gd name="connsiteY39" fmla="*/ 401273 h 970332"/>
                <a:gd name="connsiteX40" fmla="*/ 176510 w 508783"/>
                <a:gd name="connsiteY40" fmla="*/ 397741 h 970332"/>
                <a:gd name="connsiteX41" fmla="*/ 177493 w 508783"/>
                <a:gd name="connsiteY41" fmla="*/ 393130 h 970332"/>
                <a:gd name="connsiteX42" fmla="*/ 177592 w 508783"/>
                <a:gd name="connsiteY42" fmla="*/ 392443 h 970332"/>
                <a:gd name="connsiteX43" fmla="*/ 177592 w 508783"/>
                <a:gd name="connsiteY43" fmla="*/ 114192 h 970332"/>
                <a:gd name="connsiteX44" fmla="*/ 198052 w 508783"/>
                <a:gd name="connsiteY44" fmla="*/ 94962 h 970332"/>
                <a:gd name="connsiteX45" fmla="*/ 217331 w 508783"/>
                <a:gd name="connsiteY45" fmla="*/ 114192 h 970332"/>
                <a:gd name="connsiteX46" fmla="*/ 217331 w 508783"/>
                <a:gd name="connsiteY46" fmla="*/ 310027 h 970332"/>
                <a:gd name="connsiteX47" fmla="*/ 239463 w 508783"/>
                <a:gd name="connsiteY47" fmla="*/ 330925 h 970332"/>
                <a:gd name="connsiteX48" fmla="*/ 260414 w 508783"/>
                <a:gd name="connsiteY48" fmla="*/ 310027 h 970332"/>
                <a:gd name="connsiteX49" fmla="*/ 260414 w 508783"/>
                <a:gd name="connsiteY49" fmla="*/ 62682 h 970332"/>
                <a:gd name="connsiteX50" fmla="*/ 280874 w 508783"/>
                <a:gd name="connsiteY50" fmla="*/ 43452 h 970332"/>
                <a:gd name="connsiteX51" fmla="*/ 300153 w 508783"/>
                <a:gd name="connsiteY51" fmla="*/ 62682 h 970332"/>
                <a:gd name="connsiteX52" fmla="*/ 300153 w 508783"/>
                <a:gd name="connsiteY52" fmla="*/ 310027 h 970332"/>
                <a:gd name="connsiteX53" fmla="*/ 322285 w 508783"/>
                <a:gd name="connsiteY53" fmla="*/ 330925 h 970332"/>
                <a:gd name="connsiteX54" fmla="*/ 343237 w 508783"/>
                <a:gd name="connsiteY54" fmla="*/ 310027 h 970332"/>
                <a:gd name="connsiteX55" fmla="*/ 343237 w 508783"/>
                <a:gd name="connsiteY55" fmla="*/ 103890 h 970332"/>
                <a:gd name="connsiteX56" fmla="*/ 363106 w 508783"/>
                <a:gd name="connsiteY56" fmla="*/ 84169 h 970332"/>
                <a:gd name="connsiteX57" fmla="*/ 382878 w 508783"/>
                <a:gd name="connsiteY57" fmla="*/ 103890 h 970332"/>
                <a:gd name="connsiteX58" fmla="*/ 382878 w 508783"/>
                <a:gd name="connsiteY58" fmla="*/ 330925 h 970332"/>
                <a:gd name="connsiteX59" fmla="*/ 405009 w 508783"/>
                <a:gd name="connsiteY59" fmla="*/ 351824 h 970332"/>
                <a:gd name="connsiteX60" fmla="*/ 425961 w 508783"/>
                <a:gd name="connsiteY60" fmla="*/ 330925 h 970332"/>
                <a:gd name="connsiteX61" fmla="*/ 425961 w 508783"/>
                <a:gd name="connsiteY61" fmla="*/ 176004 h 970332"/>
                <a:gd name="connsiteX62" fmla="*/ 432453 w 508783"/>
                <a:gd name="connsiteY62" fmla="*/ 161385 h 970332"/>
                <a:gd name="connsiteX63" fmla="*/ 447798 w 508783"/>
                <a:gd name="connsiteY63" fmla="*/ 156381 h 970332"/>
                <a:gd name="connsiteX64" fmla="*/ 465602 w 508783"/>
                <a:gd name="connsiteY64" fmla="*/ 177770 h 970332"/>
                <a:gd name="connsiteX65" fmla="*/ 465602 w 508783"/>
                <a:gd name="connsiteY65" fmla="*/ 383514 h 970332"/>
                <a:gd name="connsiteX66" fmla="*/ 394189 w 508783"/>
                <a:gd name="connsiteY66" fmla="*/ 584059 h 970332"/>
                <a:gd name="connsiteX67" fmla="*/ 382976 w 508783"/>
                <a:gd name="connsiteY67" fmla="*/ 608882 h 970332"/>
                <a:gd name="connsiteX68" fmla="*/ 391140 w 508783"/>
                <a:gd name="connsiteY68" fmla="*/ 949434 h 970332"/>
                <a:gd name="connsiteX69" fmla="*/ 412682 w 508783"/>
                <a:gd name="connsiteY69" fmla="*/ 970333 h 970332"/>
                <a:gd name="connsiteX70" fmla="*/ 413174 w 508783"/>
                <a:gd name="connsiteY70" fmla="*/ 970333 h 970332"/>
                <a:gd name="connsiteX71" fmla="*/ 434125 w 508783"/>
                <a:gd name="connsiteY71" fmla="*/ 948355 h 970332"/>
                <a:gd name="connsiteX72" fmla="*/ 426256 w 508783"/>
                <a:gd name="connsiteY72" fmla="*/ 613199 h 970332"/>
                <a:gd name="connsiteX73" fmla="*/ 508784 w 508783"/>
                <a:gd name="connsiteY73" fmla="*/ 383514 h 970332"/>
                <a:gd name="connsiteX74" fmla="*/ 508784 w 508783"/>
                <a:gd name="connsiteY74" fmla="*/ 177868 h 9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08783" h="970332">
                  <a:moveTo>
                    <a:pt x="508587" y="177868"/>
                  </a:moveTo>
                  <a:cubicBezTo>
                    <a:pt x="508784" y="145196"/>
                    <a:pt x="484389" y="117528"/>
                    <a:pt x="451732" y="113702"/>
                  </a:cubicBezTo>
                  <a:cubicBezTo>
                    <a:pt x="442978" y="112819"/>
                    <a:pt x="434125" y="113702"/>
                    <a:pt x="425764" y="116547"/>
                  </a:cubicBezTo>
                  <a:lnTo>
                    <a:pt x="425764" y="103890"/>
                  </a:lnTo>
                  <a:cubicBezTo>
                    <a:pt x="425764" y="69256"/>
                    <a:pt x="397632" y="41196"/>
                    <a:pt x="362910" y="41196"/>
                  </a:cubicBezTo>
                  <a:cubicBezTo>
                    <a:pt x="355237" y="41196"/>
                    <a:pt x="347565" y="42667"/>
                    <a:pt x="340384" y="45513"/>
                  </a:cubicBezTo>
                  <a:cubicBezTo>
                    <a:pt x="331040" y="12350"/>
                    <a:pt x="296416" y="-6978"/>
                    <a:pt x="263168" y="2343"/>
                  </a:cubicBezTo>
                  <a:cubicBezTo>
                    <a:pt x="238774" y="9210"/>
                    <a:pt x="220872" y="30109"/>
                    <a:pt x="217921" y="55226"/>
                  </a:cubicBezTo>
                  <a:cubicBezTo>
                    <a:pt x="211331" y="52773"/>
                    <a:pt x="204347" y="51596"/>
                    <a:pt x="197363" y="51498"/>
                  </a:cubicBezTo>
                  <a:cubicBezTo>
                    <a:pt x="162640" y="51498"/>
                    <a:pt x="134508" y="79558"/>
                    <a:pt x="134508" y="114192"/>
                  </a:cubicBezTo>
                  <a:lnTo>
                    <a:pt x="134508" y="306103"/>
                  </a:lnTo>
                  <a:cubicBezTo>
                    <a:pt x="118081" y="284518"/>
                    <a:pt x="94572" y="269408"/>
                    <a:pt x="68113" y="263423"/>
                  </a:cubicBezTo>
                  <a:cubicBezTo>
                    <a:pt x="48538" y="258223"/>
                    <a:pt x="27587" y="263423"/>
                    <a:pt x="12832" y="277355"/>
                  </a:cubicBezTo>
                  <a:cubicBezTo>
                    <a:pt x="-8710" y="302276"/>
                    <a:pt x="-3103" y="335635"/>
                    <a:pt x="29456" y="376254"/>
                  </a:cubicBezTo>
                  <a:cubicBezTo>
                    <a:pt x="52079" y="405982"/>
                    <a:pt x="68899" y="439635"/>
                    <a:pt x="79031" y="475545"/>
                  </a:cubicBezTo>
                  <a:cubicBezTo>
                    <a:pt x="92605" y="526760"/>
                    <a:pt x="120442" y="573070"/>
                    <a:pt x="159198" y="609176"/>
                  </a:cubicBezTo>
                  <a:cubicBezTo>
                    <a:pt x="166968" y="615946"/>
                    <a:pt x="175231" y="622127"/>
                    <a:pt x="183887" y="627720"/>
                  </a:cubicBezTo>
                  <a:lnTo>
                    <a:pt x="175920" y="948257"/>
                  </a:lnTo>
                  <a:cubicBezTo>
                    <a:pt x="175625" y="960129"/>
                    <a:pt x="184969" y="969940"/>
                    <a:pt x="196871" y="970235"/>
                  </a:cubicBezTo>
                  <a:lnTo>
                    <a:pt x="197363" y="970235"/>
                  </a:lnTo>
                  <a:cubicBezTo>
                    <a:pt x="209068" y="970235"/>
                    <a:pt x="218610" y="961012"/>
                    <a:pt x="218905" y="949336"/>
                  </a:cubicBezTo>
                  <a:lnTo>
                    <a:pt x="227069" y="622323"/>
                  </a:lnTo>
                  <a:cubicBezTo>
                    <a:pt x="227266" y="610942"/>
                    <a:pt x="221364" y="600248"/>
                    <a:pt x="211527" y="594459"/>
                  </a:cubicBezTo>
                  <a:cubicBezTo>
                    <a:pt x="203166" y="589455"/>
                    <a:pt x="195199" y="583666"/>
                    <a:pt x="187920" y="577289"/>
                  </a:cubicBezTo>
                  <a:cubicBezTo>
                    <a:pt x="146312" y="539417"/>
                    <a:pt x="134017" y="503409"/>
                    <a:pt x="119754" y="461809"/>
                  </a:cubicBezTo>
                  <a:cubicBezTo>
                    <a:pt x="108147" y="421190"/>
                    <a:pt x="88966" y="383024"/>
                    <a:pt x="63194" y="349469"/>
                  </a:cubicBezTo>
                  <a:cubicBezTo>
                    <a:pt x="53161" y="337008"/>
                    <a:pt x="37620" y="314639"/>
                    <a:pt x="44505" y="306397"/>
                  </a:cubicBezTo>
                  <a:cubicBezTo>
                    <a:pt x="51784" y="303944"/>
                    <a:pt x="59850" y="304238"/>
                    <a:pt x="66834" y="307378"/>
                  </a:cubicBezTo>
                  <a:cubicBezTo>
                    <a:pt x="82769" y="312971"/>
                    <a:pt x="112967" y="332397"/>
                    <a:pt x="135689" y="399311"/>
                  </a:cubicBezTo>
                  <a:cubicBezTo>
                    <a:pt x="135689" y="399605"/>
                    <a:pt x="135984" y="399703"/>
                    <a:pt x="136082" y="399998"/>
                  </a:cubicBezTo>
                  <a:cubicBezTo>
                    <a:pt x="138541" y="404903"/>
                    <a:pt x="142377" y="409122"/>
                    <a:pt x="147197" y="411771"/>
                  </a:cubicBezTo>
                  <a:cubicBezTo>
                    <a:pt x="148378" y="412164"/>
                    <a:pt x="149656" y="412556"/>
                    <a:pt x="150935" y="412752"/>
                  </a:cubicBezTo>
                  <a:cubicBezTo>
                    <a:pt x="152411" y="413243"/>
                    <a:pt x="153886" y="413537"/>
                    <a:pt x="155361" y="413635"/>
                  </a:cubicBezTo>
                  <a:cubicBezTo>
                    <a:pt x="155657" y="413635"/>
                    <a:pt x="155853" y="413832"/>
                    <a:pt x="156148" y="413832"/>
                  </a:cubicBezTo>
                  <a:cubicBezTo>
                    <a:pt x="157329" y="413733"/>
                    <a:pt x="158411" y="413439"/>
                    <a:pt x="159493" y="413145"/>
                  </a:cubicBezTo>
                  <a:cubicBezTo>
                    <a:pt x="160673" y="413145"/>
                    <a:pt x="161854" y="412949"/>
                    <a:pt x="163034" y="412752"/>
                  </a:cubicBezTo>
                  <a:cubicBezTo>
                    <a:pt x="163329" y="412654"/>
                    <a:pt x="163427" y="412458"/>
                    <a:pt x="163722" y="412360"/>
                  </a:cubicBezTo>
                  <a:cubicBezTo>
                    <a:pt x="166182" y="411084"/>
                    <a:pt x="168542" y="409613"/>
                    <a:pt x="170805" y="407945"/>
                  </a:cubicBezTo>
                  <a:cubicBezTo>
                    <a:pt x="171690" y="406964"/>
                    <a:pt x="172477" y="405982"/>
                    <a:pt x="173165" y="404805"/>
                  </a:cubicBezTo>
                  <a:cubicBezTo>
                    <a:pt x="174051" y="403726"/>
                    <a:pt x="174936" y="402548"/>
                    <a:pt x="175526" y="401273"/>
                  </a:cubicBezTo>
                  <a:cubicBezTo>
                    <a:pt x="175920" y="400096"/>
                    <a:pt x="176215" y="399016"/>
                    <a:pt x="176510" y="397741"/>
                  </a:cubicBezTo>
                  <a:cubicBezTo>
                    <a:pt x="177002" y="396269"/>
                    <a:pt x="177297" y="394699"/>
                    <a:pt x="177493" y="393130"/>
                  </a:cubicBezTo>
                  <a:cubicBezTo>
                    <a:pt x="177493" y="392835"/>
                    <a:pt x="177592" y="392639"/>
                    <a:pt x="177592" y="392443"/>
                  </a:cubicBezTo>
                  <a:lnTo>
                    <a:pt x="177592" y="114192"/>
                  </a:lnTo>
                  <a:cubicBezTo>
                    <a:pt x="177887" y="103302"/>
                    <a:pt x="187035" y="94668"/>
                    <a:pt x="198052" y="94962"/>
                  </a:cubicBezTo>
                  <a:cubicBezTo>
                    <a:pt x="208576" y="95256"/>
                    <a:pt x="217036" y="103694"/>
                    <a:pt x="217331" y="114192"/>
                  </a:cubicBezTo>
                  <a:lnTo>
                    <a:pt x="217331" y="310027"/>
                  </a:lnTo>
                  <a:cubicBezTo>
                    <a:pt x="217724" y="321899"/>
                    <a:pt x="227561" y="331220"/>
                    <a:pt x="239463" y="330925"/>
                  </a:cubicBezTo>
                  <a:cubicBezTo>
                    <a:pt x="250873" y="330631"/>
                    <a:pt x="260119" y="321408"/>
                    <a:pt x="260414" y="310027"/>
                  </a:cubicBezTo>
                  <a:lnTo>
                    <a:pt x="260414" y="62682"/>
                  </a:lnTo>
                  <a:cubicBezTo>
                    <a:pt x="260709" y="51792"/>
                    <a:pt x="269857" y="43158"/>
                    <a:pt x="280874" y="43452"/>
                  </a:cubicBezTo>
                  <a:cubicBezTo>
                    <a:pt x="291399" y="43747"/>
                    <a:pt x="299858" y="52184"/>
                    <a:pt x="300153" y="62682"/>
                  </a:cubicBezTo>
                  <a:lnTo>
                    <a:pt x="300153" y="310027"/>
                  </a:lnTo>
                  <a:cubicBezTo>
                    <a:pt x="300448" y="321899"/>
                    <a:pt x="310383" y="331220"/>
                    <a:pt x="322285" y="330925"/>
                  </a:cubicBezTo>
                  <a:cubicBezTo>
                    <a:pt x="333696" y="330631"/>
                    <a:pt x="342942" y="321408"/>
                    <a:pt x="343237" y="310027"/>
                  </a:cubicBezTo>
                  <a:lnTo>
                    <a:pt x="343237" y="103890"/>
                  </a:lnTo>
                  <a:cubicBezTo>
                    <a:pt x="343237" y="93000"/>
                    <a:pt x="352188" y="84169"/>
                    <a:pt x="363106" y="84169"/>
                  </a:cubicBezTo>
                  <a:cubicBezTo>
                    <a:pt x="374025" y="84169"/>
                    <a:pt x="382878" y="93000"/>
                    <a:pt x="382878" y="103890"/>
                  </a:cubicBezTo>
                  <a:lnTo>
                    <a:pt x="382878" y="330925"/>
                  </a:lnTo>
                  <a:cubicBezTo>
                    <a:pt x="383173" y="342797"/>
                    <a:pt x="393107" y="352118"/>
                    <a:pt x="405009" y="351824"/>
                  </a:cubicBezTo>
                  <a:cubicBezTo>
                    <a:pt x="416420" y="351529"/>
                    <a:pt x="425666" y="342307"/>
                    <a:pt x="425961" y="330925"/>
                  </a:cubicBezTo>
                  <a:lnTo>
                    <a:pt x="425961" y="176004"/>
                  </a:lnTo>
                  <a:cubicBezTo>
                    <a:pt x="425961" y="170411"/>
                    <a:pt x="428322" y="165113"/>
                    <a:pt x="432453" y="161385"/>
                  </a:cubicBezTo>
                  <a:cubicBezTo>
                    <a:pt x="436584" y="157657"/>
                    <a:pt x="442191" y="155792"/>
                    <a:pt x="447798" y="156381"/>
                  </a:cubicBezTo>
                  <a:cubicBezTo>
                    <a:pt x="458323" y="157951"/>
                    <a:pt x="465995" y="167174"/>
                    <a:pt x="465602" y="177770"/>
                  </a:cubicBezTo>
                  <a:lnTo>
                    <a:pt x="465602" y="383514"/>
                  </a:lnTo>
                  <a:cubicBezTo>
                    <a:pt x="465602" y="475055"/>
                    <a:pt x="440912" y="544421"/>
                    <a:pt x="394189" y="584059"/>
                  </a:cubicBezTo>
                  <a:cubicBezTo>
                    <a:pt x="386910" y="590240"/>
                    <a:pt x="382779" y="599365"/>
                    <a:pt x="382976" y="608882"/>
                  </a:cubicBezTo>
                  <a:lnTo>
                    <a:pt x="391140" y="949434"/>
                  </a:lnTo>
                  <a:cubicBezTo>
                    <a:pt x="391435" y="961110"/>
                    <a:pt x="400977" y="970333"/>
                    <a:pt x="412682" y="970333"/>
                  </a:cubicBezTo>
                  <a:lnTo>
                    <a:pt x="413174" y="970333"/>
                  </a:lnTo>
                  <a:cubicBezTo>
                    <a:pt x="425076" y="970038"/>
                    <a:pt x="434420" y="960227"/>
                    <a:pt x="434125" y="948355"/>
                  </a:cubicBezTo>
                  <a:lnTo>
                    <a:pt x="426256" y="613199"/>
                  </a:lnTo>
                  <a:cubicBezTo>
                    <a:pt x="464815" y="578565"/>
                    <a:pt x="508784" y="511062"/>
                    <a:pt x="508784" y="383514"/>
                  </a:cubicBezTo>
                  <a:lnTo>
                    <a:pt x="508784" y="177868"/>
                  </a:lnTo>
                  <a:close/>
                </a:path>
              </a:pathLst>
            </a:custGeom>
            <a:solidFill>
              <a:schemeClr val="bg1"/>
            </a:solidFill>
            <a:ln w="9805" cap="flat">
              <a:noFill/>
              <a:prstDash val="solid"/>
              <a:miter/>
            </a:ln>
          </p:spPr>
          <p:txBody>
            <a:bodyPr rtlCol="0" anchor="ctr"/>
            <a:lstStyle/>
            <a:p>
              <a:endParaRPr lang="en-GB"/>
            </a:p>
          </p:txBody>
        </p:sp>
        <p:sp>
          <p:nvSpPr>
            <p:cNvPr id="8" name="Freeform 7">
              <a:extLst>
                <a:ext uri="{FF2B5EF4-FFF2-40B4-BE49-F238E27FC236}">
                  <a16:creationId xmlns:a16="http://schemas.microsoft.com/office/drawing/2014/main" id="{040F6C42-8727-6C75-F321-1EFC0D8551B4}"/>
                </a:ext>
              </a:extLst>
            </p:cNvPr>
            <p:cNvSpPr/>
            <p:nvPr/>
          </p:nvSpPr>
          <p:spPr>
            <a:xfrm>
              <a:off x="1308271" y="8630555"/>
              <a:ext cx="607082" cy="450174"/>
            </a:xfrm>
            <a:custGeom>
              <a:avLst/>
              <a:gdLst>
                <a:gd name="connsiteX0" fmla="*/ 512752 w 607082"/>
                <a:gd name="connsiteY0" fmla="*/ 422604 h 450174"/>
                <a:gd name="connsiteX1" fmla="*/ 601673 w 607082"/>
                <a:gd name="connsiteY1" fmla="*/ 257479 h 450174"/>
                <a:gd name="connsiteX2" fmla="*/ 607083 w 607082"/>
                <a:gd name="connsiteY2" fmla="*/ 98436 h 450174"/>
                <a:gd name="connsiteX3" fmla="*/ 178609 w 607082"/>
                <a:gd name="connsiteY3" fmla="*/ 46436 h 450174"/>
                <a:gd name="connsiteX4" fmla="*/ 177920 w 607082"/>
                <a:gd name="connsiteY4" fmla="*/ 119825 h 450174"/>
                <a:gd name="connsiteX5" fmla="*/ 86639 w 607082"/>
                <a:gd name="connsiteY5" fmla="*/ 6700 h 450174"/>
                <a:gd name="connsiteX6" fmla="*/ 6964 w 607082"/>
                <a:gd name="connsiteY6" fmla="*/ 18964 h 450174"/>
                <a:gd name="connsiteX7" fmla="*/ 1849 w 607082"/>
                <a:gd name="connsiteY7" fmla="*/ 95395 h 450174"/>
                <a:gd name="connsiteX8" fmla="*/ 80540 w 607082"/>
                <a:gd name="connsiteY8" fmla="*/ 210384 h 450174"/>
                <a:gd name="connsiteX9" fmla="*/ 126476 w 607082"/>
                <a:gd name="connsiteY9" fmla="*/ 343132 h 450174"/>
                <a:gd name="connsiteX10" fmla="*/ 236840 w 607082"/>
                <a:gd name="connsiteY10" fmla="*/ 450174 h 450174"/>
                <a:gd name="connsiteX11" fmla="*/ 512752 w 607082"/>
                <a:gd name="connsiteY11" fmla="*/ 422604 h 45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7082" h="450174">
                  <a:moveTo>
                    <a:pt x="512752" y="422604"/>
                  </a:moveTo>
                  <a:cubicBezTo>
                    <a:pt x="512752" y="422604"/>
                    <a:pt x="598623" y="324785"/>
                    <a:pt x="601673" y="257479"/>
                  </a:cubicBezTo>
                  <a:cubicBezTo>
                    <a:pt x="604722" y="190173"/>
                    <a:pt x="607083" y="98436"/>
                    <a:pt x="607083" y="98436"/>
                  </a:cubicBezTo>
                  <a:lnTo>
                    <a:pt x="178609" y="46436"/>
                  </a:lnTo>
                  <a:lnTo>
                    <a:pt x="177920" y="119825"/>
                  </a:lnTo>
                  <a:lnTo>
                    <a:pt x="86639" y="6700"/>
                  </a:lnTo>
                  <a:cubicBezTo>
                    <a:pt x="86639" y="6700"/>
                    <a:pt x="18571" y="-14689"/>
                    <a:pt x="6964" y="18964"/>
                  </a:cubicBezTo>
                  <a:cubicBezTo>
                    <a:pt x="-4742" y="52617"/>
                    <a:pt x="1849" y="95395"/>
                    <a:pt x="1849" y="95395"/>
                  </a:cubicBezTo>
                  <a:lnTo>
                    <a:pt x="80540" y="210384"/>
                  </a:lnTo>
                  <a:lnTo>
                    <a:pt x="126476" y="343132"/>
                  </a:lnTo>
                  <a:lnTo>
                    <a:pt x="236840" y="450174"/>
                  </a:lnTo>
                  <a:lnTo>
                    <a:pt x="512752" y="422604"/>
                  </a:lnTo>
                  <a:close/>
                </a:path>
              </a:pathLst>
            </a:custGeom>
            <a:solidFill>
              <a:srgbClr val="004C6A"/>
            </a:solidFill>
            <a:ln w="9805" cap="flat">
              <a:noFill/>
              <a:prstDash val="solid"/>
              <a:miter/>
            </a:ln>
          </p:spPr>
          <p:txBody>
            <a:bodyPr rtlCol="0" anchor="ctr"/>
            <a:lstStyle/>
            <a:p>
              <a:endParaRPr lang="en-GB"/>
            </a:p>
          </p:txBody>
        </p:sp>
        <p:sp>
          <p:nvSpPr>
            <p:cNvPr id="10" name="Freeform 9">
              <a:extLst>
                <a:ext uri="{FF2B5EF4-FFF2-40B4-BE49-F238E27FC236}">
                  <a16:creationId xmlns:a16="http://schemas.microsoft.com/office/drawing/2014/main" id="{1D65A532-1608-6802-72AD-E23156E75D09}"/>
                </a:ext>
              </a:extLst>
            </p:cNvPr>
            <p:cNvSpPr/>
            <p:nvPr/>
          </p:nvSpPr>
          <p:spPr>
            <a:xfrm>
              <a:off x="1285190" y="8266266"/>
              <a:ext cx="665872" cy="1280699"/>
            </a:xfrm>
            <a:custGeom>
              <a:avLst/>
              <a:gdLst>
                <a:gd name="connsiteX0" fmla="*/ 595343 w 665872"/>
                <a:gd name="connsiteY0" fmla="*/ 151509 h 1280699"/>
                <a:gd name="connsiteX1" fmla="*/ 555604 w 665872"/>
                <a:gd name="connsiteY1" fmla="*/ 158573 h 1280699"/>
                <a:gd name="connsiteX2" fmla="*/ 555604 w 665872"/>
                <a:gd name="connsiteY2" fmla="*/ 132867 h 1280699"/>
                <a:gd name="connsiteX3" fmla="*/ 477602 w 665872"/>
                <a:gd name="connsiteY3" fmla="*/ 55161 h 1280699"/>
                <a:gd name="connsiteX4" fmla="*/ 443961 w 665872"/>
                <a:gd name="connsiteY4" fmla="*/ 63108 h 1280699"/>
                <a:gd name="connsiteX5" fmla="*/ 352778 w 665872"/>
                <a:gd name="connsiteY5" fmla="*/ 1395 h 1280699"/>
                <a:gd name="connsiteX6" fmla="*/ 289530 w 665872"/>
                <a:gd name="connsiteY6" fmla="*/ 76059 h 1280699"/>
                <a:gd name="connsiteX7" fmla="*/ 257266 w 665872"/>
                <a:gd name="connsiteY7" fmla="*/ 68897 h 1280699"/>
                <a:gd name="connsiteX8" fmla="*/ 179165 w 665872"/>
                <a:gd name="connsiteY8" fmla="*/ 146603 h 1280699"/>
                <a:gd name="connsiteX9" fmla="*/ 179165 w 665872"/>
                <a:gd name="connsiteY9" fmla="*/ 418869 h 1280699"/>
                <a:gd name="connsiteX10" fmla="*/ 84145 w 665872"/>
                <a:gd name="connsiteY10" fmla="*/ 350778 h 1280699"/>
                <a:gd name="connsiteX11" fmla="*/ 15782 w 665872"/>
                <a:gd name="connsiteY11" fmla="*/ 367457 h 1280699"/>
                <a:gd name="connsiteX12" fmla="*/ 38111 w 665872"/>
                <a:gd name="connsiteY12" fmla="*/ 491767 h 1280699"/>
                <a:gd name="connsiteX13" fmla="*/ 104999 w 665872"/>
                <a:gd name="connsiteY13" fmla="*/ 625791 h 1280699"/>
                <a:gd name="connsiteX14" fmla="*/ 210051 w 665872"/>
                <a:gd name="connsiteY14" fmla="*/ 801218 h 1280699"/>
                <a:gd name="connsiteX15" fmla="*/ 244971 w 665872"/>
                <a:gd name="connsiteY15" fmla="*/ 827218 h 1280699"/>
                <a:gd name="connsiteX16" fmla="*/ 234347 w 665872"/>
                <a:gd name="connsiteY16" fmla="*/ 1257153 h 1280699"/>
                <a:gd name="connsiteX17" fmla="*/ 256676 w 665872"/>
                <a:gd name="connsiteY17" fmla="*/ 1280602 h 1280699"/>
                <a:gd name="connsiteX18" fmla="*/ 257463 w 665872"/>
                <a:gd name="connsiteY18" fmla="*/ 1280602 h 1280699"/>
                <a:gd name="connsiteX19" fmla="*/ 280382 w 665872"/>
                <a:gd name="connsiteY19" fmla="*/ 1258330 h 1280699"/>
                <a:gd name="connsiteX20" fmla="*/ 291202 w 665872"/>
                <a:gd name="connsiteY20" fmla="*/ 823196 h 1280699"/>
                <a:gd name="connsiteX21" fmla="*/ 273299 w 665872"/>
                <a:gd name="connsiteY21" fmla="*/ 790916 h 1280699"/>
                <a:gd name="connsiteX22" fmla="*/ 240938 w 665872"/>
                <a:gd name="connsiteY22" fmla="*/ 767467 h 1280699"/>
                <a:gd name="connsiteX23" fmla="*/ 148672 w 665872"/>
                <a:gd name="connsiteY23" fmla="*/ 611368 h 1280699"/>
                <a:gd name="connsiteX24" fmla="*/ 74211 w 665872"/>
                <a:gd name="connsiteY24" fmla="*/ 463511 h 1280699"/>
                <a:gd name="connsiteX25" fmla="*/ 50407 w 665872"/>
                <a:gd name="connsiteY25" fmla="*/ 397971 h 1280699"/>
                <a:gd name="connsiteX26" fmla="*/ 81391 w 665872"/>
                <a:gd name="connsiteY26" fmla="*/ 397284 h 1280699"/>
                <a:gd name="connsiteX27" fmla="*/ 180641 w 665872"/>
                <a:gd name="connsiteY27" fmla="*/ 524439 h 1280699"/>
                <a:gd name="connsiteX28" fmla="*/ 181132 w 665872"/>
                <a:gd name="connsiteY28" fmla="*/ 525224 h 1280699"/>
                <a:gd name="connsiteX29" fmla="*/ 183493 w 665872"/>
                <a:gd name="connsiteY29" fmla="*/ 529345 h 1280699"/>
                <a:gd name="connsiteX30" fmla="*/ 189395 w 665872"/>
                <a:gd name="connsiteY30" fmla="*/ 535526 h 1280699"/>
                <a:gd name="connsiteX31" fmla="*/ 192838 w 665872"/>
                <a:gd name="connsiteY31" fmla="*/ 537881 h 1280699"/>
                <a:gd name="connsiteX32" fmla="*/ 197166 w 665872"/>
                <a:gd name="connsiteY32" fmla="*/ 539058 h 1280699"/>
                <a:gd name="connsiteX33" fmla="*/ 201592 w 665872"/>
                <a:gd name="connsiteY33" fmla="*/ 539941 h 1280699"/>
                <a:gd name="connsiteX34" fmla="*/ 202477 w 665872"/>
                <a:gd name="connsiteY34" fmla="*/ 540137 h 1280699"/>
                <a:gd name="connsiteX35" fmla="*/ 206215 w 665872"/>
                <a:gd name="connsiteY35" fmla="*/ 539353 h 1280699"/>
                <a:gd name="connsiteX36" fmla="*/ 209953 w 665872"/>
                <a:gd name="connsiteY36" fmla="*/ 538960 h 1280699"/>
                <a:gd name="connsiteX37" fmla="*/ 210740 w 665872"/>
                <a:gd name="connsiteY37" fmla="*/ 538568 h 1280699"/>
                <a:gd name="connsiteX38" fmla="*/ 214871 w 665872"/>
                <a:gd name="connsiteY38" fmla="*/ 536213 h 1280699"/>
                <a:gd name="connsiteX39" fmla="*/ 218314 w 665872"/>
                <a:gd name="connsiteY39" fmla="*/ 533858 h 1280699"/>
                <a:gd name="connsiteX40" fmla="*/ 223331 w 665872"/>
                <a:gd name="connsiteY40" fmla="*/ 526794 h 1280699"/>
                <a:gd name="connsiteX41" fmla="*/ 224314 w 665872"/>
                <a:gd name="connsiteY41" fmla="*/ 523066 h 1280699"/>
                <a:gd name="connsiteX42" fmla="*/ 225298 w 665872"/>
                <a:gd name="connsiteY42" fmla="*/ 518062 h 1280699"/>
                <a:gd name="connsiteX43" fmla="*/ 225396 w 665872"/>
                <a:gd name="connsiteY43" fmla="*/ 517277 h 1280699"/>
                <a:gd name="connsiteX44" fmla="*/ 225396 w 665872"/>
                <a:gd name="connsiteY44" fmla="*/ 146603 h 1280699"/>
                <a:gd name="connsiteX45" fmla="*/ 258250 w 665872"/>
                <a:gd name="connsiteY45" fmla="*/ 115305 h 1280699"/>
                <a:gd name="connsiteX46" fmla="*/ 289628 w 665872"/>
                <a:gd name="connsiteY46" fmla="*/ 146603 h 1280699"/>
                <a:gd name="connsiteX47" fmla="*/ 289628 w 665872"/>
                <a:gd name="connsiteY47" fmla="*/ 407193 h 1280699"/>
                <a:gd name="connsiteX48" fmla="*/ 313235 w 665872"/>
                <a:gd name="connsiteY48" fmla="*/ 429465 h 1280699"/>
                <a:gd name="connsiteX49" fmla="*/ 335564 w 665872"/>
                <a:gd name="connsiteY49" fmla="*/ 407193 h 1280699"/>
                <a:gd name="connsiteX50" fmla="*/ 335564 w 665872"/>
                <a:gd name="connsiteY50" fmla="*/ 78022 h 1280699"/>
                <a:gd name="connsiteX51" fmla="*/ 368516 w 665872"/>
                <a:gd name="connsiteY51" fmla="*/ 46723 h 1280699"/>
                <a:gd name="connsiteX52" fmla="*/ 399894 w 665872"/>
                <a:gd name="connsiteY52" fmla="*/ 78022 h 1280699"/>
                <a:gd name="connsiteX53" fmla="*/ 399894 w 665872"/>
                <a:gd name="connsiteY53" fmla="*/ 407291 h 1280699"/>
                <a:gd name="connsiteX54" fmla="*/ 423501 w 665872"/>
                <a:gd name="connsiteY54" fmla="*/ 429563 h 1280699"/>
                <a:gd name="connsiteX55" fmla="*/ 445830 w 665872"/>
                <a:gd name="connsiteY55" fmla="*/ 407291 h 1280699"/>
                <a:gd name="connsiteX56" fmla="*/ 445830 w 665872"/>
                <a:gd name="connsiteY56" fmla="*/ 132965 h 1280699"/>
                <a:gd name="connsiteX57" fmla="*/ 478782 w 665872"/>
                <a:gd name="connsiteY57" fmla="*/ 101667 h 1280699"/>
                <a:gd name="connsiteX58" fmla="*/ 510160 w 665872"/>
                <a:gd name="connsiteY58" fmla="*/ 132965 h 1280699"/>
                <a:gd name="connsiteX59" fmla="*/ 510160 w 665872"/>
                <a:gd name="connsiteY59" fmla="*/ 435156 h 1280699"/>
                <a:gd name="connsiteX60" fmla="*/ 533767 w 665872"/>
                <a:gd name="connsiteY60" fmla="*/ 457428 h 1280699"/>
                <a:gd name="connsiteX61" fmla="*/ 556096 w 665872"/>
                <a:gd name="connsiteY61" fmla="*/ 435156 h 1280699"/>
                <a:gd name="connsiteX62" fmla="*/ 556096 w 665872"/>
                <a:gd name="connsiteY62" fmla="*/ 228921 h 1280699"/>
                <a:gd name="connsiteX63" fmla="*/ 566621 w 665872"/>
                <a:gd name="connsiteY63" fmla="*/ 205275 h 1280699"/>
                <a:gd name="connsiteX64" fmla="*/ 591409 w 665872"/>
                <a:gd name="connsiteY64" fmla="*/ 197132 h 1280699"/>
                <a:gd name="connsiteX65" fmla="*/ 620328 w 665872"/>
                <a:gd name="connsiteY65" fmla="*/ 231374 h 1280699"/>
                <a:gd name="connsiteX66" fmla="*/ 620328 w 665872"/>
                <a:gd name="connsiteY66" fmla="*/ 505209 h 1280699"/>
                <a:gd name="connsiteX67" fmla="*/ 523144 w 665872"/>
                <a:gd name="connsiteY67" fmla="*/ 776493 h 1280699"/>
                <a:gd name="connsiteX68" fmla="*/ 510258 w 665872"/>
                <a:gd name="connsiteY68" fmla="*/ 805045 h 1280699"/>
                <a:gd name="connsiteX69" fmla="*/ 520882 w 665872"/>
                <a:gd name="connsiteY69" fmla="*/ 1258428 h 1280699"/>
                <a:gd name="connsiteX70" fmla="*/ 543801 w 665872"/>
                <a:gd name="connsiteY70" fmla="*/ 1280700 h 1280699"/>
                <a:gd name="connsiteX71" fmla="*/ 544391 w 665872"/>
                <a:gd name="connsiteY71" fmla="*/ 1280700 h 1280699"/>
                <a:gd name="connsiteX72" fmla="*/ 566719 w 665872"/>
                <a:gd name="connsiteY72" fmla="*/ 1257251 h 1280699"/>
                <a:gd name="connsiteX73" fmla="*/ 555998 w 665872"/>
                <a:gd name="connsiteY73" fmla="*/ 808380 h 1280699"/>
                <a:gd name="connsiteX74" fmla="*/ 665870 w 665872"/>
                <a:gd name="connsiteY74" fmla="*/ 505209 h 1280699"/>
                <a:gd name="connsiteX75" fmla="*/ 665870 w 665872"/>
                <a:gd name="connsiteY75" fmla="*/ 231275 h 1280699"/>
                <a:gd name="connsiteX76" fmla="*/ 595540 w 665872"/>
                <a:gd name="connsiteY76" fmla="*/ 151509 h 128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65872" h="1280699">
                  <a:moveTo>
                    <a:pt x="595343" y="151509"/>
                  </a:moveTo>
                  <a:cubicBezTo>
                    <a:pt x="581671" y="150332"/>
                    <a:pt x="567998" y="152784"/>
                    <a:pt x="555604" y="158573"/>
                  </a:cubicBezTo>
                  <a:lnTo>
                    <a:pt x="555604" y="132867"/>
                  </a:lnTo>
                  <a:cubicBezTo>
                    <a:pt x="555506" y="89992"/>
                    <a:pt x="520587" y="55161"/>
                    <a:pt x="477602" y="55161"/>
                  </a:cubicBezTo>
                  <a:cubicBezTo>
                    <a:pt x="465896" y="55161"/>
                    <a:pt x="454388" y="57908"/>
                    <a:pt x="443961" y="63108"/>
                  </a:cubicBezTo>
                  <a:cubicBezTo>
                    <a:pt x="435895" y="20920"/>
                    <a:pt x="395074" y="-6650"/>
                    <a:pt x="352778" y="1395"/>
                  </a:cubicBezTo>
                  <a:cubicBezTo>
                    <a:pt x="316678" y="8263"/>
                    <a:pt x="290316" y="39365"/>
                    <a:pt x="289530" y="76059"/>
                  </a:cubicBezTo>
                  <a:cubicBezTo>
                    <a:pt x="279398" y="71350"/>
                    <a:pt x="268480" y="68995"/>
                    <a:pt x="257266" y="68897"/>
                  </a:cubicBezTo>
                  <a:cubicBezTo>
                    <a:pt x="214183" y="68897"/>
                    <a:pt x="179263" y="103629"/>
                    <a:pt x="179165" y="146603"/>
                  </a:cubicBezTo>
                  <a:lnTo>
                    <a:pt x="179165" y="418869"/>
                  </a:lnTo>
                  <a:cubicBezTo>
                    <a:pt x="157623" y="384627"/>
                    <a:pt x="123491" y="360197"/>
                    <a:pt x="84145" y="350778"/>
                  </a:cubicBezTo>
                  <a:cubicBezTo>
                    <a:pt x="59948" y="344401"/>
                    <a:pt x="34176" y="350680"/>
                    <a:pt x="15782" y="367457"/>
                  </a:cubicBezTo>
                  <a:cubicBezTo>
                    <a:pt x="-24252" y="413963"/>
                    <a:pt x="22668" y="472537"/>
                    <a:pt x="38111" y="491767"/>
                  </a:cubicBezTo>
                  <a:cubicBezTo>
                    <a:pt x="68604" y="531896"/>
                    <a:pt x="91326" y="577323"/>
                    <a:pt x="104999" y="625791"/>
                  </a:cubicBezTo>
                  <a:cubicBezTo>
                    <a:pt x="124475" y="682697"/>
                    <a:pt x="144541" y="741565"/>
                    <a:pt x="210051" y="801218"/>
                  </a:cubicBezTo>
                  <a:cubicBezTo>
                    <a:pt x="220970" y="810833"/>
                    <a:pt x="232675" y="819467"/>
                    <a:pt x="244971" y="827218"/>
                  </a:cubicBezTo>
                  <a:lnTo>
                    <a:pt x="234347" y="1257153"/>
                  </a:lnTo>
                  <a:cubicBezTo>
                    <a:pt x="234052" y="1269809"/>
                    <a:pt x="243987" y="1280209"/>
                    <a:pt x="256676" y="1280602"/>
                  </a:cubicBezTo>
                  <a:lnTo>
                    <a:pt x="257463" y="1280602"/>
                  </a:lnTo>
                  <a:cubicBezTo>
                    <a:pt x="269857" y="1280602"/>
                    <a:pt x="280087" y="1270692"/>
                    <a:pt x="280382" y="1258330"/>
                  </a:cubicBezTo>
                  <a:lnTo>
                    <a:pt x="291202" y="823196"/>
                  </a:lnTo>
                  <a:cubicBezTo>
                    <a:pt x="291497" y="810048"/>
                    <a:pt x="284710" y="797686"/>
                    <a:pt x="273299" y="790916"/>
                  </a:cubicBezTo>
                  <a:cubicBezTo>
                    <a:pt x="261791" y="784048"/>
                    <a:pt x="250971" y="776199"/>
                    <a:pt x="240938" y="767467"/>
                  </a:cubicBezTo>
                  <a:cubicBezTo>
                    <a:pt x="184477" y="715957"/>
                    <a:pt x="167066" y="665134"/>
                    <a:pt x="148672" y="611368"/>
                  </a:cubicBezTo>
                  <a:cubicBezTo>
                    <a:pt x="133327" y="557896"/>
                    <a:pt x="108146" y="507760"/>
                    <a:pt x="74211" y="463511"/>
                  </a:cubicBezTo>
                  <a:cubicBezTo>
                    <a:pt x="48538" y="431526"/>
                    <a:pt x="40767" y="409254"/>
                    <a:pt x="50407" y="397971"/>
                  </a:cubicBezTo>
                  <a:cubicBezTo>
                    <a:pt x="60243" y="393654"/>
                    <a:pt x="71358" y="393359"/>
                    <a:pt x="81391" y="397284"/>
                  </a:cubicBezTo>
                  <a:cubicBezTo>
                    <a:pt x="104507" y="403956"/>
                    <a:pt x="148180" y="429367"/>
                    <a:pt x="180641" y="524439"/>
                  </a:cubicBezTo>
                  <a:cubicBezTo>
                    <a:pt x="180739" y="524734"/>
                    <a:pt x="180936" y="524930"/>
                    <a:pt x="181132" y="525224"/>
                  </a:cubicBezTo>
                  <a:cubicBezTo>
                    <a:pt x="181723" y="526696"/>
                    <a:pt x="182608" y="528070"/>
                    <a:pt x="183493" y="529345"/>
                  </a:cubicBezTo>
                  <a:cubicBezTo>
                    <a:pt x="184772" y="531994"/>
                    <a:pt x="186837" y="534153"/>
                    <a:pt x="189395" y="535526"/>
                  </a:cubicBezTo>
                  <a:cubicBezTo>
                    <a:pt x="190477" y="536409"/>
                    <a:pt x="191657" y="537194"/>
                    <a:pt x="192838" y="537881"/>
                  </a:cubicBezTo>
                  <a:cubicBezTo>
                    <a:pt x="194215" y="538371"/>
                    <a:pt x="195690" y="538764"/>
                    <a:pt x="197166" y="539058"/>
                  </a:cubicBezTo>
                  <a:cubicBezTo>
                    <a:pt x="198641" y="539451"/>
                    <a:pt x="200018" y="539745"/>
                    <a:pt x="201592" y="539941"/>
                  </a:cubicBezTo>
                  <a:cubicBezTo>
                    <a:pt x="201887" y="539941"/>
                    <a:pt x="202182" y="540137"/>
                    <a:pt x="202477" y="540137"/>
                  </a:cubicBezTo>
                  <a:cubicBezTo>
                    <a:pt x="203756" y="540039"/>
                    <a:pt x="204936" y="539745"/>
                    <a:pt x="206215" y="539353"/>
                  </a:cubicBezTo>
                  <a:cubicBezTo>
                    <a:pt x="207494" y="539353"/>
                    <a:pt x="208674" y="539156"/>
                    <a:pt x="209953" y="538960"/>
                  </a:cubicBezTo>
                  <a:cubicBezTo>
                    <a:pt x="210248" y="538960"/>
                    <a:pt x="210445" y="538666"/>
                    <a:pt x="210740" y="538568"/>
                  </a:cubicBezTo>
                  <a:cubicBezTo>
                    <a:pt x="212215" y="537881"/>
                    <a:pt x="213593" y="537096"/>
                    <a:pt x="214871" y="536213"/>
                  </a:cubicBezTo>
                  <a:cubicBezTo>
                    <a:pt x="216052" y="535526"/>
                    <a:pt x="217232" y="534741"/>
                    <a:pt x="218314" y="533858"/>
                  </a:cubicBezTo>
                  <a:cubicBezTo>
                    <a:pt x="220183" y="531602"/>
                    <a:pt x="221855" y="529247"/>
                    <a:pt x="223331" y="526794"/>
                  </a:cubicBezTo>
                  <a:cubicBezTo>
                    <a:pt x="223724" y="525617"/>
                    <a:pt x="224117" y="524341"/>
                    <a:pt x="224314" y="523066"/>
                  </a:cubicBezTo>
                  <a:cubicBezTo>
                    <a:pt x="224806" y="521496"/>
                    <a:pt x="225199" y="519828"/>
                    <a:pt x="225298" y="518062"/>
                  </a:cubicBezTo>
                  <a:cubicBezTo>
                    <a:pt x="225298" y="517768"/>
                    <a:pt x="225396" y="517571"/>
                    <a:pt x="225396" y="517277"/>
                  </a:cubicBezTo>
                  <a:lnTo>
                    <a:pt x="225396" y="146603"/>
                  </a:lnTo>
                  <a:cubicBezTo>
                    <a:pt x="225790" y="128845"/>
                    <a:pt x="240544" y="114913"/>
                    <a:pt x="258250" y="115305"/>
                  </a:cubicBezTo>
                  <a:cubicBezTo>
                    <a:pt x="275365" y="115697"/>
                    <a:pt x="289234" y="129433"/>
                    <a:pt x="289628" y="146603"/>
                  </a:cubicBezTo>
                  <a:lnTo>
                    <a:pt x="289628" y="407193"/>
                  </a:lnTo>
                  <a:cubicBezTo>
                    <a:pt x="290021" y="419850"/>
                    <a:pt x="300546" y="429760"/>
                    <a:pt x="313235" y="429465"/>
                  </a:cubicBezTo>
                  <a:cubicBezTo>
                    <a:pt x="325432" y="429171"/>
                    <a:pt x="335170" y="419359"/>
                    <a:pt x="335564" y="407193"/>
                  </a:cubicBezTo>
                  <a:lnTo>
                    <a:pt x="335564" y="78022"/>
                  </a:lnTo>
                  <a:cubicBezTo>
                    <a:pt x="335957" y="60361"/>
                    <a:pt x="350712" y="46331"/>
                    <a:pt x="368516" y="46723"/>
                  </a:cubicBezTo>
                  <a:cubicBezTo>
                    <a:pt x="385631" y="47116"/>
                    <a:pt x="399501" y="60852"/>
                    <a:pt x="399894" y="78022"/>
                  </a:cubicBezTo>
                  <a:lnTo>
                    <a:pt x="399894" y="407291"/>
                  </a:lnTo>
                  <a:cubicBezTo>
                    <a:pt x="400287" y="419948"/>
                    <a:pt x="410812" y="429858"/>
                    <a:pt x="423501" y="429563"/>
                  </a:cubicBezTo>
                  <a:cubicBezTo>
                    <a:pt x="435699" y="429269"/>
                    <a:pt x="445437" y="419458"/>
                    <a:pt x="445830" y="407291"/>
                  </a:cubicBezTo>
                  <a:lnTo>
                    <a:pt x="445830" y="132965"/>
                  </a:lnTo>
                  <a:cubicBezTo>
                    <a:pt x="446223" y="115305"/>
                    <a:pt x="460978" y="101275"/>
                    <a:pt x="478782" y="101667"/>
                  </a:cubicBezTo>
                  <a:cubicBezTo>
                    <a:pt x="495897" y="102060"/>
                    <a:pt x="509767" y="115796"/>
                    <a:pt x="510160" y="132965"/>
                  </a:cubicBezTo>
                  <a:lnTo>
                    <a:pt x="510160" y="435156"/>
                  </a:lnTo>
                  <a:cubicBezTo>
                    <a:pt x="510554" y="447812"/>
                    <a:pt x="521079" y="457722"/>
                    <a:pt x="533767" y="457428"/>
                  </a:cubicBezTo>
                  <a:cubicBezTo>
                    <a:pt x="545965" y="457133"/>
                    <a:pt x="555703" y="447322"/>
                    <a:pt x="556096" y="435156"/>
                  </a:cubicBezTo>
                  <a:lnTo>
                    <a:pt x="556096" y="228921"/>
                  </a:lnTo>
                  <a:cubicBezTo>
                    <a:pt x="556096" y="219894"/>
                    <a:pt x="559932" y="211260"/>
                    <a:pt x="566621" y="205275"/>
                  </a:cubicBezTo>
                  <a:cubicBezTo>
                    <a:pt x="573408" y="199192"/>
                    <a:pt x="582359" y="196249"/>
                    <a:pt x="591409" y="197132"/>
                  </a:cubicBezTo>
                  <a:cubicBezTo>
                    <a:pt x="608327" y="199487"/>
                    <a:pt x="620820" y="214302"/>
                    <a:pt x="620328" y="231374"/>
                  </a:cubicBezTo>
                  <a:lnTo>
                    <a:pt x="620328" y="505209"/>
                  </a:lnTo>
                  <a:cubicBezTo>
                    <a:pt x="620328" y="628832"/>
                    <a:pt x="586884" y="722629"/>
                    <a:pt x="523144" y="776493"/>
                  </a:cubicBezTo>
                  <a:cubicBezTo>
                    <a:pt x="514783" y="783558"/>
                    <a:pt x="510062" y="794056"/>
                    <a:pt x="510258" y="805045"/>
                  </a:cubicBezTo>
                  <a:lnTo>
                    <a:pt x="520882" y="1258428"/>
                  </a:lnTo>
                  <a:cubicBezTo>
                    <a:pt x="521177" y="1270791"/>
                    <a:pt x="531407" y="1280700"/>
                    <a:pt x="543801" y="1280700"/>
                  </a:cubicBezTo>
                  <a:lnTo>
                    <a:pt x="544391" y="1280700"/>
                  </a:lnTo>
                  <a:cubicBezTo>
                    <a:pt x="556981" y="1280308"/>
                    <a:pt x="567015" y="1269907"/>
                    <a:pt x="566719" y="1257251"/>
                  </a:cubicBezTo>
                  <a:lnTo>
                    <a:pt x="555998" y="808380"/>
                  </a:lnTo>
                  <a:cubicBezTo>
                    <a:pt x="606950" y="763641"/>
                    <a:pt x="665870" y="675044"/>
                    <a:pt x="665870" y="505209"/>
                  </a:cubicBezTo>
                  <a:lnTo>
                    <a:pt x="665870" y="231275"/>
                  </a:lnTo>
                  <a:cubicBezTo>
                    <a:pt x="666165" y="190656"/>
                    <a:pt x="635869" y="156317"/>
                    <a:pt x="595540" y="151509"/>
                  </a:cubicBezTo>
                </a:path>
              </a:pathLst>
            </a:custGeom>
            <a:solidFill>
              <a:schemeClr val="bg1"/>
            </a:solidFill>
            <a:ln w="9805" cap="flat">
              <a:noFill/>
              <a:prstDash val="solid"/>
              <a:miter/>
            </a:ln>
          </p:spPr>
          <p:txBody>
            <a:bodyPr rtlCol="0" anchor="ctr"/>
            <a:lstStyle/>
            <a:p>
              <a:endParaRPr lang="en-GB"/>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3" descr="A picture containing person&#10;&#10;Description automatically generated">
            <a:extLst>
              <a:ext uri="{FF2B5EF4-FFF2-40B4-BE49-F238E27FC236}">
                <a16:creationId xmlns:a16="http://schemas.microsoft.com/office/drawing/2014/main" id="{90D7A12D-5A70-7842-394B-C46447A56F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957" t="-1" r="18065" b="-1"/>
          <a:stretch/>
        </p:blipFill>
        <p:spPr>
          <a:xfrm>
            <a:off x="-1" y="3501783"/>
            <a:ext cx="7563799" cy="7191617"/>
          </a:xfrm>
          <a:prstGeom prst="rect">
            <a:avLst/>
          </a:prstGeom>
        </p:spPr>
      </p:pic>
      <p:grpSp>
        <p:nvGrpSpPr>
          <p:cNvPr id="35" name="Group 34">
            <a:extLst>
              <a:ext uri="{FF2B5EF4-FFF2-40B4-BE49-F238E27FC236}">
                <a16:creationId xmlns:a16="http://schemas.microsoft.com/office/drawing/2014/main" id="{5CEEAD3B-DAC1-AD69-F37A-0145F71DE211}"/>
              </a:ext>
            </a:extLst>
          </p:cNvPr>
          <p:cNvGrpSpPr/>
          <p:nvPr/>
        </p:nvGrpSpPr>
        <p:grpSpPr>
          <a:xfrm>
            <a:off x="-3807" y="0"/>
            <a:ext cx="7567606" cy="5334275"/>
            <a:chOff x="-3807" y="0"/>
            <a:chExt cx="7567606" cy="5334275"/>
          </a:xfrm>
        </p:grpSpPr>
        <p:sp>
          <p:nvSpPr>
            <p:cNvPr id="32" name="Freeform 31">
              <a:extLst>
                <a:ext uri="{FF2B5EF4-FFF2-40B4-BE49-F238E27FC236}">
                  <a16:creationId xmlns:a16="http://schemas.microsoft.com/office/drawing/2014/main" id="{1E1B5FD7-E229-4770-F8FE-3204036EC30E}"/>
                </a:ext>
              </a:extLst>
            </p:cNvPr>
            <p:cNvSpPr/>
            <p:nvPr/>
          </p:nvSpPr>
          <p:spPr>
            <a:xfrm>
              <a:off x="0" y="0"/>
              <a:ext cx="7563799" cy="4941681"/>
            </a:xfrm>
            <a:custGeom>
              <a:avLst/>
              <a:gdLst>
                <a:gd name="connsiteX0" fmla="*/ 0 w 7556500"/>
                <a:gd name="connsiteY0" fmla="*/ 0 h 4936912"/>
                <a:gd name="connsiteX1" fmla="*/ 7556500 w 7556500"/>
                <a:gd name="connsiteY1" fmla="*/ 0 h 4936912"/>
                <a:gd name="connsiteX2" fmla="*/ 7556500 w 7556500"/>
                <a:gd name="connsiteY2" fmla="*/ 4936912 h 4936912"/>
                <a:gd name="connsiteX3" fmla="*/ 7535881 w 7556500"/>
                <a:gd name="connsiteY3" fmla="*/ 4921255 h 4936912"/>
                <a:gd name="connsiteX4" fmla="*/ 6313384 w 7556500"/>
                <a:gd name="connsiteY4" fmla="*/ 4174110 h 4936912"/>
                <a:gd name="connsiteX5" fmla="*/ 3766612 w 7556500"/>
                <a:gd name="connsiteY5" fmla="*/ 3376764 h 4936912"/>
                <a:gd name="connsiteX6" fmla="*/ 2794856 w 7556500"/>
                <a:gd name="connsiteY6" fmla="*/ 3318142 h 4936912"/>
                <a:gd name="connsiteX7" fmla="*/ 1219462 w 7556500"/>
                <a:gd name="connsiteY7" fmla="*/ 3509843 h 4936912"/>
                <a:gd name="connsiteX8" fmla="*/ 286629 w 7556500"/>
                <a:gd name="connsiteY8" fmla="*/ 3811162 h 4936912"/>
                <a:gd name="connsiteX9" fmla="*/ 0 w 7556500"/>
                <a:gd name="connsiteY9" fmla="*/ 3937557 h 493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6500" h="4936912">
                  <a:moveTo>
                    <a:pt x="0" y="0"/>
                  </a:moveTo>
                  <a:lnTo>
                    <a:pt x="7556500" y="0"/>
                  </a:lnTo>
                  <a:lnTo>
                    <a:pt x="7556500" y="4936912"/>
                  </a:lnTo>
                  <a:lnTo>
                    <a:pt x="7535881" y="4921255"/>
                  </a:lnTo>
                  <a:cubicBezTo>
                    <a:pt x="7160808" y="4651546"/>
                    <a:pt x="6752846" y="4402127"/>
                    <a:pt x="6313384" y="4174110"/>
                  </a:cubicBezTo>
                  <a:cubicBezTo>
                    <a:pt x="5509833" y="3757265"/>
                    <a:pt x="4652974" y="3488951"/>
                    <a:pt x="3766612" y="3376764"/>
                  </a:cubicBezTo>
                  <a:cubicBezTo>
                    <a:pt x="3440495" y="3335452"/>
                    <a:pt x="3116158" y="3315936"/>
                    <a:pt x="2794856" y="3318142"/>
                  </a:cubicBezTo>
                  <a:cubicBezTo>
                    <a:pt x="2259354" y="3321818"/>
                    <a:pt x="1732285" y="3385833"/>
                    <a:pt x="1219462" y="3509843"/>
                  </a:cubicBezTo>
                  <a:cubicBezTo>
                    <a:pt x="895837" y="3588120"/>
                    <a:pt x="584334" y="3688990"/>
                    <a:pt x="286629" y="3811162"/>
                  </a:cubicBezTo>
                  <a:lnTo>
                    <a:pt x="0" y="39375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Poppins" pitchFamily="2" charset="77"/>
              </a:endParaRPr>
            </a:p>
          </p:txBody>
        </p:sp>
        <p:sp>
          <p:nvSpPr>
            <p:cNvPr id="30" name="Freeform 29">
              <a:extLst>
                <a:ext uri="{FF2B5EF4-FFF2-40B4-BE49-F238E27FC236}">
                  <a16:creationId xmlns:a16="http://schemas.microsoft.com/office/drawing/2014/main" id="{2087D2F0-828B-D059-883C-4D4F1E2A4AF3}"/>
                </a:ext>
              </a:extLst>
            </p:cNvPr>
            <p:cNvSpPr/>
            <p:nvPr/>
          </p:nvSpPr>
          <p:spPr>
            <a:xfrm>
              <a:off x="-3807" y="3304611"/>
              <a:ext cx="7563799" cy="2029664"/>
            </a:xfrm>
            <a:custGeom>
              <a:avLst/>
              <a:gdLst>
                <a:gd name="connsiteX0" fmla="*/ 2798663 w 7560309"/>
                <a:gd name="connsiteY0" fmla="*/ 169 h 2028727"/>
                <a:gd name="connsiteX1" fmla="*/ 3770419 w 7560309"/>
                <a:gd name="connsiteY1" fmla="*/ 58791 h 2028727"/>
                <a:gd name="connsiteX2" fmla="*/ 6317191 w 7560309"/>
                <a:gd name="connsiteY2" fmla="*/ 856137 h 2028727"/>
                <a:gd name="connsiteX3" fmla="*/ 7539688 w 7560309"/>
                <a:gd name="connsiteY3" fmla="*/ 1603282 h 2028727"/>
                <a:gd name="connsiteX4" fmla="*/ 7560309 w 7560309"/>
                <a:gd name="connsiteY4" fmla="*/ 1618940 h 2028727"/>
                <a:gd name="connsiteX5" fmla="*/ 7560309 w 7560309"/>
                <a:gd name="connsiteY5" fmla="*/ 2028727 h 2028727"/>
                <a:gd name="connsiteX6" fmla="*/ 7344889 w 7560309"/>
                <a:gd name="connsiteY6" fmla="*/ 1865382 h 2028727"/>
                <a:gd name="connsiteX7" fmla="*/ 6166889 w 7560309"/>
                <a:gd name="connsiteY7" fmla="*/ 1146104 h 2028727"/>
                <a:gd name="connsiteX8" fmla="*/ 3729520 w 7560309"/>
                <a:gd name="connsiteY8" fmla="*/ 382817 h 2028727"/>
                <a:gd name="connsiteX9" fmla="*/ 1300255 w 7560309"/>
                <a:gd name="connsiteY9" fmla="*/ 509314 h 2028727"/>
                <a:gd name="connsiteX10" fmla="*/ 140777 w 7560309"/>
                <a:gd name="connsiteY10" fmla="*/ 916222 h 2028727"/>
                <a:gd name="connsiteX11" fmla="*/ 0 w 7560309"/>
                <a:gd name="connsiteY11" fmla="*/ 987225 h 2028727"/>
                <a:gd name="connsiteX12" fmla="*/ 0 w 7560309"/>
                <a:gd name="connsiteY12" fmla="*/ 621263 h 2028727"/>
                <a:gd name="connsiteX13" fmla="*/ 290436 w 7560309"/>
                <a:gd name="connsiteY13" fmla="*/ 493189 h 2028727"/>
                <a:gd name="connsiteX14" fmla="*/ 1223269 w 7560309"/>
                <a:gd name="connsiteY14" fmla="*/ 191870 h 2028727"/>
                <a:gd name="connsiteX15" fmla="*/ 2798663 w 7560309"/>
                <a:gd name="connsiteY15" fmla="*/ 169 h 202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60309" h="2028727">
                  <a:moveTo>
                    <a:pt x="2798663" y="169"/>
                  </a:moveTo>
                  <a:cubicBezTo>
                    <a:pt x="3119965" y="-2037"/>
                    <a:pt x="3444302" y="17479"/>
                    <a:pt x="3770419" y="58791"/>
                  </a:cubicBezTo>
                  <a:cubicBezTo>
                    <a:pt x="4656781" y="170978"/>
                    <a:pt x="5513640" y="439292"/>
                    <a:pt x="6317191" y="856137"/>
                  </a:cubicBezTo>
                  <a:cubicBezTo>
                    <a:pt x="6756653" y="1084154"/>
                    <a:pt x="7164615" y="1333573"/>
                    <a:pt x="7539688" y="1603282"/>
                  </a:cubicBezTo>
                  <a:lnTo>
                    <a:pt x="7560309" y="1618940"/>
                  </a:lnTo>
                  <a:lnTo>
                    <a:pt x="7560309" y="2028727"/>
                  </a:lnTo>
                  <a:lnTo>
                    <a:pt x="7344889" y="1865382"/>
                  </a:lnTo>
                  <a:cubicBezTo>
                    <a:pt x="6983793" y="1606067"/>
                    <a:pt x="6590681" y="1365955"/>
                    <a:pt x="6166889" y="1146104"/>
                  </a:cubicBezTo>
                  <a:cubicBezTo>
                    <a:pt x="5397654" y="746987"/>
                    <a:pt x="4577642" y="490194"/>
                    <a:pt x="3729520" y="382817"/>
                  </a:cubicBezTo>
                  <a:cubicBezTo>
                    <a:pt x="2899379" y="277722"/>
                    <a:pt x="2082027" y="320266"/>
                    <a:pt x="1300255" y="509314"/>
                  </a:cubicBezTo>
                  <a:cubicBezTo>
                    <a:pt x="892054" y="608049"/>
                    <a:pt x="504310" y="744645"/>
                    <a:pt x="140777" y="916222"/>
                  </a:cubicBezTo>
                  <a:lnTo>
                    <a:pt x="0" y="987225"/>
                  </a:lnTo>
                  <a:lnTo>
                    <a:pt x="0" y="621263"/>
                  </a:lnTo>
                  <a:lnTo>
                    <a:pt x="290436" y="493189"/>
                  </a:lnTo>
                  <a:cubicBezTo>
                    <a:pt x="588141" y="371017"/>
                    <a:pt x="899644" y="270147"/>
                    <a:pt x="1223269" y="191870"/>
                  </a:cubicBezTo>
                  <a:cubicBezTo>
                    <a:pt x="1736092" y="67860"/>
                    <a:pt x="2263161" y="3845"/>
                    <a:pt x="2798663" y="169"/>
                  </a:cubicBezTo>
                  <a:close/>
                </a:path>
              </a:pathLst>
            </a:custGeom>
            <a:solidFill>
              <a:schemeClr val="accent3"/>
            </a:solidFill>
            <a:ln w="12662" cap="flat">
              <a:noFill/>
              <a:prstDash val="solid"/>
              <a:miter/>
            </a:ln>
          </p:spPr>
          <p:txBody>
            <a:bodyPr rtlCol="0" anchor="ctr"/>
            <a:lstStyle/>
            <a:p>
              <a:endParaRPr lang="en-GB"/>
            </a:p>
          </p:txBody>
        </p:sp>
      </p:grpSp>
      <p:pic>
        <p:nvPicPr>
          <p:cNvPr id="14" name="Graphic 13">
            <a:extLst>
              <a:ext uri="{FF2B5EF4-FFF2-40B4-BE49-F238E27FC236}">
                <a16:creationId xmlns:a16="http://schemas.microsoft.com/office/drawing/2014/main" id="{583C56DF-FC81-2F8F-F615-72B9794622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60112" y="420339"/>
            <a:ext cx="2863702" cy="781010"/>
          </a:xfrm>
          <a:prstGeom prst="rect">
            <a:avLst/>
          </a:prstGeom>
        </p:spPr>
      </p:pic>
      <p:sp>
        <p:nvSpPr>
          <p:cNvPr id="2" name="Rectangle 1">
            <a:extLst>
              <a:ext uri="{FF2B5EF4-FFF2-40B4-BE49-F238E27FC236}">
                <a16:creationId xmlns:a16="http://schemas.microsoft.com/office/drawing/2014/main" id="{A2B4557B-280A-2EFF-3127-FDD6A8DE2BC0}"/>
              </a:ext>
            </a:extLst>
          </p:cNvPr>
          <p:cNvSpPr/>
          <p:nvPr/>
        </p:nvSpPr>
        <p:spPr>
          <a:xfrm>
            <a:off x="7801581" y="19896"/>
            <a:ext cx="4533682" cy="3481887"/>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Don’t forget to insert your own local Healthwatch logo. On this cover the logo is in the top right corner.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To change the logo right click on it &gt; change picture &gt; from file &gt; choose logo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Make sure its placed not too close to the top or the right hand edges and should be approx. 70mm in length or take up a third of the page. Use the main Healthwatch logo as a guide.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You can download different versions of your logo by logging into the </a:t>
            </a:r>
            <a:r>
              <a:rPr kumimoji="0" lang="en-GB" sz="1400" b="0" i="0" u="sng" strike="noStrike" kern="1200" cap="none" spc="0" normalizeH="0" baseline="0" noProof="0" dirty="0">
                <a:ln>
                  <a:noFill/>
                </a:ln>
                <a:solidFill>
                  <a:srgbClr val="000000"/>
                </a:solidFill>
                <a:effectLst/>
                <a:uLnTx/>
                <a:uFillTx/>
                <a:latin typeface="Poppins Light"/>
                <a:ea typeface="+mn-ea"/>
                <a:cs typeface="+mn-cs"/>
                <a:hlinkClick r:id="rId5"/>
              </a:rPr>
              <a:t>Communications Centre</a:t>
            </a:r>
            <a:r>
              <a:rPr kumimoji="0" lang="en-GB" sz="1400" b="0" i="0" u="none" strike="noStrike" kern="1200" cap="none" spc="0" normalizeH="0" baseline="0" noProof="0" dirty="0">
                <a:ln>
                  <a:noFill/>
                </a:ln>
                <a:solidFill>
                  <a:srgbClr val="000000"/>
                </a:solidFill>
                <a:effectLst/>
                <a:uLnTx/>
                <a:uFillTx/>
                <a:latin typeface="Poppins Light"/>
                <a:ea typeface="+mn-ea"/>
                <a:cs typeface="+mn-cs"/>
              </a:rPr>
              <a:t> on the Network Site. On the right hand side, ‘search assets’ and type the name of your local Healthwatch</a:t>
            </a:r>
          </a:p>
        </p:txBody>
      </p:sp>
      <p:sp>
        <p:nvSpPr>
          <p:cNvPr id="3" name="Rectangle 2">
            <a:extLst>
              <a:ext uri="{FF2B5EF4-FFF2-40B4-BE49-F238E27FC236}">
                <a16:creationId xmlns:a16="http://schemas.microsoft.com/office/drawing/2014/main" id="{EB4F07F1-B86A-39CC-407D-17F8E8EE904D}"/>
              </a:ext>
            </a:extLst>
          </p:cNvPr>
          <p:cNvSpPr/>
          <p:nvPr/>
        </p:nvSpPr>
        <p:spPr>
          <a:xfrm>
            <a:off x="-4791588" y="1344523"/>
            <a:ext cx="4533682" cy="774267"/>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Remember, this is a template. You can change the title if you wish.</a:t>
            </a:r>
          </a:p>
        </p:txBody>
      </p:sp>
      <p:sp>
        <p:nvSpPr>
          <p:cNvPr id="4" name="Rectangle 3">
            <a:extLst>
              <a:ext uri="{FF2B5EF4-FFF2-40B4-BE49-F238E27FC236}">
                <a16:creationId xmlns:a16="http://schemas.microsoft.com/office/drawing/2014/main" id="{DB14DFBB-46B5-A038-3ADB-2D229CD2C252}"/>
              </a:ext>
            </a:extLst>
          </p:cNvPr>
          <p:cNvSpPr/>
          <p:nvPr/>
        </p:nvSpPr>
        <p:spPr>
          <a:xfrm>
            <a:off x="-4791588" y="3502506"/>
            <a:ext cx="4533682" cy="2029663"/>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spc="0" normalizeH="0" baseline="0" noProof="0" dirty="0">
                <a:ln>
                  <a:noFill/>
                </a:ln>
                <a:solidFill>
                  <a:srgbClr val="000000"/>
                </a:solidFill>
                <a:effectLst/>
                <a:uLnTx/>
                <a:uFillTx/>
                <a:latin typeface="Poppins Medium" pitchFamily="2" charset="77"/>
                <a:ea typeface="+mn-ea"/>
                <a:cs typeface="Poppins Medium" pitchFamily="2" charset="77"/>
              </a:rPr>
              <a:t>Covers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u="none" strike="noStrike" kern="1200" cap="none" spc="0" normalizeH="0" baseline="0" noProof="0" dirty="0">
              <a:ln>
                <a:noFill/>
              </a:ln>
              <a:solidFill>
                <a:srgbClr val="000000"/>
              </a:solidFill>
              <a:effectLst/>
              <a:uLnTx/>
              <a:uFillTx/>
              <a:latin typeface="Poppins SemiBold" pitchFamily="2" charset="77"/>
              <a:ea typeface="+mn-ea"/>
              <a:cs typeface="Poppins SemiBold"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We’ve included two cover options for you to choose from. Add the name of your Healthwatch and your logo. Then delete the covers you are not using. You can also personalise the covers by using your own photography.</a:t>
            </a:r>
          </a:p>
        </p:txBody>
      </p:sp>
      <p:sp>
        <p:nvSpPr>
          <p:cNvPr id="7" name="Rectangle 6">
            <a:extLst>
              <a:ext uri="{FF2B5EF4-FFF2-40B4-BE49-F238E27FC236}">
                <a16:creationId xmlns:a16="http://schemas.microsoft.com/office/drawing/2014/main" id="{A9897828-F494-5650-0720-0AFB5FF37C38}"/>
              </a:ext>
            </a:extLst>
          </p:cNvPr>
          <p:cNvSpPr/>
          <p:nvPr/>
        </p:nvSpPr>
        <p:spPr>
          <a:xfrm>
            <a:off x="7790842" y="8577968"/>
            <a:ext cx="4533682" cy="1049632"/>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It is not necessary to have a photo caption on the front cover of your report. Use </a:t>
            </a:r>
            <a:r>
              <a:rPr lang="en-GB" sz="1400" kern="1200" dirty="0">
                <a:solidFill>
                  <a:srgbClr val="000000"/>
                </a:solidFill>
                <a:latin typeface="Poppins Light"/>
                <a:ea typeface="+mn-ea"/>
                <a:cs typeface="+mn-cs"/>
              </a:rPr>
              <a:t>a</a:t>
            </a:r>
            <a:r>
              <a:rPr kumimoji="0" lang="en-GB" sz="1400" b="0" i="0" u="none" strike="noStrike" kern="1200" cap="none" spc="0" normalizeH="0" baseline="0" noProof="0" dirty="0">
                <a:ln>
                  <a:noFill/>
                </a:ln>
                <a:solidFill>
                  <a:srgbClr val="000000"/>
                </a:solidFill>
                <a:effectLst/>
                <a:uLnTx/>
                <a:uFillTx/>
                <a:latin typeface="Poppins Light"/>
                <a:ea typeface="+mn-ea"/>
                <a:cs typeface="+mn-cs"/>
              </a:rPr>
              <a:t> blank inside page if a caption is necessary.</a:t>
            </a:r>
          </a:p>
        </p:txBody>
      </p:sp>
      <p:sp>
        <p:nvSpPr>
          <p:cNvPr id="8" name="Rectangle 7">
            <a:extLst>
              <a:ext uri="{FF2B5EF4-FFF2-40B4-BE49-F238E27FC236}">
                <a16:creationId xmlns:a16="http://schemas.microsoft.com/office/drawing/2014/main" id="{A90B817F-E1BF-CD30-5E3E-7CB8497CC743}"/>
              </a:ext>
            </a:extLst>
          </p:cNvPr>
          <p:cNvSpPr/>
          <p:nvPr/>
        </p:nvSpPr>
        <p:spPr>
          <a:xfrm>
            <a:off x="-4791588" y="6651719"/>
            <a:ext cx="4533682" cy="2029663"/>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spc="0" normalizeH="0" baseline="0" noProof="0" dirty="0">
                <a:ln>
                  <a:noFill/>
                </a:ln>
                <a:solidFill>
                  <a:srgbClr val="000000"/>
                </a:solidFill>
                <a:effectLst/>
                <a:uLnTx/>
                <a:uFillTx/>
                <a:latin typeface="Poppins Medium" pitchFamily="2" charset="77"/>
                <a:ea typeface="+mn-ea"/>
                <a:cs typeface="Poppins Medium" pitchFamily="2" charset="77"/>
              </a:rPr>
              <a:t>To change the photo:</a:t>
            </a: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Double-click on the photo.</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From the main menu, select: Format &gt; Change Picture.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Ensure new picture sits fully behind the green curve, resize if not.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Delete this box.</a:t>
            </a:r>
          </a:p>
        </p:txBody>
      </p:sp>
      <p:sp>
        <p:nvSpPr>
          <p:cNvPr id="11" name="object 7">
            <a:extLst>
              <a:ext uri="{FF2B5EF4-FFF2-40B4-BE49-F238E27FC236}">
                <a16:creationId xmlns:a16="http://schemas.microsoft.com/office/drawing/2014/main" id="{C3A69F4A-F422-DE1A-4DE2-89E339513D49}"/>
              </a:ext>
            </a:extLst>
          </p:cNvPr>
          <p:cNvSpPr txBox="1"/>
          <p:nvPr/>
        </p:nvSpPr>
        <p:spPr>
          <a:xfrm>
            <a:off x="501650" y="1037294"/>
            <a:ext cx="4522304" cy="906558"/>
          </a:xfrm>
          <a:prstGeom prst="rect">
            <a:avLst/>
          </a:prstGeom>
        </p:spPr>
        <p:txBody>
          <a:bodyPr vert="horz" wrap="square" lIns="0" tIns="0" rIns="0" bIns="0" rtlCol="0">
            <a:noAutofit/>
          </a:bodyPr>
          <a:lstStyle/>
          <a:p>
            <a:pPr marR="5080">
              <a:lnSpc>
                <a:spcPct val="120000"/>
              </a:lnSpc>
            </a:pPr>
            <a:r>
              <a:rPr lang="en-GB" sz="2400" b="1" dirty="0">
                <a:solidFill>
                  <a:schemeClr val="accent6"/>
                </a:solidFill>
                <a:latin typeface="Poppins" pitchFamily="2" charset="77"/>
                <a:cs typeface="Poppins" pitchFamily="2" charset="77"/>
              </a:rPr>
              <a:t>we’re making health</a:t>
            </a:r>
          </a:p>
          <a:p>
            <a:pPr marR="5080">
              <a:lnSpc>
                <a:spcPct val="120000"/>
              </a:lnSpc>
            </a:pPr>
            <a:r>
              <a:rPr lang="en-GB" sz="2400" b="1" dirty="0">
                <a:solidFill>
                  <a:schemeClr val="accent6"/>
                </a:solidFill>
                <a:latin typeface="Poppins" pitchFamily="2" charset="77"/>
                <a:cs typeface="Poppins" pitchFamily="2" charset="77"/>
              </a:rPr>
              <a:t>and social care better</a:t>
            </a:r>
          </a:p>
        </p:txBody>
      </p:sp>
      <p:sp>
        <p:nvSpPr>
          <p:cNvPr id="17" name="object 11">
            <a:extLst>
              <a:ext uri="{FF2B5EF4-FFF2-40B4-BE49-F238E27FC236}">
                <a16:creationId xmlns:a16="http://schemas.microsoft.com/office/drawing/2014/main" id="{7FA528C7-3B08-D51C-08CA-F18892E454F4}"/>
              </a:ext>
            </a:extLst>
          </p:cNvPr>
          <p:cNvSpPr txBox="1"/>
          <p:nvPr/>
        </p:nvSpPr>
        <p:spPr>
          <a:xfrm>
            <a:off x="501650" y="1997844"/>
            <a:ext cx="3276600" cy="351244"/>
          </a:xfrm>
          <a:prstGeom prst="rect">
            <a:avLst/>
          </a:prstGeom>
        </p:spPr>
        <p:txBody>
          <a:bodyPr vert="horz" wrap="square" lIns="0" tIns="0" rIns="0" bIns="0" rtlCol="0">
            <a:noAutofit/>
          </a:bodyPr>
          <a:lstStyle/>
          <a:p>
            <a:pPr>
              <a:lnSpc>
                <a:spcPct val="100000"/>
              </a:lnSpc>
              <a:spcBef>
                <a:spcPts val="260"/>
              </a:spcBef>
            </a:pPr>
            <a:r>
              <a:rPr b="1" dirty="0">
                <a:solidFill>
                  <a:schemeClr val="accent6"/>
                </a:solidFill>
                <a:latin typeface="Poppins SemiBold" pitchFamily="2" charset="77"/>
                <a:cs typeface="Poppins SemiBold" pitchFamily="2" charset="77"/>
              </a:rPr>
              <a:t>Annual Report 2022–23</a:t>
            </a:r>
          </a:p>
        </p:txBody>
      </p:sp>
      <p:sp>
        <p:nvSpPr>
          <p:cNvPr id="6" name="object 7">
            <a:extLst>
              <a:ext uri="{FF2B5EF4-FFF2-40B4-BE49-F238E27FC236}">
                <a16:creationId xmlns:a16="http://schemas.microsoft.com/office/drawing/2014/main" id="{FE71194C-36F7-E464-720E-056279D14B38}"/>
              </a:ext>
            </a:extLst>
          </p:cNvPr>
          <p:cNvSpPr txBox="1"/>
          <p:nvPr/>
        </p:nvSpPr>
        <p:spPr>
          <a:xfrm>
            <a:off x="501650" y="383331"/>
            <a:ext cx="3276600" cy="658784"/>
          </a:xfrm>
          <a:prstGeom prst="rect">
            <a:avLst/>
          </a:prstGeom>
        </p:spPr>
        <p:txBody>
          <a:bodyPr vert="horz" wrap="square" lIns="0" tIns="0" rIns="0" bIns="0" rtlCol="0">
            <a:noAutofit/>
          </a:bodyPr>
          <a:lstStyle/>
          <a:p>
            <a:pPr marR="5080">
              <a:lnSpc>
                <a:spcPts val="5000"/>
              </a:lnSpc>
            </a:pPr>
            <a:r>
              <a:rPr sz="4600" b="1" dirty="0">
                <a:solidFill>
                  <a:schemeClr val="accent6"/>
                </a:solidFill>
                <a:latin typeface="Poppins" pitchFamily="2" charset="77"/>
                <a:cs typeface="Poppins" pitchFamily="2" charset="77"/>
              </a:rPr>
              <a:t>Together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en-GB" dirty="0"/>
              <a:t>Finance and future priorities</a:t>
            </a:r>
          </a:p>
        </p:txBody>
      </p:sp>
      <p:sp>
        <p:nvSpPr>
          <p:cNvPr id="10" name="object 10"/>
          <p:cNvSpPr txBox="1">
            <a:spLocks noGrp="1"/>
          </p:cNvSpPr>
          <p:nvPr>
            <p:ph type="ftr" sz="quarter" idx="10"/>
          </p:nvPr>
        </p:nvSpPr>
        <p:spPr/>
        <p:txBody>
          <a:bodyPr/>
          <a:lstStyle/>
          <a:p>
            <a:r>
              <a:rPr lang="en-GB" dirty="0"/>
              <a:t>Healthwatch England Annual Report 2022-23</a:t>
            </a:r>
          </a:p>
        </p:txBody>
      </p:sp>
      <p:sp>
        <p:nvSpPr>
          <p:cNvPr id="14" name="Slide Number Placeholder 13">
            <a:extLst>
              <a:ext uri="{FF2B5EF4-FFF2-40B4-BE49-F238E27FC236}">
                <a16:creationId xmlns:a16="http://schemas.microsoft.com/office/drawing/2014/main" id="{D4FDEFBB-9399-BCB0-12F4-CF9F3D6CA904}"/>
              </a:ext>
            </a:extLst>
          </p:cNvPr>
          <p:cNvSpPr>
            <a:spLocks noGrp="1"/>
          </p:cNvSpPr>
          <p:nvPr>
            <p:ph type="sldNum" sz="quarter" idx="11"/>
          </p:nvPr>
        </p:nvSpPr>
        <p:spPr/>
        <p:txBody>
          <a:bodyPr/>
          <a:lstStyle/>
          <a:p>
            <a:fld id="{81D60167-4931-47E6-BA6A-407CBD079E47}" type="slidenum">
              <a:rPr lang="en-GB" smtClean="0"/>
              <a:pPr/>
              <a:t>20</a:t>
            </a:fld>
            <a:endParaRPr lang="en-GB" dirty="0"/>
          </a:p>
        </p:txBody>
      </p:sp>
      <p:sp>
        <p:nvSpPr>
          <p:cNvPr id="19" name="Text Placeholder 18">
            <a:extLst>
              <a:ext uri="{FF2B5EF4-FFF2-40B4-BE49-F238E27FC236}">
                <a16:creationId xmlns:a16="http://schemas.microsoft.com/office/drawing/2014/main" id="{F0E7385C-7F16-D2E9-8C3A-25742DC6CC35}"/>
              </a:ext>
            </a:extLst>
          </p:cNvPr>
          <p:cNvSpPr>
            <a:spLocks noGrp="1"/>
          </p:cNvSpPr>
          <p:nvPr>
            <p:ph type="body" sz="quarter" idx="12"/>
          </p:nvPr>
        </p:nvSpPr>
        <p:spPr>
          <a:xfrm>
            <a:off x="501650" y="1268565"/>
            <a:ext cx="5708650" cy="748951"/>
          </a:xfrm>
        </p:spPr>
        <p:txBody>
          <a:bodyPr/>
          <a:lstStyle/>
          <a:p>
            <a:pPr>
              <a:spcAft>
                <a:spcPts val="600"/>
              </a:spcAft>
            </a:pPr>
            <a:r>
              <a:rPr lang="en-GB" sz="1200" b="1" dirty="0">
                <a:solidFill>
                  <a:schemeClr val="tx1"/>
                </a:solidFill>
                <a:latin typeface="Poppins SemiBold" pitchFamily="2" charset="77"/>
                <a:cs typeface="Poppins SemiBold" pitchFamily="2" charset="77"/>
              </a:rPr>
              <a:t>To help us carry out our work we receive funding from our local authority under the Health and Social Care Act 2012.</a:t>
            </a:r>
          </a:p>
          <a:p>
            <a:pPr>
              <a:spcBef>
                <a:spcPts val="600"/>
              </a:spcBef>
              <a:spcAft>
                <a:spcPts val="600"/>
              </a:spcAft>
            </a:pPr>
            <a:r>
              <a:rPr lang="en-GB" sz="1800" b="1" dirty="0">
                <a:solidFill>
                  <a:srgbClr val="004F6B"/>
                </a:solidFill>
                <a:latin typeface="Poppins SemiBold" pitchFamily="2" charset="77"/>
                <a:cs typeface="Poppins SemiBold" pitchFamily="2" charset="77"/>
              </a:rPr>
              <a:t>Our income and expenditure</a:t>
            </a:r>
            <a:endParaRPr lang="en-GB" sz="1800" b="1" dirty="0">
              <a:latin typeface="Poppins SemiBold" pitchFamily="2" charset="77"/>
              <a:cs typeface="Poppins SemiBold" pitchFamily="2" charset="77"/>
            </a:endParaRPr>
          </a:p>
        </p:txBody>
      </p:sp>
      <p:graphicFrame>
        <p:nvGraphicFramePr>
          <p:cNvPr id="5" name="object 5"/>
          <p:cNvGraphicFramePr>
            <a:graphicFrameLocks noGrp="1"/>
          </p:cNvGraphicFramePr>
          <p:nvPr>
            <p:extLst>
              <p:ext uri="{D42A27DB-BD31-4B8C-83A1-F6EECF244321}">
                <p14:modId xmlns:p14="http://schemas.microsoft.com/office/powerpoint/2010/main" val="3295594368"/>
              </p:ext>
            </p:extLst>
          </p:nvPr>
        </p:nvGraphicFramePr>
        <p:xfrm>
          <a:off x="503998" y="2270636"/>
          <a:ext cx="6023802" cy="1747520"/>
        </p:xfrm>
        <a:graphic>
          <a:graphicData uri="http://schemas.openxmlformats.org/drawingml/2006/table">
            <a:tbl>
              <a:tblPr firstRow="1" bandRow="1">
                <a:tableStyleId>{2D5ABB26-0587-4C30-8999-92F81FD0307C}</a:tableStyleId>
              </a:tblPr>
              <a:tblGrid>
                <a:gridCol w="1985202">
                  <a:extLst>
                    <a:ext uri="{9D8B030D-6E8A-4147-A177-3AD203B41FA5}">
                      <a16:colId xmlns:a16="http://schemas.microsoft.com/office/drawing/2014/main" val="20000"/>
                    </a:ext>
                  </a:extLst>
                </a:gridCol>
                <a:gridCol w="957310">
                  <a:extLst>
                    <a:ext uri="{9D8B030D-6E8A-4147-A177-3AD203B41FA5}">
                      <a16:colId xmlns:a16="http://schemas.microsoft.com/office/drawing/2014/main" val="20001"/>
                    </a:ext>
                  </a:extLst>
                </a:gridCol>
                <a:gridCol w="140119">
                  <a:extLst>
                    <a:ext uri="{9D8B030D-6E8A-4147-A177-3AD203B41FA5}">
                      <a16:colId xmlns:a16="http://schemas.microsoft.com/office/drawing/2014/main" val="20002"/>
                    </a:ext>
                  </a:extLst>
                </a:gridCol>
                <a:gridCol w="2058216">
                  <a:extLst>
                    <a:ext uri="{9D8B030D-6E8A-4147-A177-3AD203B41FA5}">
                      <a16:colId xmlns:a16="http://schemas.microsoft.com/office/drawing/2014/main" val="20003"/>
                    </a:ext>
                  </a:extLst>
                </a:gridCol>
                <a:gridCol w="882955">
                  <a:extLst>
                    <a:ext uri="{9D8B030D-6E8A-4147-A177-3AD203B41FA5}">
                      <a16:colId xmlns:a16="http://schemas.microsoft.com/office/drawing/2014/main" val="20004"/>
                    </a:ext>
                  </a:extLst>
                </a:gridCol>
              </a:tblGrid>
              <a:tr h="251460">
                <a:tc>
                  <a:txBody>
                    <a:bodyPr/>
                    <a:lstStyle/>
                    <a:p>
                      <a:pPr marL="71755">
                        <a:lnSpc>
                          <a:spcPct val="100000"/>
                        </a:lnSpc>
                        <a:spcBef>
                          <a:spcPts val="330"/>
                        </a:spcBef>
                      </a:pPr>
                      <a:r>
                        <a:rPr sz="1200" b="1" i="0" spc="0" dirty="0">
                          <a:solidFill>
                            <a:srgbClr val="004F6B"/>
                          </a:solidFill>
                          <a:latin typeface="Poppins SemiBold" pitchFamily="2" charset="77"/>
                          <a:cs typeface="Poppins SemiBold" pitchFamily="2" charset="77"/>
                        </a:rPr>
                        <a:t>Income</a:t>
                      </a:r>
                      <a:endParaRPr sz="1200" b="1" i="0" spc="0" dirty="0">
                        <a:latin typeface="Poppins SemiBold" pitchFamily="2" charset="77"/>
                        <a:cs typeface="Poppins SemiBold" pitchFamily="2" charset="77"/>
                      </a:endParaRPr>
                    </a:p>
                  </a:txBody>
                  <a:tcPr marL="0" marR="0" marT="41910" marB="0">
                    <a:solidFill>
                      <a:srgbClr val="7FCBEB"/>
                    </a:solidFill>
                  </a:tcPr>
                </a:tc>
                <a:tc>
                  <a:txBody>
                    <a:bodyPr/>
                    <a:lstStyle/>
                    <a:p>
                      <a:pPr>
                        <a:lnSpc>
                          <a:spcPct val="100000"/>
                        </a:lnSpc>
                      </a:pPr>
                      <a:endParaRPr sz="1200" b="1" i="0" spc="0" dirty="0">
                        <a:latin typeface="Poppins SemiBold" pitchFamily="2" charset="77"/>
                        <a:cs typeface="Poppins SemiBold" pitchFamily="2" charset="77"/>
                      </a:endParaRPr>
                    </a:p>
                  </a:txBody>
                  <a:tcPr marL="0" marR="0" marT="0" marB="0">
                    <a:solidFill>
                      <a:srgbClr val="7FCBEB"/>
                    </a:solidFill>
                  </a:tcPr>
                </a:tc>
                <a:tc>
                  <a:txBody>
                    <a:bodyPr/>
                    <a:lstStyle/>
                    <a:p>
                      <a:pPr>
                        <a:lnSpc>
                          <a:spcPct val="100000"/>
                        </a:lnSpc>
                      </a:pPr>
                      <a:endParaRPr sz="1200" b="1" i="0" spc="0">
                        <a:latin typeface="Poppins SemiBold" pitchFamily="2" charset="77"/>
                        <a:cs typeface="Poppins SemiBold" pitchFamily="2" charset="77"/>
                      </a:endParaRPr>
                    </a:p>
                  </a:txBody>
                  <a:tcPr marL="0" marR="0" marT="0" marB="0"/>
                </a:tc>
                <a:tc>
                  <a:txBody>
                    <a:bodyPr/>
                    <a:lstStyle/>
                    <a:p>
                      <a:pPr marL="71755">
                        <a:lnSpc>
                          <a:spcPct val="100000"/>
                        </a:lnSpc>
                        <a:spcBef>
                          <a:spcPts val="330"/>
                        </a:spcBef>
                      </a:pPr>
                      <a:r>
                        <a:rPr sz="1200" b="1" i="0" spc="0" dirty="0">
                          <a:solidFill>
                            <a:srgbClr val="004F6B"/>
                          </a:solidFill>
                          <a:latin typeface="Poppins SemiBold" pitchFamily="2" charset="77"/>
                          <a:cs typeface="Poppins SemiBold" pitchFamily="2" charset="77"/>
                        </a:rPr>
                        <a:t>Expenditure</a:t>
                      </a:r>
                      <a:endParaRPr sz="1200" b="1" i="0" spc="0" dirty="0">
                        <a:latin typeface="Poppins SemiBold" pitchFamily="2" charset="77"/>
                        <a:cs typeface="Poppins SemiBold" pitchFamily="2" charset="77"/>
                      </a:endParaRPr>
                    </a:p>
                  </a:txBody>
                  <a:tcPr marL="0" marR="0" marT="41910" marB="0">
                    <a:solidFill>
                      <a:srgbClr val="7FCBEB"/>
                    </a:solidFill>
                  </a:tcPr>
                </a:tc>
                <a:tc>
                  <a:txBody>
                    <a:bodyPr/>
                    <a:lstStyle/>
                    <a:p>
                      <a:pPr>
                        <a:lnSpc>
                          <a:spcPct val="100000"/>
                        </a:lnSpc>
                      </a:pPr>
                      <a:endParaRPr sz="1200" b="0" i="0" spc="0" dirty="0">
                        <a:latin typeface="Poppins" pitchFamily="2" charset="77"/>
                        <a:cs typeface="Poppins" pitchFamily="2" charset="77"/>
                      </a:endParaRPr>
                    </a:p>
                  </a:txBody>
                  <a:tcPr marL="0" marR="0" marT="0" marB="0">
                    <a:solidFill>
                      <a:srgbClr val="7FCBEB"/>
                    </a:solidFill>
                  </a:tcPr>
                </a:tc>
                <a:extLst>
                  <a:ext uri="{0D108BD9-81ED-4DB2-BD59-A6C34878D82A}">
                    <a16:rowId xmlns:a16="http://schemas.microsoft.com/office/drawing/2014/main" val="10000"/>
                  </a:ext>
                </a:extLst>
              </a:tr>
              <a:tr h="478155">
                <a:tc>
                  <a:txBody>
                    <a:bodyPr/>
                    <a:lstStyle/>
                    <a:p>
                      <a:pPr marL="71755" marR="427990">
                        <a:lnSpc>
                          <a:spcPct val="108300"/>
                        </a:lnSpc>
                        <a:spcBef>
                          <a:spcPts val="515"/>
                        </a:spcBef>
                      </a:pPr>
                      <a:r>
                        <a:rPr sz="1200" b="0" i="0" spc="0" dirty="0">
                          <a:latin typeface="Poppins Light" pitchFamily="2" charset="77"/>
                          <a:cs typeface="Poppins Light" pitchFamily="2" charset="77"/>
                        </a:rPr>
                        <a:t>Annual grant from</a:t>
                      </a:r>
                      <a:r>
                        <a:rPr lang="en-GB" sz="1200" b="0" i="0" spc="0" dirty="0">
                          <a:latin typeface="Poppins Light" pitchFamily="2" charset="77"/>
                          <a:cs typeface="Poppins Light" pitchFamily="2" charset="77"/>
                        </a:rPr>
                        <a:t> </a:t>
                      </a:r>
                      <a:r>
                        <a:rPr sz="1200" b="0" i="0" spc="0" dirty="0">
                          <a:latin typeface="Poppins Light" pitchFamily="2" charset="77"/>
                          <a:cs typeface="Poppins Light" pitchFamily="2" charset="77"/>
                        </a:rPr>
                        <a:t>Government</a:t>
                      </a:r>
                    </a:p>
                  </a:txBody>
                  <a:tcPr marL="0" marR="0" marT="65405" marB="0">
                    <a:solidFill>
                      <a:srgbClr val="E5F5FB"/>
                    </a:solidFill>
                  </a:tcPr>
                </a:tc>
                <a:tc>
                  <a:txBody>
                    <a:bodyPr/>
                    <a:lstStyle/>
                    <a:p>
                      <a:pPr marR="65405" algn="r">
                        <a:lnSpc>
                          <a:spcPct val="100000"/>
                        </a:lnSpc>
                        <a:spcBef>
                          <a:spcPts val="615"/>
                        </a:spcBef>
                      </a:pPr>
                      <a:r>
                        <a:rPr sz="1200" b="0" i="0" spc="0" dirty="0">
                          <a:latin typeface="Poppins Light" pitchFamily="2" charset="77"/>
                          <a:cs typeface="Poppins Light" pitchFamily="2" charset="77"/>
                        </a:rPr>
                        <a:t>£3,377,309</a:t>
                      </a:r>
                    </a:p>
                  </a:txBody>
                  <a:tcPr marL="0" marR="0" marT="78105" marB="0">
                    <a:solidFill>
                      <a:srgbClr val="E5F5FB"/>
                    </a:solidFill>
                  </a:tcPr>
                </a:tc>
                <a:tc>
                  <a:txBody>
                    <a:bodyPr/>
                    <a:lstStyle/>
                    <a:p>
                      <a:pPr>
                        <a:lnSpc>
                          <a:spcPct val="100000"/>
                        </a:lnSpc>
                      </a:pPr>
                      <a:endParaRPr sz="1200" b="0" i="0" spc="0">
                        <a:latin typeface="Poppins Light" pitchFamily="2" charset="77"/>
                        <a:cs typeface="Poppins Light" pitchFamily="2" charset="77"/>
                      </a:endParaRPr>
                    </a:p>
                  </a:txBody>
                  <a:tcPr marL="0" marR="0" marT="0" marB="0"/>
                </a:tc>
                <a:tc>
                  <a:txBody>
                    <a:bodyPr/>
                    <a:lstStyle/>
                    <a:p>
                      <a:pPr marL="71755">
                        <a:lnSpc>
                          <a:spcPct val="100000"/>
                        </a:lnSpc>
                        <a:spcBef>
                          <a:spcPts val="615"/>
                        </a:spcBef>
                      </a:pPr>
                      <a:r>
                        <a:rPr sz="1200" b="0" i="0" spc="0" dirty="0">
                          <a:latin typeface="Poppins Light" pitchFamily="2" charset="77"/>
                          <a:cs typeface="Poppins Light" pitchFamily="2" charset="77"/>
                        </a:rPr>
                        <a:t>Expenditure on pay</a:t>
                      </a:r>
                    </a:p>
                  </a:txBody>
                  <a:tcPr marL="0" marR="0" marT="78105" marB="0">
                    <a:solidFill>
                      <a:srgbClr val="E5F5FB"/>
                    </a:solidFill>
                  </a:tcPr>
                </a:tc>
                <a:tc>
                  <a:txBody>
                    <a:bodyPr/>
                    <a:lstStyle/>
                    <a:p>
                      <a:pPr marR="65405" algn="r">
                        <a:lnSpc>
                          <a:spcPct val="100000"/>
                        </a:lnSpc>
                        <a:spcBef>
                          <a:spcPts val="615"/>
                        </a:spcBef>
                      </a:pPr>
                      <a:r>
                        <a:rPr sz="1200" b="0" i="0" spc="0" dirty="0">
                          <a:latin typeface="Poppins Light" pitchFamily="2" charset="77"/>
                          <a:cs typeface="Poppins Light" pitchFamily="2" charset="77"/>
                        </a:rPr>
                        <a:t>£2,089,576</a:t>
                      </a:r>
                    </a:p>
                  </a:txBody>
                  <a:tcPr marL="0" marR="0" marT="78105" marB="0">
                    <a:solidFill>
                      <a:srgbClr val="E5F5FB"/>
                    </a:solidFill>
                  </a:tcPr>
                </a:tc>
                <a:extLst>
                  <a:ext uri="{0D108BD9-81ED-4DB2-BD59-A6C34878D82A}">
                    <a16:rowId xmlns:a16="http://schemas.microsoft.com/office/drawing/2014/main" val="10001"/>
                  </a:ext>
                </a:extLst>
              </a:tr>
              <a:tr h="313055">
                <a:tc>
                  <a:txBody>
                    <a:bodyPr/>
                    <a:lstStyle/>
                    <a:p>
                      <a:pPr marL="71755">
                        <a:lnSpc>
                          <a:spcPct val="100000"/>
                        </a:lnSpc>
                        <a:spcBef>
                          <a:spcPts val="615"/>
                        </a:spcBef>
                      </a:pPr>
                      <a:r>
                        <a:rPr sz="1200" b="0" i="0" spc="0" dirty="0">
                          <a:latin typeface="Poppins Light" pitchFamily="2" charset="77"/>
                          <a:cs typeface="Poppins Light" pitchFamily="2" charset="77"/>
                        </a:rPr>
                        <a:t>Additional income</a:t>
                      </a:r>
                      <a:endParaRPr sz="1200" b="0" i="0" spc="0">
                        <a:latin typeface="Poppins Light" pitchFamily="2" charset="77"/>
                        <a:cs typeface="Poppins Light" pitchFamily="2" charset="77"/>
                      </a:endParaRPr>
                    </a:p>
                  </a:txBody>
                  <a:tcPr marL="0" marR="0" marT="78105" marB="0"/>
                </a:tc>
                <a:tc>
                  <a:txBody>
                    <a:bodyPr/>
                    <a:lstStyle/>
                    <a:p>
                      <a:pPr marR="65405" algn="r">
                        <a:lnSpc>
                          <a:spcPct val="100000"/>
                        </a:lnSpc>
                        <a:spcBef>
                          <a:spcPts val="615"/>
                        </a:spcBef>
                      </a:pPr>
                      <a:r>
                        <a:rPr sz="1200" b="0" i="0" spc="0" dirty="0">
                          <a:latin typeface="Poppins Light" pitchFamily="2" charset="77"/>
                          <a:cs typeface="Poppins Light" pitchFamily="2" charset="77"/>
                        </a:rPr>
                        <a:t>£219,929</a:t>
                      </a:r>
                      <a:endParaRPr sz="1200" b="0" i="0" spc="0">
                        <a:latin typeface="Poppins Light" pitchFamily="2" charset="77"/>
                        <a:cs typeface="Poppins Light" pitchFamily="2" charset="77"/>
                      </a:endParaRPr>
                    </a:p>
                  </a:txBody>
                  <a:tcPr marL="0" marR="0" marT="78105" marB="0"/>
                </a:tc>
                <a:tc>
                  <a:txBody>
                    <a:bodyPr/>
                    <a:lstStyle/>
                    <a:p>
                      <a:pPr>
                        <a:lnSpc>
                          <a:spcPct val="100000"/>
                        </a:lnSpc>
                      </a:pPr>
                      <a:endParaRPr sz="1200" b="0" i="0" spc="0">
                        <a:latin typeface="Poppins Light" pitchFamily="2" charset="77"/>
                        <a:cs typeface="Poppins Light" pitchFamily="2" charset="77"/>
                      </a:endParaRPr>
                    </a:p>
                  </a:txBody>
                  <a:tcPr marL="0" marR="0" marT="0" marB="0"/>
                </a:tc>
                <a:tc>
                  <a:txBody>
                    <a:bodyPr/>
                    <a:lstStyle/>
                    <a:p>
                      <a:pPr marL="71755">
                        <a:lnSpc>
                          <a:spcPct val="100000"/>
                        </a:lnSpc>
                        <a:spcBef>
                          <a:spcPts val="615"/>
                        </a:spcBef>
                      </a:pPr>
                      <a:r>
                        <a:rPr sz="1200" b="0" i="0" spc="0" dirty="0">
                          <a:latin typeface="Poppins Light" pitchFamily="2" charset="77"/>
                          <a:cs typeface="Poppins Light" pitchFamily="2" charset="77"/>
                        </a:rPr>
                        <a:t>Non-pay expenditure</a:t>
                      </a:r>
                    </a:p>
                  </a:txBody>
                  <a:tcPr marL="0" marR="0" marT="78105" marB="0"/>
                </a:tc>
                <a:tc>
                  <a:txBody>
                    <a:bodyPr/>
                    <a:lstStyle/>
                    <a:p>
                      <a:pPr marR="65405" algn="r">
                        <a:lnSpc>
                          <a:spcPct val="100000"/>
                        </a:lnSpc>
                        <a:spcBef>
                          <a:spcPts val="615"/>
                        </a:spcBef>
                      </a:pPr>
                      <a:r>
                        <a:rPr sz="1200" b="0" i="0" spc="0" dirty="0">
                          <a:latin typeface="Poppins Light" pitchFamily="2" charset="77"/>
                          <a:cs typeface="Poppins Light" pitchFamily="2" charset="77"/>
                        </a:rPr>
                        <a:t>£776,448</a:t>
                      </a:r>
                      <a:endParaRPr sz="1200" b="0" i="0" spc="0">
                        <a:latin typeface="Poppins Light" pitchFamily="2" charset="77"/>
                        <a:cs typeface="Poppins Light" pitchFamily="2" charset="77"/>
                      </a:endParaRPr>
                    </a:p>
                  </a:txBody>
                  <a:tcPr marL="0" marR="0" marT="78105" marB="0"/>
                </a:tc>
                <a:extLst>
                  <a:ext uri="{0D108BD9-81ED-4DB2-BD59-A6C34878D82A}">
                    <a16:rowId xmlns:a16="http://schemas.microsoft.com/office/drawing/2014/main" val="10002"/>
                  </a:ext>
                </a:extLst>
              </a:tr>
              <a:tr h="313055">
                <a:tc>
                  <a:txBody>
                    <a:bodyPr/>
                    <a:lstStyle/>
                    <a:p>
                      <a:pPr>
                        <a:lnSpc>
                          <a:spcPct val="100000"/>
                        </a:lnSpc>
                      </a:pPr>
                      <a:endParaRPr sz="1200" b="0" i="0" spc="0">
                        <a:latin typeface="Poppins Light" pitchFamily="2" charset="77"/>
                        <a:cs typeface="Poppins Light" pitchFamily="2" charset="77"/>
                      </a:endParaRPr>
                    </a:p>
                  </a:txBody>
                  <a:tcPr marL="0" marR="0" marT="0" marB="0">
                    <a:solidFill>
                      <a:srgbClr val="E5F5FB"/>
                    </a:solidFill>
                  </a:tcPr>
                </a:tc>
                <a:tc>
                  <a:txBody>
                    <a:bodyPr/>
                    <a:lstStyle/>
                    <a:p>
                      <a:pPr>
                        <a:lnSpc>
                          <a:spcPct val="100000"/>
                        </a:lnSpc>
                      </a:pPr>
                      <a:endParaRPr sz="1200" b="0" i="0" spc="0">
                        <a:latin typeface="Poppins Light" pitchFamily="2" charset="77"/>
                        <a:cs typeface="Poppins Light" pitchFamily="2" charset="77"/>
                      </a:endParaRPr>
                    </a:p>
                  </a:txBody>
                  <a:tcPr marL="0" marR="0" marT="0" marB="0">
                    <a:solidFill>
                      <a:srgbClr val="E5F5FB"/>
                    </a:solidFill>
                  </a:tcPr>
                </a:tc>
                <a:tc>
                  <a:txBody>
                    <a:bodyPr/>
                    <a:lstStyle/>
                    <a:p>
                      <a:pPr>
                        <a:lnSpc>
                          <a:spcPct val="100000"/>
                        </a:lnSpc>
                      </a:pPr>
                      <a:endParaRPr sz="1200" b="0" i="0" spc="0">
                        <a:latin typeface="Poppins Light" pitchFamily="2" charset="77"/>
                        <a:cs typeface="Poppins Light" pitchFamily="2" charset="77"/>
                      </a:endParaRPr>
                    </a:p>
                  </a:txBody>
                  <a:tcPr marL="0" marR="0" marT="0" marB="0"/>
                </a:tc>
                <a:tc>
                  <a:txBody>
                    <a:bodyPr/>
                    <a:lstStyle/>
                    <a:p>
                      <a:pPr marL="71755">
                        <a:lnSpc>
                          <a:spcPct val="100000"/>
                        </a:lnSpc>
                        <a:spcBef>
                          <a:spcPts val="615"/>
                        </a:spcBef>
                      </a:pPr>
                      <a:r>
                        <a:rPr sz="1200" b="0" i="0" spc="0" dirty="0">
                          <a:latin typeface="Poppins Light" pitchFamily="2" charset="77"/>
                          <a:cs typeface="Poppins Light" pitchFamily="2" charset="77"/>
                        </a:rPr>
                        <a:t>Office and management fee</a:t>
                      </a:r>
                    </a:p>
                  </a:txBody>
                  <a:tcPr marL="0" marR="0" marT="78105" marB="0">
                    <a:solidFill>
                      <a:srgbClr val="E5F5FB"/>
                    </a:solidFill>
                  </a:tcPr>
                </a:tc>
                <a:tc>
                  <a:txBody>
                    <a:bodyPr/>
                    <a:lstStyle/>
                    <a:p>
                      <a:pPr marR="65405" algn="r">
                        <a:lnSpc>
                          <a:spcPct val="100000"/>
                        </a:lnSpc>
                        <a:spcBef>
                          <a:spcPts val="615"/>
                        </a:spcBef>
                      </a:pPr>
                      <a:r>
                        <a:rPr sz="1200" b="0" i="0" spc="0" dirty="0">
                          <a:latin typeface="Poppins Light" pitchFamily="2" charset="77"/>
                          <a:cs typeface="Poppins Light" pitchFamily="2" charset="77"/>
                        </a:rPr>
                        <a:t>£283,362</a:t>
                      </a:r>
                    </a:p>
                  </a:txBody>
                  <a:tcPr marL="0" marR="0" marT="78105" marB="0">
                    <a:solidFill>
                      <a:srgbClr val="E5F5FB"/>
                    </a:solidFill>
                  </a:tcPr>
                </a:tc>
                <a:extLst>
                  <a:ext uri="{0D108BD9-81ED-4DB2-BD59-A6C34878D82A}">
                    <a16:rowId xmlns:a16="http://schemas.microsoft.com/office/drawing/2014/main" val="10003"/>
                  </a:ext>
                </a:extLst>
              </a:tr>
              <a:tr h="249554">
                <a:tc>
                  <a:txBody>
                    <a:bodyPr/>
                    <a:lstStyle/>
                    <a:p>
                      <a:pPr marL="71755">
                        <a:lnSpc>
                          <a:spcPct val="100000"/>
                        </a:lnSpc>
                        <a:spcBef>
                          <a:spcPts val="615"/>
                        </a:spcBef>
                      </a:pPr>
                      <a:r>
                        <a:rPr sz="1200" b="1" i="0" spc="0" dirty="0">
                          <a:latin typeface="Poppins SemiBold" pitchFamily="2" charset="77"/>
                          <a:cs typeface="Poppins SemiBold" pitchFamily="2" charset="77"/>
                        </a:rPr>
                        <a:t>Total income</a:t>
                      </a:r>
                    </a:p>
                  </a:txBody>
                  <a:tcPr marL="0" marR="0" marT="78105" marB="0"/>
                </a:tc>
                <a:tc>
                  <a:txBody>
                    <a:bodyPr/>
                    <a:lstStyle/>
                    <a:p>
                      <a:pPr marR="65405" algn="r">
                        <a:lnSpc>
                          <a:spcPct val="100000"/>
                        </a:lnSpc>
                        <a:spcBef>
                          <a:spcPts val="615"/>
                        </a:spcBef>
                      </a:pPr>
                      <a:r>
                        <a:rPr sz="1200" b="1" i="0" spc="0" dirty="0">
                          <a:latin typeface="Poppins SemiBold" pitchFamily="2" charset="77"/>
                          <a:cs typeface="Poppins SemiBold" pitchFamily="2" charset="77"/>
                        </a:rPr>
                        <a:t>£3597,238</a:t>
                      </a:r>
                    </a:p>
                  </a:txBody>
                  <a:tcPr marL="0" marR="0" marT="78105" marB="0"/>
                </a:tc>
                <a:tc>
                  <a:txBody>
                    <a:bodyPr/>
                    <a:lstStyle/>
                    <a:p>
                      <a:pPr>
                        <a:lnSpc>
                          <a:spcPct val="100000"/>
                        </a:lnSpc>
                      </a:pPr>
                      <a:endParaRPr sz="1200" b="1" i="0" spc="0">
                        <a:latin typeface="Poppins SemiBold" pitchFamily="2" charset="77"/>
                        <a:cs typeface="Poppins SemiBold" pitchFamily="2" charset="77"/>
                      </a:endParaRPr>
                    </a:p>
                  </a:txBody>
                  <a:tcPr marL="0" marR="0" marT="0" marB="0"/>
                </a:tc>
                <a:tc>
                  <a:txBody>
                    <a:bodyPr/>
                    <a:lstStyle/>
                    <a:p>
                      <a:pPr marL="71755">
                        <a:lnSpc>
                          <a:spcPct val="100000"/>
                        </a:lnSpc>
                        <a:spcBef>
                          <a:spcPts val="615"/>
                        </a:spcBef>
                      </a:pPr>
                      <a:r>
                        <a:rPr sz="1200" b="1" i="0" spc="0" dirty="0">
                          <a:latin typeface="Poppins SemiBold" pitchFamily="2" charset="77"/>
                          <a:cs typeface="Poppins SemiBold" pitchFamily="2" charset="77"/>
                        </a:rPr>
                        <a:t>Total expenditure</a:t>
                      </a:r>
                    </a:p>
                  </a:txBody>
                  <a:tcPr marL="0" marR="0" marT="78105" marB="0"/>
                </a:tc>
                <a:tc>
                  <a:txBody>
                    <a:bodyPr/>
                    <a:lstStyle/>
                    <a:p>
                      <a:pPr marR="65405" algn="r">
                        <a:lnSpc>
                          <a:spcPct val="100000"/>
                        </a:lnSpc>
                        <a:spcBef>
                          <a:spcPts val="615"/>
                        </a:spcBef>
                      </a:pPr>
                      <a:r>
                        <a:rPr sz="1200" b="1" i="0" spc="0" dirty="0">
                          <a:latin typeface="Poppins SemiBold" pitchFamily="2" charset="77"/>
                          <a:cs typeface="Poppins SemiBold" pitchFamily="2" charset="77"/>
                        </a:rPr>
                        <a:t>£3,149,386</a:t>
                      </a:r>
                    </a:p>
                  </a:txBody>
                  <a:tcPr marL="0" marR="0" marT="78105" marB="0"/>
                </a:tc>
                <a:extLst>
                  <a:ext uri="{0D108BD9-81ED-4DB2-BD59-A6C34878D82A}">
                    <a16:rowId xmlns:a16="http://schemas.microsoft.com/office/drawing/2014/main" val="10004"/>
                  </a:ext>
                </a:extLst>
              </a:tr>
            </a:tbl>
          </a:graphicData>
        </a:graphic>
      </p:graphicFrame>
      <p:sp>
        <p:nvSpPr>
          <p:cNvPr id="6" name="object 6"/>
          <p:cNvSpPr txBox="1"/>
          <p:nvPr/>
        </p:nvSpPr>
        <p:spPr>
          <a:xfrm>
            <a:off x="0" y="7941634"/>
            <a:ext cx="6527800" cy="1700293"/>
          </a:xfrm>
          <a:prstGeom prst="rect">
            <a:avLst/>
          </a:prstGeom>
          <a:solidFill>
            <a:srgbClr val="E5F5FB"/>
          </a:solidFill>
        </p:spPr>
        <p:txBody>
          <a:bodyPr vert="horz" wrap="square" lIns="0" tIns="189865" rIns="0" bIns="0" rtlCol="0">
            <a:noAutofit/>
          </a:bodyPr>
          <a:lstStyle/>
          <a:p>
            <a:pPr marL="503555">
              <a:lnSpc>
                <a:spcPct val="100000"/>
              </a:lnSpc>
              <a:spcBef>
                <a:spcPts val="600"/>
              </a:spcBef>
              <a:spcAft>
                <a:spcPts val="600"/>
              </a:spcAft>
            </a:pPr>
            <a:r>
              <a:rPr b="1" dirty="0">
                <a:solidFill>
                  <a:srgbClr val="004F6B"/>
                </a:solidFill>
                <a:latin typeface="Poppins SemiBold" pitchFamily="2" charset="77"/>
                <a:cs typeface="Poppins SemiBold" pitchFamily="2" charset="77"/>
              </a:rPr>
              <a:t>Top three priorities for 2023-24</a:t>
            </a:r>
            <a:endParaRPr b="1" dirty="0">
              <a:latin typeface="Poppins SemiBold" pitchFamily="2" charset="77"/>
              <a:cs typeface="Poppins SemiBold" pitchFamily="2" charset="77"/>
            </a:endParaRPr>
          </a:p>
          <a:p>
            <a:pPr marL="731520" indent="-228600">
              <a:lnSpc>
                <a:spcPct val="100000"/>
              </a:lnSpc>
              <a:spcBef>
                <a:spcPts val="600"/>
              </a:spcBef>
              <a:spcAft>
                <a:spcPts val="600"/>
              </a:spcAft>
              <a:buFont typeface="+mj-lt"/>
              <a:buAutoNum type="arabicPeriod"/>
              <a:tabLst>
                <a:tab pos="618490" algn="l"/>
              </a:tabLst>
            </a:pPr>
            <a:r>
              <a:rPr sz="1200" dirty="0">
                <a:latin typeface="Poppins Light" pitchFamily="2" charset="77"/>
                <a:cs typeface="Poppins Light" pitchFamily="2" charset="77"/>
              </a:rPr>
              <a:t>List your top three priorities for next year</a:t>
            </a:r>
          </a:p>
          <a:p>
            <a:pPr marL="731520" indent="-228600">
              <a:lnSpc>
                <a:spcPct val="100000"/>
              </a:lnSpc>
              <a:spcBef>
                <a:spcPts val="600"/>
              </a:spcBef>
              <a:spcAft>
                <a:spcPts val="600"/>
              </a:spcAft>
              <a:buFont typeface="+mj-lt"/>
              <a:buAutoNum type="arabicPeriod"/>
              <a:tabLst>
                <a:tab pos="618490" algn="l"/>
              </a:tabLst>
            </a:pPr>
            <a:r>
              <a:rPr sz="1200" dirty="0">
                <a:latin typeface="Poppins Light" pitchFamily="2" charset="77"/>
                <a:cs typeface="Poppins Light" pitchFamily="2" charset="77"/>
              </a:rPr>
              <a:t>These could include tackling health inequalities further</a:t>
            </a:r>
          </a:p>
          <a:p>
            <a:pPr marL="731520" indent="-228600">
              <a:lnSpc>
                <a:spcPct val="100000"/>
              </a:lnSpc>
              <a:spcBef>
                <a:spcPts val="600"/>
              </a:spcBef>
              <a:spcAft>
                <a:spcPts val="600"/>
              </a:spcAft>
              <a:buFont typeface="+mj-lt"/>
              <a:buAutoNum type="arabicPeriod"/>
              <a:tabLst>
                <a:tab pos="618490" algn="l"/>
              </a:tabLst>
            </a:pPr>
            <a:r>
              <a:rPr sz="1200" dirty="0">
                <a:latin typeface="Poppins Light" pitchFamily="2" charset="77"/>
                <a:cs typeface="Poppins Light" pitchFamily="2" charset="77"/>
              </a:rPr>
              <a:t>Or plans to reach areas of the community you currently don’t hear from.</a:t>
            </a:r>
          </a:p>
        </p:txBody>
      </p:sp>
      <p:sp>
        <p:nvSpPr>
          <p:cNvPr id="20" name="Text Placeholder 18">
            <a:extLst>
              <a:ext uri="{FF2B5EF4-FFF2-40B4-BE49-F238E27FC236}">
                <a16:creationId xmlns:a16="http://schemas.microsoft.com/office/drawing/2014/main" id="{600EE5CF-C99D-B1A8-95C3-705D167231F6}"/>
              </a:ext>
            </a:extLst>
          </p:cNvPr>
          <p:cNvSpPr txBox="1">
            <a:spLocks/>
          </p:cNvSpPr>
          <p:nvPr/>
        </p:nvSpPr>
        <p:spPr>
          <a:xfrm>
            <a:off x="510539" y="4252622"/>
            <a:ext cx="6156961" cy="3454546"/>
          </a:xfrm>
          <a:prstGeom prst="rect">
            <a:avLst/>
          </a:prstGeom>
        </p:spPr>
        <p:txBody>
          <a:bodyPr vert="horz" lIns="0" tIns="0" rIns="0" bIns="0" rtlCol="0">
            <a:noAutofit/>
          </a:bodyPr>
          <a:lstStyle>
            <a:lvl1pPr marL="0">
              <a:defRPr sz="1400" b="0" i="0">
                <a:solidFill>
                  <a:schemeClr val="accent6"/>
                </a:solidFill>
                <a:latin typeface="Poppins Medium" pitchFamily="2" charset="77"/>
                <a:ea typeface="+mn-ea"/>
                <a:cs typeface="Poppins Medium" pitchFamily="2" charset="77"/>
              </a:defRPr>
            </a:lvl1pPr>
            <a:lvl2pPr marL="28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2pPr>
            <a:lvl3pPr marL="64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3pPr>
            <a:lvl4pPr marL="100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4pPr>
            <a:lvl5pPr marL="136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600"/>
              </a:spcAft>
            </a:pPr>
            <a:r>
              <a:rPr lang="en-GB" sz="1200" dirty="0">
                <a:solidFill>
                  <a:schemeClr val="tx1"/>
                </a:solidFill>
                <a:latin typeface="Poppins Light" pitchFamily="2" charset="77"/>
                <a:cs typeface="Poppins Light" pitchFamily="2" charset="77"/>
              </a:rPr>
              <a:t>Additional income is broken down by:</a:t>
            </a:r>
          </a:p>
          <a:p>
            <a:pPr marL="248400" indent="-248400">
              <a:spcAft>
                <a:spcPts val="600"/>
              </a:spcAft>
              <a:buFont typeface="Arial" panose="020B0604020202020204" pitchFamily="34" charset="0"/>
              <a:buChar char="•"/>
            </a:pPr>
            <a:r>
              <a:rPr lang="en-GB" sz="1200" b="1" dirty="0">
                <a:solidFill>
                  <a:schemeClr val="tx1"/>
                </a:solidFill>
                <a:latin typeface="Poppins SemiBold" pitchFamily="2" charset="77"/>
                <a:cs typeface="Poppins SemiBold" pitchFamily="2" charset="77"/>
              </a:rPr>
              <a:t>£4,000 funding </a:t>
            </a:r>
            <a:r>
              <a:rPr lang="en-GB" sz="1200" dirty="0">
                <a:solidFill>
                  <a:schemeClr val="tx1"/>
                </a:solidFill>
                <a:latin typeface="Poppins Light" pitchFamily="2" charset="77"/>
                <a:cs typeface="Poppins Light" pitchFamily="2" charset="77"/>
              </a:rPr>
              <a:t>received from Healthwatch England for work on a project</a:t>
            </a:r>
          </a:p>
          <a:p>
            <a:pPr marL="248400" indent="-248400">
              <a:spcAft>
                <a:spcPts val="600"/>
              </a:spcAft>
              <a:buFont typeface="Arial" panose="020B0604020202020204" pitchFamily="34" charset="0"/>
              <a:buChar char="•"/>
            </a:pPr>
            <a:r>
              <a:rPr lang="en-GB" sz="1200" b="1" dirty="0">
                <a:solidFill>
                  <a:schemeClr val="tx1"/>
                </a:solidFill>
                <a:latin typeface="Poppins SemiBold" pitchFamily="2" charset="77"/>
                <a:cs typeface="Poppins SemiBold" pitchFamily="2" charset="77"/>
              </a:rPr>
              <a:t>£800 funding </a:t>
            </a:r>
            <a:r>
              <a:rPr lang="en-GB" sz="1200" dirty="0">
                <a:solidFill>
                  <a:schemeClr val="tx1"/>
                </a:solidFill>
                <a:latin typeface="Poppins Light" pitchFamily="2" charset="77"/>
                <a:cs typeface="Poppins Light" pitchFamily="2" charset="77"/>
              </a:rPr>
              <a:t>received from a local charity to support their project</a:t>
            </a:r>
          </a:p>
          <a:p>
            <a:pPr>
              <a:spcBef>
                <a:spcPts val="1200"/>
              </a:spcBef>
              <a:spcAft>
                <a:spcPts val="600"/>
              </a:spcAft>
            </a:pPr>
            <a:r>
              <a:rPr lang="en-GB" sz="1800" b="1" dirty="0">
                <a:latin typeface="Poppins SemiBold" pitchFamily="2" charset="77"/>
                <a:cs typeface="Poppins SemiBold" pitchFamily="2" charset="77"/>
              </a:rPr>
              <a:t>Next steps</a:t>
            </a:r>
            <a:endParaRPr lang="en-GB" sz="1050" b="1" dirty="0">
              <a:latin typeface="Poppins SemiBold" pitchFamily="2" charset="77"/>
              <a:cs typeface="Poppins SemiBold" pitchFamily="2" charset="77"/>
            </a:endParaRPr>
          </a:p>
          <a:p>
            <a:pPr>
              <a:spcAft>
                <a:spcPts val="600"/>
              </a:spcAft>
            </a:pPr>
            <a:r>
              <a:rPr lang="en-GB" sz="1200" dirty="0">
                <a:solidFill>
                  <a:schemeClr val="tx1"/>
                </a:solidFill>
                <a:latin typeface="Poppins Light" pitchFamily="2" charset="77"/>
                <a:cs typeface="Poppins Light" pitchFamily="2" charset="77"/>
              </a:rPr>
              <a:t>In the ten years since Healthwatch was launched, we’ve demonstrated the power of public feedback in helping the health and care system understand what is working, spot issues and think about how things can be better in the future.</a:t>
            </a:r>
          </a:p>
          <a:p>
            <a:pPr>
              <a:spcAft>
                <a:spcPts val="600"/>
              </a:spcAft>
            </a:pPr>
            <a:r>
              <a:rPr lang="en-GB" sz="1200" dirty="0">
                <a:solidFill>
                  <a:schemeClr val="tx1"/>
                </a:solidFill>
                <a:latin typeface="Poppins Light" pitchFamily="2" charset="77"/>
                <a:cs typeface="Poppins Light" pitchFamily="2" charset="77"/>
              </a:rPr>
              <a:t>Services are currently facing unprecedented challenges and tackling the backlog needs to be a key priority for the NHS to ensure everyone gets the care they need. Over the next year we will continue our role in collecting feedback from everyone in our local community and giving them a voice to help shape improvements to services.</a:t>
            </a:r>
          </a:p>
          <a:p>
            <a:pPr>
              <a:spcAft>
                <a:spcPts val="600"/>
              </a:spcAft>
            </a:pPr>
            <a:r>
              <a:rPr lang="en-GB" sz="1200" dirty="0">
                <a:solidFill>
                  <a:schemeClr val="tx1"/>
                </a:solidFill>
                <a:latin typeface="Poppins Light" pitchFamily="2" charset="77"/>
                <a:cs typeface="Poppins Light" pitchFamily="2" charset="77"/>
              </a:rPr>
              <a:t>We will also continue our work to tackling inequalities that exist and work to reduce the barriers you face when accessing care, regardless whether that is because of where you live, income or race.</a:t>
            </a:r>
          </a:p>
        </p:txBody>
      </p:sp>
      <p:sp>
        <p:nvSpPr>
          <p:cNvPr id="9" name="Rectangle 8">
            <a:extLst>
              <a:ext uri="{FF2B5EF4-FFF2-40B4-BE49-F238E27FC236}">
                <a16:creationId xmlns:a16="http://schemas.microsoft.com/office/drawing/2014/main" id="{730E2EE7-A8C9-D7C5-53A3-49F420ED4A9C}"/>
              </a:ext>
            </a:extLst>
          </p:cNvPr>
          <p:cNvSpPr/>
          <p:nvPr/>
        </p:nvSpPr>
        <p:spPr>
          <a:xfrm>
            <a:off x="-4823454" y="1913699"/>
            <a:ext cx="4533682" cy="2218802"/>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The figure you give for funding from the local authority should wherever possible be for the statutory Healthwatch service alone. You shouldn’t include in that figure funding you may receive for other services, such as Complaints Advocacy. If your contract doesn’t specify separate amounts then you should add a note to say that the figure includes other services in addition to Healthwatch.</a:t>
            </a:r>
          </a:p>
        </p:txBody>
      </p:sp>
      <p:sp>
        <p:nvSpPr>
          <p:cNvPr id="11" name="Rectangle 10">
            <a:extLst>
              <a:ext uri="{FF2B5EF4-FFF2-40B4-BE49-F238E27FC236}">
                <a16:creationId xmlns:a16="http://schemas.microsoft.com/office/drawing/2014/main" id="{019BEF28-B432-C5B9-0F80-91E12D3F709A}"/>
              </a:ext>
            </a:extLst>
          </p:cNvPr>
          <p:cNvSpPr/>
          <p:nvPr/>
        </p:nvSpPr>
        <p:spPr>
          <a:xfrm>
            <a:off x="7847516" y="3224807"/>
            <a:ext cx="4533682" cy="907693"/>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To add new rows to these right click in them and select ‘Insert’. Choose whether to add rows above or below.</a:t>
            </a:r>
          </a:p>
        </p:txBody>
      </p:sp>
      <p:sp>
        <p:nvSpPr>
          <p:cNvPr id="12" name="Rectangle 11">
            <a:extLst>
              <a:ext uri="{FF2B5EF4-FFF2-40B4-BE49-F238E27FC236}">
                <a16:creationId xmlns:a16="http://schemas.microsoft.com/office/drawing/2014/main" id="{C316733D-1997-012E-489F-3B4ABE48749A}"/>
              </a:ext>
            </a:extLst>
          </p:cNvPr>
          <p:cNvSpPr/>
          <p:nvPr/>
        </p:nvSpPr>
        <p:spPr>
          <a:xfrm>
            <a:off x="-4823454" y="4382579"/>
            <a:ext cx="4533682" cy="1242003"/>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This pull out box is a chance for you to highlight the three areas you intend to focus on next year. You just need to explain what the priority is and how to intend to focus on it. </a:t>
            </a:r>
          </a:p>
        </p:txBody>
      </p:sp>
      <p:sp>
        <p:nvSpPr>
          <p:cNvPr id="13" name="Rectangle 12">
            <a:extLst>
              <a:ext uri="{FF2B5EF4-FFF2-40B4-BE49-F238E27FC236}">
                <a16:creationId xmlns:a16="http://schemas.microsoft.com/office/drawing/2014/main" id="{07817128-4A4C-6ABB-0048-2E164500A5C9}"/>
              </a:ext>
            </a:extLst>
          </p:cNvPr>
          <p:cNvSpPr/>
          <p:nvPr/>
        </p:nvSpPr>
        <p:spPr>
          <a:xfrm>
            <a:off x="-4823454" y="6167447"/>
            <a:ext cx="4533682" cy="657762"/>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You can add any other focuses for your next steps here.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B915340-E290-94BA-5270-229E4A8CA870}"/>
              </a:ext>
            </a:extLst>
          </p:cNvPr>
          <p:cNvSpPr>
            <a:spLocks noGrp="1"/>
          </p:cNvSpPr>
          <p:nvPr>
            <p:ph type="body" sz="quarter" idx="13"/>
          </p:nvPr>
        </p:nvSpPr>
        <p:spPr>
          <a:xfrm>
            <a:off x="501650" y="7741729"/>
            <a:ext cx="6553200" cy="1746250"/>
          </a:xfrm>
        </p:spPr>
        <p:txBody>
          <a:bodyPr/>
          <a:lstStyle/>
          <a:p>
            <a:r>
              <a:rPr lang="en-GB" dirty="0"/>
              <a:t>Healthwatch England, 2 Redman Place, Stratford, E20 1JQ </a:t>
            </a:r>
            <a:r>
              <a:rPr lang="en-GB" dirty="0">
                <a:solidFill>
                  <a:schemeClr val="accent1"/>
                </a:solidFill>
              </a:rPr>
              <a:t>[Include name of company holding local Healthwatch contract if different and any sub contractors]</a:t>
            </a:r>
            <a:r>
              <a:rPr lang="en-GB" dirty="0"/>
              <a:t>.</a:t>
            </a:r>
          </a:p>
          <a:p>
            <a:endParaRPr lang="en-GB" dirty="0"/>
          </a:p>
          <a:p>
            <a:r>
              <a:rPr lang="en-GB" dirty="0"/>
              <a:t>Healthwatch </a:t>
            </a:r>
            <a:r>
              <a:rPr lang="en-GB" dirty="0">
                <a:solidFill>
                  <a:schemeClr val="accent1"/>
                </a:solidFill>
              </a:rPr>
              <a:t>[insert name]</a:t>
            </a:r>
            <a:r>
              <a:rPr lang="en-GB" dirty="0"/>
              <a:t> uses the Healthwatch Trademark when undertaking our statutory </a:t>
            </a:r>
            <a:br>
              <a:rPr lang="en-GB" dirty="0"/>
            </a:br>
            <a:r>
              <a:rPr lang="en-GB" dirty="0"/>
              <a:t>activities as covered by the licence agreement.</a:t>
            </a:r>
          </a:p>
        </p:txBody>
      </p:sp>
      <p:sp>
        <p:nvSpPr>
          <p:cNvPr id="10" name="Title 9">
            <a:extLst>
              <a:ext uri="{FF2B5EF4-FFF2-40B4-BE49-F238E27FC236}">
                <a16:creationId xmlns:a16="http://schemas.microsoft.com/office/drawing/2014/main" id="{685AE8E2-787B-7074-8FBB-6BAF7C2FE13D}"/>
              </a:ext>
            </a:extLst>
          </p:cNvPr>
          <p:cNvSpPr>
            <a:spLocks noGrp="1"/>
          </p:cNvSpPr>
          <p:nvPr>
            <p:ph type="title"/>
          </p:nvPr>
        </p:nvSpPr>
        <p:spPr/>
        <p:txBody>
          <a:bodyPr/>
          <a:lstStyle/>
          <a:p>
            <a:r>
              <a:rPr lang="en-GB" dirty="0"/>
              <a:t>Statutory statements</a:t>
            </a:r>
          </a:p>
        </p:txBody>
      </p:sp>
      <p:pic>
        <p:nvPicPr>
          <p:cNvPr id="17" name="object 6">
            <a:extLst>
              <a:ext uri="{FF2B5EF4-FFF2-40B4-BE49-F238E27FC236}">
                <a16:creationId xmlns:a16="http://schemas.microsoft.com/office/drawing/2014/main" id="{DCE159AC-D686-C22D-B330-72F076D65472}"/>
              </a:ext>
            </a:extLst>
          </p:cNvPr>
          <p:cNvPicPr>
            <a:picLocks noGrp="1"/>
          </p:cNvPicPr>
          <p:nvPr>
            <p:ph type="pic" sz="quarter" idx="12"/>
          </p:nvPr>
        </p:nvPicPr>
        <p:blipFill>
          <a:blip r:embed="rId2" cstate="print"/>
          <a:srcRect l="70" r="70"/>
          <a:stretch>
            <a:fillRect/>
          </a:stretch>
        </p:blipFill>
        <p:spPr/>
      </p:pic>
      <p:sp>
        <p:nvSpPr>
          <p:cNvPr id="9" name="object 9"/>
          <p:cNvSpPr txBox="1">
            <a:spLocks noGrp="1"/>
          </p:cNvSpPr>
          <p:nvPr>
            <p:ph type="ftr" sz="quarter" idx="10"/>
          </p:nvPr>
        </p:nvSpPr>
        <p:spPr/>
        <p:txBody>
          <a:bodyPr/>
          <a:lstStyle/>
          <a:p>
            <a:r>
              <a:rPr lang="en-GB" dirty="0"/>
              <a:t>Healthwatch England Annual Report 2022-23</a:t>
            </a:r>
          </a:p>
        </p:txBody>
      </p:sp>
      <p:sp>
        <p:nvSpPr>
          <p:cNvPr id="8" name="object 8"/>
          <p:cNvSpPr txBox="1">
            <a:spLocks noGrp="1"/>
          </p:cNvSpPr>
          <p:nvPr>
            <p:ph type="sldNum" sz="quarter" idx="11"/>
          </p:nvPr>
        </p:nvSpPr>
        <p:spPr/>
        <p:txBody>
          <a:bodyPr/>
          <a:lstStyle/>
          <a:p>
            <a:fld id="{81D60167-4931-47E6-BA6A-407CBD079E47}" type="slidenum">
              <a:rPr lang="en-GB" dirty="0"/>
              <a:pPr/>
              <a:t>21</a:t>
            </a:fld>
            <a:endParaRPr lang="en-GB" dirty="0"/>
          </a:p>
        </p:txBody>
      </p:sp>
      <p:sp>
        <p:nvSpPr>
          <p:cNvPr id="2" name="Rectangle 1">
            <a:extLst>
              <a:ext uri="{FF2B5EF4-FFF2-40B4-BE49-F238E27FC236}">
                <a16:creationId xmlns:a16="http://schemas.microsoft.com/office/drawing/2014/main" id="{18439BDC-E3DE-CFB9-6051-CAB60744F02A}"/>
              </a:ext>
            </a:extLst>
          </p:cNvPr>
          <p:cNvSpPr/>
          <p:nvPr/>
        </p:nvSpPr>
        <p:spPr>
          <a:xfrm>
            <a:off x="7851913" y="6139374"/>
            <a:ext cx="4894052" cy="762169"/>
          </a:xfrm>
          <a:prstGeom prst="rect">
            <a:avLst/>
          </a:prstGeom>
          <a:solidFill>
            <a:schemeClr val="accent1">
              <a:lumMod val="20000"/>
              <a:lumOff val="80000"/>
            </a:schemeClr>
          </a:solid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lIns="144000" tIns="144000" rIns="144000" bIns="144000" rtlCol="0" anchor="t"/>
          <a:lstStyle/>
          <a:p>
            <a:pPr algn="l" defTabSz="987095" rtl="0"/>
            <a:r>
              <a:rPr lang="en-GB" sz="1400" kern="1200" dirty="0">
                <a:solidFill>
                  <a:srgbClr val="000000"/>
                </a:solidFill>
                <a:latin typeface="Poppins Light" pitchFamily="2" charset="77"/>
                <a:cs typeface="Poppins Light" pitchFamily="2" charset="77"/>
              </a:rPr>
              <a:t>Please ensure headings and text do not overlap graphics on the page</a:t>
            </a:r>
          </a:p>
        </p:txBody>
      </p:sp>
      <p:sp>
        <p:nvSpPr>
          <p:cNvPr id="4" name="Rectangle 3">
            <a:extLst>
              <a:ext uri="{FF2B5EF4-FFF2-40B4-BE49-F238E27FC236}">
                <a16:creationId xmlns:a16="http://schemas.microsoft.com/office/drawing/2014/main" id="{944CF4C9-3A19-D805-7126-C7754EF3E099}"/>
              </a:ext>
            </a:extLst>
          </p:cNvPr>
          <p:cNvSpPr/>
          <p:nvPr/>
        </p:nvSpPr>
        <p:spPr>
          <a:xfrm>
            <a:off x="-4922217" y="6651719"/>
            <a:ext cx="4533682" cy="2017496"/>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spc="0" normalizeH="0" baseline="0" noProof="0" dirty="0">
                <a:ln>
                  <a:noFill/>
                </a:ln>
                <a:solidFill>
                  <a:srgbClr val="000000"/>
                </a:solidFill>
                <a:effectLst/>
                <a:uLnTx/>
                <a:uFillTx/>
                <a:latin typeface="Poppins Medium" pitchFamily="2" charset="77"/>
                <a:ea typeface="+mn-ea"/>
                <a:cs typeface="Poppins Medium" pitchFamily="2" charset="77"/>
              </a:rPr>
              <a:t>To change the photo: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u="none" strike="noStrike" kern="1200" cap="none" spc="0" normalizeH="0" baseline="0" noProof="0" dirty="0">
              <a:ln>
                <a:noFill/>
              </a:ln>
              <a:solidFill>
                <a:srgbClr val="000000"/>
              </a:solidFill>
              <a:effectLst/>
              <a:uLnTx/>
              <a:uFillTx/>
              <a:latin typeface="Poppins Light" pitchFamily="2" charset="77"/>
              <a:ea typeface="+mn-ea"/>
              <a:cs typeface="Poppins Light" pitchFamily="2" charset="77"/>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u="none" strike="noStrike" kern="1200" cap="none" spc="0" normalizeH="0" baseline="0" noProof="0" dirty="0">
                <a:ln>
                  <a:noFill/>
                </a:ln>
                <a:solidFill>
                  <a:srgbClr val="000000"/>
                </a:solidFill>
                <a:effectLst/>
                <a:uLnTx/>
                <a:uFillTx/>
                <a:latin typeface="Poppins Light" pitchFamily="2" charset="77"/>
                <a:ea typeface="+mn-ea"/>
                <a:cs typeface="Poppins Light" pitchFamily="2" charset="77"/>
              </a:rPr>
              <a:t>Double-click on the photo.</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u="none" strike="noStrike" kern="1200" cap="none" spc="0" normalizeH="0" baseline="0" noProof="0" dirty="0">
                <a:ln>
                  <a:noFill/>
                </a:ln>
                <a:solidFill>
                  <a:srgbClr val="000000"/>
                </a:solidFill>
                <a:effectLst/>
                <a:uLnTx/>
                <a:uFillTx/>
                <a:latin typeface="Poppins Light" pitchFamily="2" charset="77"/>
                <a:ea typeface="+mn-ea"/>
                <a:cs typeface="Poppins Light" pitchFamily="2" charset="77"/>
              </a:rPr>
              <a:t>From the main menu, select: Format &gt; Change Picture.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u="none" strike="noStrike" kern="1200" cap="none" spc="0" normalizeH="0" baseline="0" noProof="0" dirty="0">
                <a:ln>
                  <a:noFill/>
                </a:ln>
                <a:solidFill>
                  <a:srgbClr val="000000"/>
                </a:solidFill>
                <a:effectLst/>
                <a:uLnTx/>
                <a:uFillTx/>
                <a:latin typeface="Poppins Light" pitchFamily="2" charset="77"/>
                <a:ea typeface="+mn-ea"/>
                <a:cs typeface="Poppins Light" pitchFamily="2" charset="77"/>
              </a:rPr>
              <a:t>Ensure new picture sits fully behind the green curve, resize if not.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400" u="none" strike="noStrike" kern="1200" cap="none" spc="0" normalizeH="0" baseline="0" noProof="0" dirty="0">
                <a:ln>
                  <a:noFill/>
                </a:ln>
                <a:solidFill>
                  <a:srgbClr val="000000"/>
                </a:solidFill>
                <a:effectLst/>
                <a:uLnTx/>
                <a:uFillTx/>
                <a:latin typeface="Poppins Light" pitchFamily="2" charset="77"/>
                <a:ea typeface="+mn-ea"/>
                <a:cs typeface="Poppins Light" pitchFamily="2" charset="77"/>
              </a:rPr>
              <a:t>Delete this box.</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9FD69-0AA9-0BB4-940A-B22614B7C577}"/>
              </a:ext>
            </a:extLst>
          </p:cNvPr>
          <p:cNvSpPr>
            <a:spLocks noGrp="1"/>
          </p:cNvSpPr>
          <p:nvPr>
            <p:ph type="title"/>
          </p:nvPr>
        </p:nvSpPr>
        <p:spPr/>
        <p:txBody>
          <a:bodyPr/>
          <a:lstStyle/>
          <a:p>
            <a:r>
              <a:rPr lang="en-GB" dirty="0"/>
              <a:t>The way we work</a:t>
            </a:r>
          </a:p>
        </p:txBody>
      </p:sp>
      <p:sp>
        <p:nvSpPr>
          <p:cNvPr id="12" name="Footer Placeholder 11">
            <a:extLst>
              <a:ext uri="{FF2B5EF4-FFF2-40B4-BE49-F238E27FC236}">
                <a16:creationId xmlns:a16="http://schemas.microsoft.com/office/drawing/2014/main" id="{83B1C38A-D8F6-2316-05E8-733E02457455}"/>
              </a:ext>
            </a:extLst>
          </p:cNvPr>
          <p:cNvSpPr>
            <a:spLocks noGrp="1"/>
          </p:cNvSpPr>
          <p:nvPr>
            <p:ph type="ftr" sz="quarter" idx="10"/>
          </p:nvPr>
        </p:nvSpPr>
        <p:spPr/>
        <p:txBody>
          <a:bodyPr/>
          <a:lstStyle/>
          <a:p>
            <a:r>
              <a:rPr lang="en-GB"/>
              <a:t>Healthwatch England Annual Report 2022-23</a:t>
            </a:r>
            <a:endParaRPr lang="en-GB" dirty="0"/>
          </a:p>
        </p:txBody>
      </p:sp>
      <p:sp>
        <p:nvSpPr>
          <p:cNvPr id="13" name="Slide Number Placeholder 12">
            <a:extLst>
              <a:ext uri="{FF2B5EF4-FFF2-40B4-BE49-F238E27FC236}">
                <a16:creationId xmlns:a16="http://schemas.microsoft.com/office/drawing/2014/main" id="{6D67C41A-6233-0BE9-033B-5DA70EB8BE21}"/>
              </a:ext>
            </a:extLst>
          </p:cNvPr>
          <p:cNvSpPr>
            <a:spLocks noGrp="1"/>
          </p:cNvSpPr>
          <p:nvPr>
            <p:ph type="sldNum" sz="quarter" idx="11"/>
          </p:nvPr>
        </p:nvSpPr>
        <p:spPr/>
        <p:txBody>
          <a:bodyPr/>
          <a:lstStyle/>
          <a:p>
            <a:fld id="{81D60167-4931-47E6-BA6A-407CBD079E47}" type="slidenum">
              <a:rPr lang="en-GB" smtClean="0"/>
              <a:pPr/>
              <a:t>22</a:t>
            </a:fld>
            <a:endParaRPr lang="en-GB" dirty="0"/>
          </a:p>
        </p:txBody>
      </p:sp>
      <p:sp>
        <p:nvSpPr>
          <p:cNvPr id="3" name="Text Placeholder 2">
            <a:extLst>
              <a:ext uri="{FF2B5EF4-FFF2-40B4-BE49-F238E27FC236}">
                <a16:creationId xmlns:a16="http://schemas.microsoft.com/office/drawing/2014/main" id="{B3C20D4D-5DAC-CBD3-F713-F1E5441F8F8E}"/>
              </a:ext>
            </a:extLst>
          </p:cNvPr>
          <p:cNvSpPr>
            <a:spLocks noGrp="1"/>
          </p:cNvSpPr>
          <p:nvPr>
            <p:ph type="body" sz="quarter" idx="12"/>
          </p:nvPr>
        </p:nvSpPr>
        <p:spPr/>
        <p:txBody>
          <a:bodyPr/>
          <a:lstStyle/>
          <a:p>
            <a:pPr>
              <a:spcAft>
                <a:spcPts val="600"/>
              </a:spcAft>
            </a:pPr>
            <a:r>
              <a:rPr lang="en-GB" sz="2000" b="1" dirty="0">
                <a:latin typeface="Poppins SemiBold" pitchFamily="2" charset="77"/>
                <a:cs typeface="Poppins SemiBold" pitchFamily="2" charset="77"/>
              </a:rPr>
              <a:t>Involvement of volunteers and lay people in our governance and decision-making</a:t>
            </a:r>
          </a:p>
          <a:p>
            <a:r>
              <a:rPr lang="en-GB" sz="1200" dirty="0">
                <a:solidFill>
                  <a:schemeClr val="tx1"/>
                </a:solidFill>
                <a:latin typeface="Poppins Light" pitchFamily="2" charset="77"/>
                <a:cs typeface="Poppins Light" pitchFamily="2" charset="77"/>
              </a:rPr>
              <a:t>Our Healthwatch Board consists of </a:t>
            </a:r>
            <a:r>
              <a:rPr lang="en-GB" sz="1200" dirty="0">
                <a:solidFill>
                  <a:schemeClr val="accent1"/>
                </a:solidFill>
                <a:latin typeface="Poppins Light" pitchFamily="2" charset="77"/>
                <a:cs typeface="Poppins Light" pitchFamily="2" charset="77"/>
              </a:rPr>
              <a:t>[number] </a:t>
            </a:r>
            <a:r>
              <a:rPr lang="en-GB" sz="1200" dirty="0">
                <a:solidFill>
                  <a:schemeClr val="tx1"/>
                </a:solidFill>
                <a:latin typeface="Poppins Light" pitchFamily="2" charset="77"/>
                <a:cs typeface="Poppins Light" pitchFamily="2" charset="77"/>
              </a:rPr>
              <a:t>members who work on a voluntary basis to provide direction, oversight and scrutiny to our activities. Our Board ensures that decisions about priority areas of work reflect the concerns and interests of our diverse local community. Throughout 2022/23 the Board met </a:t>
            </a:r>
            <a:r>
              <a:rPr lang="en-GB" sz="1200" dirty="0">
                <a:solidFill>
                  <a:schemeClr val="accent1"/>
                </a:solidFill>
                <a:latin typeface="Poppins Light" pitchFamily="2" charset="77"/>
                <a:cs typeface="Poppins Light" pitchFamily="2" charset="77"/>
              </a:rPr>
              <a:t>[number] </a:t>
            </a:r>
            <a:r>
              <a:rPr lang="en-GB" sz="1200" dirty="0">
                <a:solidFill>
                  <a:schemeClr val="tx1"/>
                </a:solidFill>
                <a:latin typeface="Poppins Light" pitchFamily="2" charset="77"/>
                <a:cs typeface="Poppins Light" pitchFamily="2" charset="77"/>
              </a:rPr>
              <a:t>times and made decisions on matters such as </a:t>
            </a:r>
            <a:r>
              <a:rPr lang="en-GB" sz="1200" dirty="0">
                <a:solidFill>
                  <a:schemeClr val="accent1"/>
                </a:solidFill>
                <a:latin typeface="Poppins Light" pitchFamily="2" charset="77"/>
                <a:cs typeface="Poppins Light" pitchFamily="2" charset="77"/>
              </a:rPr>
              <a:t>[provide two examples of decisions which were made]</a:t>
            </a:r>
            <a:r>
              <a:rPr lang="en-GB" sz="1200" dirty="0">
                <a:solidFill>
                  <a:schemeClr val="tx1"/>
                </a:solidFill>
                <a:latin typeface="Poppins Light" pitchFamily="2" charset="77"/>
                <a:cs typeface="Poppins Light" pitchFamily="2" charset="77"/>
              </a:rPr>
              <a:t>. </a:t>
            </a:r>
          </a:p>
          <a:p>
            <a:endParaRPr lang="en-GB" sz="1200" dirty="0">
              <a:solidFill>
                <a:schemeClr val="tx1"/>
              </a:solidFill>
              <a:latin typeface="Poppins Light" pitchFamily="2" charset="77"/>
              <a:cs typeface="Poppins Light" pitchFamily="2" charset="77"/>
            </a:endParaRPr>
          </a:p>
          <a:p>
            <a:r>
              <a:rPr lang="en-GB" sz="1200" dirty="0">
                <a:solidFill>
                  <a:schemeClr val="tx1"/>
                </a:solidFill>
                <a:latin typeface="Poppins Light" pitchFamily="2" charset="77"/>
                <a:cs typeface="Poppins Light" pitchFamily="2" charset="77"/>
              </a:rPr>
              <a:t>We ensure wider public involvement in deciding our work priorities. </a:t>
            </a:r>
          </a:p>
          <a:p>
            <a:endParaRPr lang="en-GB" sz="1050" dirty="0">
              <a:solidFill>
                <a:schemeClr val="tx1"/>
              </a:solidFill>
              <a:latin typeface="Poppins Light" pitchFamily="2" charset="77"/>
              <a:cs typeface="Poppins Light" pitchFamily="2" charset="77"/>
            </a:endParaRPr>
          </a:p>
        </p:txBody>
      </p:sp>
      <p:sp>
        <p:nvSpPr>
          <p:cNvPr id="4" name="object 5">
            <a:extLst>
              <a:ext uri="{FF2B5EF4-FFF2-40B4-BE49-F238E27FC236}">
                <a16:creationId xmlns:a16="http://schemas.microsoft.com/office/drawing/2014/main" id="{E93D4783-AE70-F000-1877-19532B3F5D6F}"/>
              </a:ext>
            </a:extLst>
          </p:cNvPr>
          <p:cNvSpPr/>
          <p:nvPr/>
        </p:nvSpPr>
        <p:spPr>
          <a:xfrm>
            <a:off x="-1273" y="3595147"/>
            <a:ext cx="7056120" cy="2758122"/>
          </a:xfrm>
          <a:custGeom>
            <a:avLst/>
            <a:gdLst/>
            <a:ahLst/>
            <a:cxnLst/>
            <a:rect l="l" t="t" r="r" b="b"/>
            <a:pathLst>
              <a:path w="7056120" h="2353310">
                <a:moveTo>
                  <a:pt x="7056005" y="0"/>
                </a:moveTo>
                <a:lnTo>
                  <a:pt x="0" y="0"/>
                </a:lnTo>
                <a:lnTo>
                  <a:pt x="0" y="2353284"/>
                </a:lnTo>
                <a:lnTo>
                  <a:pt x="7056005" y="2353284"/>
                </a:lnTo>
                <a:lnTo>
                  <a:pt x="7056005" y="0"/>
                </a:lnTo>
                <a:close/>
              </a:path>
            </a:pathLst>
          </a:custGeom>
          <a:solidFill>
            <a:srgbClr val="E5F5FB"/>
          </a:solidFill>
        </p:spPr>
        <p:txBody>
          <a:bodyPr wrap="square" lIns="0" tIns="0" rIns="0" bIns="0" rtlCol="0"/>
          <a:lstStyle/>
          <a:p>
            <a:endParaRPr/>
          </a:p>
        </p:txBody>
      </p:sp>
      <p:sp>
        <p:nvSpPr>
          <p:cNvPr id="10" name="object 13">
            <a:extLst>
              <a:ext uri="{FF2B5EF4-FFF2-40B4-BE49-F238E27FC236}">
                <a16:creationId xmlns:a16="http://schemas.microsoft.com/office/drawing/2014/main" id="{CE1FCB11-A2EC-8869-9C72-A15E25C8A787}"/>
              </a:ext>
            </a:extLst>
          </p:cNvPr>
          <p:cNvSpPr txBox="1"/>
          <p:nvPr/>
        </p:nvSpPr>
        <p:spPr>
          <a:xfrm>
            <a:off x="500441" y="3875189"/>
            <a:ext cx="6403061" cy="2198038"/>
          </a:xfrm>
          <a:prstGeom prst="rect">
            <a:avLst/>
          </a:prstGeom>
        </p:spPr>
        <p:txBody>
          <a:bodyPr vert="horz" wrap="square" lIns="0" tIns="12700" rIns="0" bIns="0" rtlCol="0">
            <a:spAutoFit/>
          </a:bodyPr>
          <a:lstStyle/>
          <a:p>
            <a:pPr marR="269875">
              <a:spcAft>
                <a:spcPts val="600"/>
              </a:spcAft>
            </a:pPr>
            <a:r>
              <a:rPr lang="en-GB" b="1" dirty="0">
                <a:solidFill>
                  <a:srgbClr val="004F6B"/>
                </a:solidFill>
                <a:latin typeface="Poppins SemiBold" pitchFamily="2" charset="77"/>
                <a:cs typeface="Poppins SemiBold" pitchFamily="2" charset="77"/>
              </a:rPr>
              <a:t>Methods and systems used across </a:t>
            </a:r>
            <a:br>
              <a:rPr lang="en-GB" b="1" dirty="0">
                <a:solidFill>
                  <a:srgbClr val="004F6B"/>
                </a:solidFill>
                <a:latin typeface="Poppins SemiBold" pitchFamily="2" charset="77"/>
                <a:cs typeface="Poppins SemiBold" pitchFamily="2" charset="77"/>
              </a:rPr>
            </a:br>
            <a:r>
              <a:rPr lang="en-GB" b="1" dirty="0">
                <a:solidFill>
                  <a:srgbClr val="004F6B"/>
                </a:solidFill>
                <a:latin typeface="Poppins SemiBold" pitchFamily="2" charset="77"/>
                <a:cs typeface="Poppins SemiBold" pitchFamily="2" charset="77"/>
              </a:rPr>
              <a:t>the year to obtain people’s experiences</a:t>
            </a:r>
          </a:p>
          <a:p>
            <a:pPr marR="269875">
              <a:spcAft>
                <a:spcPts val="600"/>
              </a:spcAft>
            </a:pPr>
            <a:r>
              <a:rPr lang="en-GB" sz="1200" dirty="0">
                <a:solidFill>
                  <a:schemeClr val="tx1"/>
                </a:solidFill>
                <a:latin typeface="Poppins Light" pitchFamily="2" charset="77"/>
                <a:cs typeface="Poppins Light" pitchFamily="2" charset="77"/>
              </a:rPr>
              <a:t>We use a wide range of approaches to ensure that as many people as possible have the opportunity to provide us with insight about their experience of using services. During 2022/23 we have been available by phone, email, provided a webform on our website and through social media, as well as attending meetings of community groups and forums. </a:t>
            </a:r>
          </a:p>
          <a:p>
            <a:pPr marR="269875">
              <a:spcAft>
                <a:spcPts val="600"/>
              </a:spcAft>
            </a:pPr>
            <a:r>
              <a:rPr lang="en-GB" sz="1200" dirty="0">
                <a:solidFill>
                  <a:schemeClr val="tx1"/>
                </a:solidFill>
                <a:latin typeface="Poppins Light" pitchFamily="2" charset="77"/>
                <a:cs typeface="Poppins Light" pitchFamily="2" charset="77"/>
              </a:rPr>
              <a:t>We ensure that this annual report is made available to as many members of the public and partner organisations as possible. We will publish it on our website </a:t>
            </a:r>
            <a:r>
              <a:rPr lang="en-GB" sz="1200" dirty="0">
                <a:solidFill>
                  <a:schemeClr val="accent1"/>
                </a:solidFill>
                <a:latin typeface="Poppins Light" pitchFamily="2" charset="77"/>
                <a:cs typeface="Poppins Light" pitchFamily="2" charset="77"/>
              </a:rPr>
              <a:t>[include details of anywhere else it will be made available]</a:t>
            </a:r>
            <a:r>
              <a:rPr lang="en-GB" sz="1200" dirty="0">
                <a:solidFill>
                  <a:schemeClr val="tx1"/>
                </a:solidFill>
                <a:latin typeface="Poppins Light" pitchFamily="2" charset="77"/>
                <a:cs typeface="Poppins Light" pitchFamily="2" charset="77"/>
              </a:rPr>
              <a:t>. </a:t>
            </a:r>
          </a:p>
        </p:txBody>
      </p:sp>
      <p:sp>
        <p:nvSpPr>
          <p:cNvPr id="11" name="object 13">
            <a:extLst>
              <a:ext uri="{FF2B5EF4-FFF2-40B4-BE49-F238E27FC236}">
                <a16:creationId xmlns:a16="http://schemas.microsoft.com/office/drawing/2014/main" id="{08BDB977-A06B-A666-E667-083780145C4F}"/>
              </a:ext>
            </a:extLst>
          </p:cNvPr>
          <p:cNvSpPr txBox="1"/>
          <p:nvPr/>
        </p:nvSpPr>
        <p:spPr>
          <a:xfrm>
            <a:off x="500442" y="6487111"/>
            <a:ext cx="6554404" cy="920765"/>
          </a:xfrm>
          <a:prstGeom prst="rect">
            <a:avLst/>
          </a:prstGeom>
        </p:spPr>
        <p:txBody>
          <a:bodyPr vert="horz" wrap="square" lIns="0" tIns="12700" rIns="0" bIns="0" rtlCol="0">
            <a:spAutoFit/>
          </a:bodyPr>
          <a:lstStyle/>
          <a:p>
            <a:pPr marR="269875">
              <a:spcAft>
                <a:spcPts val="600"/>
              </a:spcAft>
            </a:pPr>
            <a:r>
              <a:rPr lang="en-GB" b="1" dirty="0">
                <a:solidFill>
                  <a:srgbClr val="004F6B"/>
                </a:solidFill>
                <a:latin typeface="Poppins SemiBold" pitchFamily="2" charset="77"/>
                <a:cs typeface="Poppins SemiBold" pitchFamily="2" charset="77"/>
              </a:rPr>
              <a:t>Responses to recommendations</a:t>
            </a:r>
          </a:p>
          <a:p>
            <a:pPr marR="117475">
              <a:spcAft>
                <a:spcPts val="600"/>
              </a:spcAft>
            </a:pPr>
            <a:r>
              <a:rPr lang="en-GB" sz="1200" dirty="0">
                <a:latin typeface="Poppins Light" pitchFamily="2" charset="77"/>
                <a:cs typeface="Poppins Light" pitchFamily="2" charset="77"/>
              </a:rPr>
              <a:t>We had </a:t>
            </a:r>
            <a:r>
              <a:rPr lang="en-GB" sz="1200" dirty="0">
                <a:solidFill>
                  <a:schemeClr val="accent1"/>
                </a:solidFill>
                <a:latin typeface="Poppins Light" pitchFamily="2" charset="77"/>
                <a:cs typeface="Poppins Light" pitchFamily="2" charset="77"/>
              </a:rPr>
              <a:t>[number] </a:t>
            </a:r>
            <a:r>
              <a:rPr lang="en-GB" sz="1200" dirty="0">
                <a:latin typeface="Poppins Light" pitchFamily="2" charset="77"/>
                <a:cs typeface="Poppins Light" pitchFamily="2" charset="77"/>
              </a:rPr>
              <a:t>providers who did not respond to requests for information or recommendations.  There were no issues or recommendations escalated by us to Healthwatch England Committee, so no resulting reviews or investigations. </a:t>
            </a:r>
          </a:p>
        </p:txBody>
      </p:sp>
      <p:sp>
        <p:nvSpPr>
          <p:cNvPr id="14" name="Rectangle 13">
            <a:extLst>
              <a:ext uri="{FF2B5EF4-FFF2-40B4-BE49-F238E27FC236}">
                <a16:creationId xmlns:a16="http://schemas.microsoft.com/office/drawing/2014/main" id="{A7879A00-5B82-BEB8-8345-3C6AF0A08E81}"/>
              </a:ext>
            </a:extLst>
          </p:cNvPr>
          <p:cNvSpPr/>
          <p:nvPr/>
        </p:nvSpPr>
        <p:spPr>
          <a:xfrm>
            <a:off x="-4823454" y="0"/>
            <a:ext cx="4533682" cy="3433420"/>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Here you should add details of any sub-committees or other meetings which involved board members, volunteers or the wider public making decisions about Healthwatch work.</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Keep it clear and concise – a brief explanation is all that is necessary. </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You may need to write a few sentences more about how the public are involved in setting your priorities if you know that your funders and other stakeholders are particularly keen to hear about this. </a:t>
            </a:r>
          </a:p>
        </p:txBody>
      </p:sp>
      <p:sp>
        <p:nvSpPr>
          <p:cNvPr id="16" name="Rectangle 15">
            <a:extLst>
              <a:ext uri="{FF2B5EF4-FFF2-40B4-BE49-F238E27FC236}">
                <a16:creationId xmlns:a16="http://schemas.microsoft.com/office/drawing/2014/main" id="{28E3A6B5-DBEC-CE94-522D-638B62A7BAC1}"/>
              </a:ext>
            </a:extLst>
          </p:cNvPr>
          <p:cNvSpPr/>
          <p:nvPr/>
        </p:nvSpPr>
        <p:spPr>
          <a:xfrm>
            <a:off x="7877126" y="2127890"/>
            <a:ext cx="4533682" cy="5145269"/>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Write one sentence for each of the ways information from the public shaped your priorities. For example, one sentence about using insight from information and signposting enquiries and another about public forums </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r>
              <a:rPr kumimoji="0" lang="en-GB" sz="1400" b="0" i="0" u="none" strike="noStrike" kern="1200" cap="none" spc="0" normalizeH="0" baseline="0" noProof="0" dirty="0">
                <a:ln>
                  <a:noFill/>
                </a:ln>
                <a:solidFill>
                  <a:srgbClr val="000000"/>
                </a:solidFill>
                <a:effectLst/>
                <a:uLnTx/>
                <a:uFillTx/>
                <a:latin typeface="Poppins Light"/>
                <a:ea typeface="+mn-ea"/>
                <a:cs typeface="+mn-cs"/>
              </a:rPr>
              <a:t>or discussions you facilitate when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priority setting.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If you have not used the section titled “Hearing from all communities” you need to add the following to meet your statutory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We are committed to taking additional steps to ensure we obtain the views of people from diverse backgrounds who are often not heard from. This year we have done this by…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kern="1200" dirty="0">
              <a:solidFill>
                <a:srgbClr val="000000"/>
              </a:solidFill>
              <a:latin typeface="Poppins Light"/>
              <a:ea typeface="+mn-ea"/>
              <a:cs typeface="+mn-cs"/>
            </a:endParaRPr>
          </a:p>
          <a:p>
            <a:pPr algn="l" rtl="0">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Give a couple of examples as to how you have taken additional steps to ensure you obtain views from diverse backgrounds. This should be explained within a few sentences by a few examples of approaches / partnerships that have been used.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p:txBody>
      </p:sp>
      <p:sp>
        <p:nvSpPr>
          <p:cNvPr id="5" name="object 13">
            <a:extLst>
              <a:ext uri="{FF2B5EF4-FFF2-40B4-BE49-F238E27FC236}">
                <a16:creationId xmlns:a16="http://schemas.microsoft.com/office/drawing/2014/main" id="{FF43C6B9-0C61-8FD7-1DDC-97ECC35B2AA9}"/>
              </a:ext>
            </a:extLst>
          </p:cNvPr>
          <p:cNvSpPr txBox="1"/>
          <p:nvPr/>
        </p:nvSpPr>
        <p:spPr>
          <a:xfrm>
            <a:off x="500443" y="7607931"/>
            <a:ext cx="6554404" cy="2367315"/>
          </a:xfrm>
          <a:prstGeom prst="rect">
            <a:avLst/>
          </a:prstGeom>
        </p:spPr>
        <p:txBody>
          <a:bodyPr vert="horz" wrap="square" lIns="0" tIns="12700" rIns="0" bIns="0" rtlCol="0">
            <a:spAutoFit/>
          </a:bodyPr>
          <a:lstStyle/>
          <a:p>
            <a:pPr marR="269875">
              <a:spcAft>
                <a:spcPts val="600"/>
              </a:spcAft>
            </a:pPr>
            <a:r>
              <a:rPr lang="en-GB" b="1" dirty="0">
                <a:solidFill>
                  <a:srgbClr val="004F6B"/>
                </a:solidFill>
                <a:latin typeface="Poppins SemiBold" pitchFamily="2" charset="77"/>
                <a:cs typeface="Poppins SemiBold" pitchFamily="2" charset="77"/>
              </a:rPr>
              <a:t>Taking people’s experiences to decision makers</a:t>
            </a:r>
          </a:p>
          <a:p>
            <a:pPr marR="117475">
              <a:spcAft>
                <a:spcPts val="600"/>
              </a:spcAft>
            </a:pPr>
            <a:r>
              <a:rPr lang="en-US" sz="1200" dirty="0">
                <a:latin typeface="Poppins Light" pitchFamily="2" charset="77"/>
                <a:cs typeface="Poppins Light" pitchFamily="2" charset="77"/>
              </a:rPr>
              <a:t>We ensure that people who can make decisions about services hear about the insight and experiences that have been shared with us.</a:t>
            </a:r>
          </a:p>
          <a:p>
            <a:pPr marR="117475">
              <a:spcAft>
                <a:spcPts val="600"/>
              </a:spcAft>
            </a:pPr>
            <a:r>
              <a:rPr lang="en-US" sz="1200" dirty="0">
                <a:latin typeface="Poppins Light" pitchFamily="2" charset="77"/>
                <a:cs typeface="Poppins Light" pitchFamily="2" charset="77"/>
              </a:rPr>
              <a:t>In our local authority area for example we take information to </a:t>
            </a:r>
            <a:r>
              <a:rPr lang="en-US" sz="1200" dirty="0">
                <a:solidFill>
                  <a:srgbClr val="DB3C8E"/>
                </a:solidFill>
                <a:latin typeface="Poppins Light" pitchFamily="2" charset="77"/>
                <a:cs typeface="Poppins Light" pitchFamily="2" charset="77"/>
              </a:rPr>
              <a:t>[give some examples of committees or other places where you share what you have heard with decision makers at local authority level.] </a:t>
            </a:r>
          </a:p>
          <a:p>
            <a:pPr marR="117475">
              <a:spcAft>
                <a:spcPts val="600"/>
              </a:spcAft>
            </a:pPr>
            <a:r>
              <a:rPr lang="en-US" sz="1200" dirty="0">
                <a:solidFill>
                  <a:schemeClr val="tx1"/>
                </a:solidFill>
                <a:latin typeface="Poppins Light" pitchFamily="2" charset="77"/>
                <a:cs typeface="Poppins Light" pitchFamily="2" charset="77"/>
              </a:rPr>
              <a:t>We also take insight and experiences to decision makers in </a:t>
            </a:r>
            <a:r>
              <a:rPr lang="en-US" sz="1200" dirty="0">
                <a:solidFill>
                  <a:srgbClr val="DB3C8E"/>
                </a:solidFill>
                <a:latin typeface="Poppins Light" pitchFamily="2" charset="77"/>
                <a:cs typeface="Poppins Light" pitchFamily="2" charset="77"/>
              </a:rPr>
              <a:t>[name of Integrated Care System]. </a:t>
            </a:r>
            <a:r>
              <a:rPr lang="en-US" sz="1200" dirty="0">
                <a:solidFill>
                  <a:schemeClr val="tx1"/>
                </a:solidFill>
                <a:latin typeface="Poppins Light" pitchFamily="2" charset="77"/>
                <a:cs typeface="Poppins Light" pitchFamily="2" charset="77"/>
              </a:rPr>
              <a:t>For example, we </a:t>
            </a:r>
            <a:r>
              <a:rPr lang="en-US" sz="1200" dirty="0">
                <a:solidFill>
                  <a:srgbClr val="DB3C8E"/>
                </a:solidFill>
                <a:latin typeface="Poppins Light" pitchFamily="2" charset="77"/>
                <a:cs typeface="Poppins Light" pitchFamily="2" charset="77"/>
              </a:rPr>
              <a:t>[give details of committees or other places where you share information at ICS level and explain where this is in collaboration with Healthwatch in other areas within the ICS]. </a:t>
            </a:r>
            <a:r>
              <a:rPr lang="en-US" sz="1200" dirty="0">
                <a:solidFill>
                  <a:schemeClr val="tx1"/>
                </a:solidFill>
                <a:latin typeface="Poppins Light" pitchFamily="2" charset="77"/>
                <a:cs typeface="Poppins Light" pitchFamily="2" charset="77"/>
              </a:rPr>
              <a:t>We also share our data with Healthwatch England to help address health and care issues at a national level.</a:t>
            </a:r>
          </a:p>
        </p:txBody>
      </p:sp>
      <p:sp>
        <p:nvSpPr>
          <p:cNvPr id="6" name="Rectangle 5">
            <a:extLst>
              <a:ext uri="{FF2B5EF4-FFF2-40B4-BE49-F238E27FC236}">
                <a16:creationId xmlns:a16="http://schemas.microsoft.com/office/drawing/2014/main" id="{C1B0E4BE-F6EA-E0C0-A02F-A4CD5B6598E1}"/>
              </a:ext>
            </a:extLst>
          </p:cNvPr>
          <p:cNvSpPr/>
          <p:nvPr/>
        </p:nvSpPr>
        <p:spPr>
          <a:xfrm>
            <a:off x="-4866653" y="6535587"/>
            <a:ext cx="4533682" cy="920765"/>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R="0" lvl="0" algn="l" defTabSz="914400" rtl="0" eaLnBrk="1" fontAlgn="auto" latinLnBrk="0" hangingPunct="1">
              <a:lnSpc>
                <a:spcPct val="100000"/>
              </a:lnSpc>
              <a:spcBef>
                <a:spcPts val="0"/>
              </a:spcBef>
              <a:spcAft>
                <a:spcPts val="0"/>
              </a:spcAft>
              <a:buClrTx/>
              <a:buSzTx/>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If you had issues that were escalated to Healthwatch England, then briefly describe them and the results of that.  </a:t>
            </a:r>
          </a:p>
        </p:txBody>
      </p:sp>
    </p:spTree>
    <p:extLst>
      <p:ext uri="{BB962C8B-B14F-4D97-AF65-F5344CB8AC3E}">
        <p14:creationId xmlns:p14="http://schemas.microsoft.com/office/powerpoint/2010/main" val="2241029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503999" y="6783892"/>
            <a:ext cx="5814060" cy="3060426"/>
          </a:xfrm>
          <a:custGeom>
            <a:avLst/>
            <a:gdLst/>
            <a:ahLst/>
            <a:cxnLst/>
            <a:rect l="l" t="t" r="r" b="b"/>
            <a:pathLst>
              <a:path w="5814060" h="3749040">
                <a:moveTo>
                  <a:pt x="5813996" y="0"/>
                </a:moveTo>
                <a:lnTo>
                  <a:pt x="0" y="0"/>
                </a:lnTo>
                <a:lnTo>
                  <a:pt x="0" y="3748786"/>
                </a:lnTo>
                <a:lnTo>
                  <a:pt x="5813996" y="3748786"/>
                </a:lnTo>
                <a:lnTo>
                  <a:pt x="5813996" y="0"/>
                </a:lnTo>
                <a:close/>
              </a:path>
            </a:pathLst>
          </a:custGeom>
          <a:solidFill>
            <a:srgbClr val="F5FAFE"/>
          </a:solidFill>
        </p:spPr>
        <p:txBody>
          <a:bodyPr wrap="square" lIns="0" tIns="0" rIns="0" bIns="0" rtlCol="0"/>
          <a:lstStyle/>
          <a:p>
            <a:endParaRPr/>
          </a:p>
        </p:txBody>
      </p:sp>
      <p:graphicFrame>
        <p:nvGraphicFramePr>
          <p:cNvPr id="5" name="object 5"/>
          <p:cNvGraphicFramePr>
            <a:graphicFrameLocks noGrp="1"/>
          </p:cNvGraphicFramePr>
          <p:nvPr>
            <p:extLst>
              <p:ext uri="{D42A27DB-BD31-4B8C-83A1-F6EECF244321}">
                <p14:modId xmlns:p14="http://schemas.microsoft.com/office/powerpoint/2010/main" val="1967390907"/>
              </p:ext>
            </p:extLst>
          </p:nvPr>
        </p:nvGraphicFramePr>
        <p:xfrm>
          <a:off x="609922" y="7198517"/>
          <a:ext cx="5618480" cy="2485880"/>
        </p:xfrm>
        <a:graphic>
          <a:graphicData uri="http://schemas.openxmlformats.org/drawingml/2006/table">
            <a:tbl>
              <a:tblPr firstRow="1" bandRow="1">
                <a:tableStyleId>{2D5ABB26-0587-4C30-8999-92F81FD0307C}</a:tableStyleId>
              </a:tblPr>
              <a:tblGrid>
                <a:gridCol w="2809240">
                  <a:extLst>
                    <a:ext uri="{9D8B030D-6E8A-4147-A177-3AD203B41FA5}">
                      <a16:colId xmlns:a16="http://schemas.microsoft.com/office/drawing/2014/main" val="20000"/>
                    </a:ext>
                  </a:extLst>
                </a:gridCol>
                <a:gridCol w="2809240">
                  <a:extLst>
                    <a:ext uri="{9D8B030D-6E8A-4147-A177-3AD203B41FA5}">
                      <a16:colId xmlns:a16="http://schemas.microsoft.com/office/drawing/2014/main" val="20001"/>
                    </a:ext>
                  </a:extLst>
                </a:gridCol>
              </a:tblGrid>
              <a:tr h="0">
                <a:tc>
                  <a:txBody>
                    <a:bodyPr/>
                    <a:lstStyle/>
                    <a:p>
                      <a:pPr marL="0">
                        <a:lnSpc>
                          <a:spcPct val="100000"/>
                        </a:lnSpc>
                        <a:spcBef>
                          <a:spcPts val="0"/>
                        </a:spcBef>
                      </a:pPr>
                      <a:r>
                        <a:rPr sz="1200" b="1" i="0" spc="-50" dirty="0">
                          <a:latin typeface="Poppins" pitchFamily="2" charset="77"/>
                          <a:cs typeface="Poppins" pitchFamily="2" charset="77"/>
                        </a:rPr>
                        <a:t>Project</a:t>
                      </a:r>
                      <a:r>
                        <a:rPr sz="1200" b="1" i="0" spc="-80" dirty="0">
                          <a:latin typeface="Poppins" pitchFamily="2" charset="77"/>
                          <a:cs typeface="Poppins" pitchFamily="2" charset="77"/>
                        </a:rPr>
                        <a:t> </a:t>
                      </a:r>
                      <a:r>
                        <a:rPr sz="1200" b="1" i="0" spc="175" dirty="0">
                          <a:latin typeface="Poppins" pitchFamily="2" charset="77"/>
                          <a:cs typeface="Poppins" pitchFamily="2" charset="77"/>
                        </a:rPr>
                        <a:t>/</a:t>
                      </a:r>
                      <a:r>
                        <a:rPr sz="1200" b="1" i="0" spc="-75" dirty="0">
                          <a:latin typeface="Poppins" pitchFamily="2" charset="77"/>
                          <a:cs typeface="Poppins" pitchFamily="2" charset="77"/>
                        </a:rPr>
                        <a:t> </a:t>
                      </a:r>
                      <a:r>
                        <a:rPr sz="1200" b="1" i="0" spc="-10" dirty="0">
                          <a:latin typeface="Poppins" pitchFamily="2" charset="77"/>
                          <a:cs typeface="Poppins" pitchFamily="2" charset="77"/>
                        </a:rPr>
                        <a:t>activity</a:t>
                      </a:r>
                      <a:endParaRPr sz="1200" b="1" i="0" dirty="0">
                        <a:latin typeface="Poppins" pitchFamily="2" charset="77"/>
                        <a:cs typeface="Poppins" pitchFamily="2" charset="77"/>
                      </a:endParaRPr>
                    </a:p>
                  </a:txBody>
                  <a:tcPr marL="72000" marR="72000" marT="72000" marB="7200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AFE"/>
                    </a:solidFill>
                  </a:tcPr>
                </a:tc>
                <a:tc>
                  <a:txBody>
                    <a:bodyPr/>
                    <a:lstStyle/>
                    <a:p>
                      <a:pPr marL="0">
                        <a:lnSpc>
                          <a:spcPct val="100000"/>
                        </a:lnSpc>
                        <a:spcBef>
                          <a:spcPts val="0"/>
                        </a:spcBef>
                      </a:pPr>
                      <a:r>
                        <a:rPr sz="1200" b="1" i="0" spc="-10" dirty="0">
                          <a:latin typeface="Poppins" pitchFamily="2" charset="77"/>
                          <a:cs typeface="Poppins" pitchFamily="2" charset="77"/>
                        </a:rPr>
                        <a:t>Changes</a:t>
                      </a:r>
                      <a:r>
                        <a:rPr sz="1200" b="1" i="0" spc="-70" dirty="0">
                          <a:latin typeface="Poppins" pitchFamily="2" charset="77"/>
                          <a:cs typeface="Poppins" pitchFamily="2" charset="77"/>
                        </a:rPr>
                        <a:t> </a:t>
                      </a:r>
                      <a:r>
                        <a:rPr sz="1200" b="1" i="0" dirty="0">
                          <a:latin typeface="Poppins" pitchFamily="2" charset="77"/>
                          <a:cs typeface="Poppins" pitchFamily="2" charset="77"/>
                        </a:rPr>
                        <a:t>made</a:t>
                      </a:r>
                      <a:r>
                        <a:rPr sz="1200" b="1" i="0" spc="-70" dirty="0">
                          <a:latin typeface="Poppins" pitchFamily="2" charset="77"/>
                          <a:cs typeface="Poppins" pitchFamily="2" charset="77"/>
                        </a:rPr>
                        <a:t> </a:t>
                      </a:r>
                      <a:r>
                        <a:rPr sz="1200" b="1" i="0" spc="-40" dirty="0">
                          <a:latin typeface="Poppins" pitchFamily="2" charset="77"/>
                          <a:cs typeface="Poppins" pitchFamily="2" charset="77"/>
                        </a:rPr>
                        <a:t>to</a:t>
                      </a:r>
                      <a:r>
                        <a:rPr sz="1200" b="1" i="0" spc="-70" dirty="0">
                          <a:latin typeface="Poppins" pitchFamily="2" charset="77"/>
                          <a:cs typeface="Poppins" pitchFamily="2" charset="77"/>
                        </a:rPr>
                        <a:t> </a:t>
                      </a:r>
                      <a:r>
                        <a:rPr sz="1200" b="1" i="0" spc="-10" dirty="0">
                          <a:latin typeface="Poppins" pitchFamily="2" charset="77"/>
                          <a:cs typeface="Poppins" pitchFamily="2" charset="77"/>
                        </a:rPr>
                        <a:t>services</a:t>
                      </a:r>
                      <a:endParaRPr sz="1200" b="1" i="0" dirty="0">
                        <a:latin typeface="Poppins" pitchFamily="2" charset="77"/>
                        <a:cs typeface="Poppins" pitchFamily="2" charset="77"/>
                      </a:endParaRPr>
                    </a:p>
                  </a:txBody>
                  <a:tcPr marL="72000" marR="72000" marT="72000" marB="7200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AFE"/>
                    </a:solidFill>
                  </a:tcPr>
                </a:tc>
                <a:extLst>
                  <a:ext uri="{0D108BD9-81ED-4DB2-BD59-A6C34878D82A}">
                    <a16:rowId xmlns:a16="http://schemas.microsoft.com/office/drawing/2014/main" val="10000"/>
                  </a:ext>
                </a:extLst>
              </a:tr>
              <a:tr h="431800">
                <a:tc>
                  <a:txBody>
                    <a:bodyPr/>
                    <a:lstStyle/>
                    <a:p>
                      <a:pPr>
                        <a:lnSpc>
                          <a:spcPct val="100000"/>
                        </a:lnSpc>
                      </a:pPr>
                      <a:endParaRPr sz="1200" b="0" i="0" dirty="0">
                        <a:latin typeface="Poppins Light" pitchFamily="2" charset="77"/>
                        <a:cs typeface="Poppins Light" pitchFamily="2" charset="77"/>
                      </a:endParaRPr>
                    </a:p>
                  </a:txBody>
                  <a:tcPr marL="72000" marR="72000" marT="72000" marB="7200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AFE"/>
                    </a:solidFill>
                  </a:tcPr>
                </a:tc>
                <a:tc>
                  <a:txBody>
                    <a:bodyPr/>
                    <a:lstStyle/>
                    <a:p>
                      <a:pPr>
                        <a:lnSpc>
                          <a:spcPct val="100000"/>
                        </a:lnSpc>
                      </a:pPr>
                      <a:endParaRPr sz="1200" b="0" i="0" dirty="0">
                        <a:latin typeface="Poppins Light" pitchFamily="2" charset="77"/>
                        <a:cs typeface="Poppins Light" pitchFamily="2" charset="77"/>
                      </a:endParaRPr>
                    </a:p>
                  </a:txBody>
                  <a:tcPr marL="72000" marR="72000" marT="72000" marB="7200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AFE"/>
                    </a:solidFill>
                  </a:tcPr>
                </a:tc>
                <a:extLst>
                  <a:ext uri="{0D108BD9-81ED-4DB2-BD59-A6C34878D82A}">
                    <a16:rowId xmlns:a16="http://schemas.microsoft.com/office/drawing/2014/main" val="10001"/>
                  </a:ext>
                </a:extLst>
              </a:tr>
              <a:tr h="431800">
                <a:tc>
                  <a:txBody>
                    <a:bodyPr/>
                    <a:lstStyle/>
                    <a:p>
                      <a:pPr>
                        <a:lnSpc>
                          <a:spcPct val="100000"/>
                        </a:lnSpc>
                      </a:pPr>
                      <a:endParaRPr sz="1200" b="0" i="0" dirty="0">
                        <a:latin typeface="Poppins Light" pitchFamily="2" charset="77"/>
                        <a:cs typeface="Poppins Light" pitchFamily="2" charset="77"/>
                      </a:endParaRPr>
                    </a:p>
                  </a:txBody>
                  <a:tcPr marL="72000" marR="72000" marT="72000" marB="7200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AFE"/>
                    </a:solidFill>
                  </a:tcPr>
                </a:tc>
                <a:tc>
                  <a:txBody>
                    <a:bodyPr/>
                    <a:lstStyle/>
                    <a:p>
                      <a:pPr>
                        <a:lnSpc>
                          <a:spcPct val="100000"/>
                        </a:lnSpc>
                      </a:pPr>
                      <a:endParaRPr sz="1200" b="0" i="0" dirty="0">
                        <a:latin typeface="Poppins Light" pitchFamily="2" charset="77"/>
                        <a:cs typeface="Poppins Light" pitchFamily="2" charset="77"/>
                      </a:endParaRPr>
                    </a:p>
                  </a:txBody>
                  <a:tcPr marL="72000" marR="72000" marT="72000" marB="7200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AFE"/>
                    </a:solidFill>
                  </a:tcPr>
                </a:tc>
                <a:extLst>
                  <a:ext uri="{0D108BD9-81ED-4DB2-BD59-A6C34878D82A}">
                    <a16:rowId xmlns:a16="http://schemas.microsoft.com/office/drawing/2014/main" val="10002"/>
                  </a:ext>
                </a:extLst>
              </a:tr>
              <a:tr h="431800">
                <a:tc>
                  <a:txBody>
                    <a:bodyPr/>
                    <a:lstStyle/>
                    <a:p>
                      <a:pPr>
                        <a:lnSpc>
                          <a:spcPct val="100000"/>
                        </a:lnSpc>
                      </a:pPr>
                      <a:endParaRPr sz="1200" b="0" i="0">
                        <a:latin typeface="Poppins Light" pitchFamily="2" charset="77"/>
                        <a:cs typeface="Poppins Light" pitchFamily="2" charset="77"/>
                      </a:endParaRPr>
                    </a:p>
                  </a:txBody>
                  <a:tcPr marL="72000" marR="72000" marT="72000" marB="7200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AFE"/>
                    </a:solidFill>
                  </a:tcPr>
                </a:tc>
                <a:tc>
                  <a:txBody>
                    <a:bodyPr/>
                    <a:lstStyle/>
                    <a:p>
                      <a:pPr>
                        <a:lnSpc>
                          <a:spcPct val="100000"/>
                        </a:lnSpc>
                      </a:pPr>
                      <a:endParaRPr sz="1200" b="0" i="0" dirty="0">
                        <a:latin typeface="Poppins Light" pitchFamily="2" charset="77"/>
                        <a:cs typeface="Poppins Light" pitchFamily="2" charset="77"/>
                      </a:endParaRPr>
                    </a:p>
                  </a:txBody>
                  <a:tcPr marL="72000" marR="72000" marT="72000" marB="7200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AFE"/>
                    </a:solidFill>
                  </a:tcPr>
                </a:tc>
                <a:extLst>
                  <a:ext uri="{0D108BD9-81ED-4DB2-BD59-A6C34878D82A}">
                    <a16:rowId xmlns:a16="http://schemas.microsoft.com/office/drawing/2014/main" val="10003"/>
                  </a:ext>
                </a:extLst>
              </a:tr>
              <a:tr h="431800">
                <a:tc>
                  <a:txBody>
                    <a:bodyPr/>
                    <a:lstStyle/>
                    <a:p>
                      <a:pPr>
                        <a:lnSpc>
                          <a:spcPct val="100000"/>
                        </a:lnSpc>
                      </a:pPr>
                      <a:endParaRPr sz="1200" b="0" i="0">
                        <a:latin typeface="Poppins Light" pitchFamily="2" charset="77"/>
                        <a:cs typeface="Poppins Light" pitchFamily="2" charset="77"/>
                      </a:endParaRPr>
                    </a:p>
                  </a:txBody>
                  <a:tcPr marL="72000" marR="72000" marT="72000" marB="7200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AFE"/>
                    </a:solidFill>
                  </a:tcPr>
                </a:tc>
                <a:tc>
                  <a:txBody>
                    <a:bodyPr/>
                    <a:lstStyle/>
                    <a:p>
                      <a:pPr>
                        <a:lnSpc>
                          <a:spcPct val="100000"/>
                        </a:lnSpc>
                      </a:pPr>
                      <a:endParaRPr sz="1200" b="0" i="0" dirty="0">
                        <a:latin typeface="Poppins Light" pitchFamily="2" charset="77"/>
                        <a:cs typeface="Poppins Light" pitchFamily="2" charset="77"/>
                      </a:endParaRPr>
                    </a:p>
                  </a:txBody>
                  <a:tcPr marL="72000" marR="72000" marT="72000" marB="7200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AFE"/>
                    </a:solidFill>
                  </a:tcPr>
                </a:tc>
                <a:extLst>
                  <a:ext uri="{0D108BD9-81ED-4DB2-BD59-A6C34878D82A}">
                    <a16:rowId xmlns:a16="http://schemas.microsoft.com/office/drawing/2014/main" val="10004"/>
                  </a:ext>
                </a:extLst>
              </a:tr>
              <a:tr h="431800">
                <a:tc>
                  <a:txBody>
                    <a:bodyPr/>
                    <a:lstStyle/>
                    <a:p>
                      <a:pPr>
                        <a:lnSpc>
                          <a:spcPct val="100000"/>
                        </a:lnSpc>
                      </a:pPr>
                      <a:endParaRPr sz="1200" b="0" i="0">
                        <a:latin typeface="Poppins Light" pitchFamily="2" charset="77"/>
                        <a:cs typeface="Poppins Light" pitchFamily="2" charset="77"/>
                      </a:endParaRPr>
                    </a:p>
                  </a:txBody>
                  <a:tcPr marL="72000" marR="72000" marT="72000" marB="7200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AFE"/>
                    </a:solidFill>
                  </a:tcPr>
                </a:tc>
                <a:tc>
                  <a:txBody>
                    <a:bodyPr/>
                    <a:lstStyle/>
                    <a:p>
                      <a:pPr>
                        <a:lnSpc>
                          <a:spcPct val="100000"/>
                        </a:lnSpc>
                      </a:pPr>
                      <a:endParaRPr sz="1200" b="0" i="0" dirty="0">
                        <a:latin typeface="Poppins Light" pitchFamily="2" charset="77"/>
                        <a:cs typeface="Poppins Light" pitchFamily="2" charset="77"/>
                      </a:endParaRPr>
                    </a:p>
                  </a:txBody>
                  <a:tcPr marL="72000" marR="72000" marT="72000" marB="7200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AFE"/>
                    </a:solidFill>
                  </a:tcPr>
                </a:tc>
                <a:extLst>
                  <a:ext uri="{0D108BD9-81ED-4DB2-BD59-A6C34878D82A}">
                    <a16:rowId xmlns:a16="http://schemas.microsoft.com/office/drawing/2014/main" val="10005"/>
                  </a:ext>
                </a:extLst>
              </a:tr>
            </a:tbl>
          </a:graphicData>
        </a:graphic>
      </p:graphicFrame>
      <p:sp>
        <p:nvSpPr>
          <p:cNvPr id="7" name="object 7"/>
          <p:cNvSpPr/>
          <p:nvPr/>
        </p:nvSpPr>
        <p:spPr>
          <a:xfrm>
            <a:off x="504431" y="1434859"/>
            <a:ext cx="5813628" cy="2946460"/>
          </a:xfrm>
          <a:custGeom>
            <a:avLst/>
            <a:gdLst/>
            <a:ahLst/>
            <a:cxnLst/>
            <a:rect l="l" t="t" r="r" b="b"/>
            <a:pathLst>
              <a:path w="5814060" h="2950210">
                <a:moveTo>
                  <a:pt x="5813996" y="0"/>
                </a:moveTo>
                <a:lnTo>
                  <a:pt x="0" y="0"/>
                </a:lnTo>
                <a:lnTo>
                  <a:pt x="0" y="2949651"/>
                </a:lnTo>
                <a:lnTo>
                  <a:pt x="5813996" y="2949651"/>
                </a:lnTo>
                <a:lnTo>
                  <a:pt x="5813996" y="0"/>
                </a:lnTo>
                <a:close/>
              </a:path>
            </a:pathLst>
          </a:custGeom>
          <a:solidFill>
            <a:srgbClr val="F5FAFE"/>
          </a:solidFill>
        </p:spPr>
        <p:txBody>
          <a:bodyPr wrap="square" lIns="0" tIns="0" rIns="0" bIns="0" rtlCol="0"/>
          <a:lstStyle/>
          <a:p>
            <a:endParaRPr/>
          </a:p>
        </p:txBody>
      </p:sp>
      <p:sp>
        <p:nvSpPr>
          <p:cNvPr id="12" name="object 12"/>
          <p:cNvSpPr txBox="1">
            <a:spLocks noGrp="1"/>
          </p:cNvSpPr>
          <p:nvPr>
            <p:ph type="ftr" sz="quarter" idx="10"/>
          </p:nvPr>
        </p:nvSpPr>
        <p:spPr/>
        <p:txBody>
          <a:bodyPr/>
          <a:lstStyle/>
          <a:p>
            <a:r>
              <a:rPr lang="en-GB" dirty="0"/>
              <a:t>Healthwatch England Annual Report 2022-23</a:t>
            </a:r>
          </a:p>
        </p:txBody>
      </p:sp>
      <p:sp>
        <p:nvSpPr>
          <p:cNvPr id="13" name="Slide Number Placeholder 12">
            <a:extLst>
              <a:ext uri="{FF2B5EF4-FFF2-40B4-BE49-F238E27FC236}">
                <a16:creationId xmlns:a16="http://schemas.microsoft.com/office/drawing/2014/main" id="{7E0FD6A2-661F-1F27-988B-125F87D971DE}"/>
              </a:ext>
            </a:extLst>
          </p:cNvPr>
          <p:cNvSpPr>
            <a:spLocks noGrp="1"/>
          </p:cNvSpPr>
          <p:nvPr>
            <p:ph type="sldNum" sz="quarter" idx="11"/>
          </p:nvPr>
        </p:nvSpPr>
        <p:spPr/>
        <p:txBody>
          <a:bodyPr/>
          <a:lstStyle/>
          <a:p>
            <a:fld id="{81D60167-4931-47E6-BA6A-407CBD079E47}" type="slidenum">
              <a:rPr lang="en-GB" smtClean="0"/>
              <a:pPr/>
              <a:t>23</a:t>
            </a:fld>
            <a:endParaRPr lang="en-GB" dirty="0"/>
          </a:p>
        </p:txBody>
      </p:sp>
      <p:cxnSp>
        <p:nvCxnSpPr>
          <p:cNvPr id="18" name="Straight Connector 17">
            <a:extLst>
              <a:ext uri="{FF2B5EF4-FFF2-40B4-BE49-F238E27FC236}">
                <a16:creationId xmlns:a16="http://schemas.microsoft.com/office/drawing/2014/main" id="{8966495C-C950-8FF3-EE29-0D5BCDC49B5A}"/>
              </a:ext>
            </a:extLst>
          </p:cNvPr>
          <p:cNvCxnSpPr>
            <a:cxnSpLocks/>
          </p:cNvCxnSpPr>
          <p:nvPr/>
        </p:nvCxnSpPr>
        <p:spPr>
          <a:xfrm>
            <a:off x="504000" y="441528"/>
            <a:ext cx="570611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CC44ACAC-21C8-0D1E-EE45-A98878DC8C2A}"/>
              </a:ext>
            </a:extLst>
          </p:cNvPr>
          <p:cNvSpPr txBox="1">
            <a:spLocks/>
          </p:cNvSpPr>
          <p:nvPr/>
        </p:nvSpPr>
        <p:spPr>
          <a:xfrm>
            <a:off x="501650" y="574850"/>
            <a:ext cx="5708650" cy="639813"/>
          </a:xfrm>
          <a:prstGeom prst="rect">
            <a:avLst/>
          </a:prstGeom>
        </p:spPr>
        <p:txBody>
          <a:bodyPr lIns="0" tIns="0" rIns="0" bIns="0"/>
          <a:lstStyle>
            <a:lvl1pPr marL="0">
              <a:defRPr sz="1200" b="0" i="0">
                <a:solidFill>
                  <a:schemeClr val="tx1"/>
                </a:solidFill>
                <a:latin typeface="Poppins Light" pitchFamily="2" charset="77"/>
                <a:ea typeface="+mn-ea"/>
                <a:cs typeface="Poppins Light" pitchFamily="2" charset="77"/>
              </a:defRPr>
            </a:lvl1pPr>
            <a:lvl2pPr marL="28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2pPr>
            <a:lvl3pPr marL="64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3pPr>
            <a:lvl4pPr marL="100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4pPr>
            <a:lvl5pPr marL="136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600"/>
              </a:spcAft>
            </a:pPr>
            <a:r>
              <a:rPr lang="en-GB" sz="1800" b="1" dirty="0">
                <a:solidFill>
                  <a:schemeClr val="accent6"/>
                </a:solidFill>
                <a:latin typeface="Poppins SemiBold" pitchFamily="2" charset="77"/>
                <a:cs typeface="Poppins SemiBold" pitchFamily="2" charset="77"/>
              </a:rPr>
              <a:t>Enter and view</a:t>
            </a:r>
          </a:p>
          <a:p>
            <a:pPr>
              <a:spcAft>
                <a:spcPts val="600"/>
              </a:spcAft>
            </a:pPr>
            <a:r>
              <a:rPr lang="en-GB" dirty="0"/>
              <a:t>This year, we made </a:t>
            </a:r>
            <a:r>
              <a:rPr lang="en-GB" dirty="0">
                <a:solidFill>
                  <a:schemeClr val="accent1"/>
                </a:solidFill>
              </a:rPr>
              <a:t>[number] </a:t>
            </a:r>
            <a:r>
              <a:rPr lang="en-GB" dirty="0"/>
              <a:t>of Enter and View visits. We made </a:t>
            </a:r>
            <a:r>
              <a:rPr lang="en-GB" dirty="0">
                <a:solidFill>
                  <a:schemeClr val="accent1"/>
                </a:solidFill>
              </a:rPr>
              <a:t>[number] </a:t>
            </a:r>
            <a:r>
              <a:rPr lang="en-GB" dirty="0"/>
              <a:t>recommendations or actions as a result of this activity.</a:t>
            </a:r>
          </a:p>
        </p:txBody>
      </p:sp>
      <p:sp>
        <p:nvSpPr>
          <p:cNvPr id="21" name="Text Placeholder 18">
            <a:extLst>
              <a:ext uri="{FF2B5EF4-FFF2-40B4-BE49-F238E27FC236}">
                <a16:creationId xmlns:a16="http://schemas.microsoft.com/office/drawing/2014/main" id="{F0FDF26B-8149-408D-6171-5CF5D9596D98}"/>
              </a:ext>
            </a:extLst>
          </p:cNvPr>
          <p:cNvSpPr txBox="1">
            <a:spLocks/>
          </p:cNvSpPr>
          <p:nvPr/>
        </p:nvSpPr>
        <p:spPr>
          <a:xfrm>
            <a:off x="500442" y="4518360"/>
            <a:ext cx="6125612" cy="2128491"/>
          </a:xfrm>
          <a:prstGeom prst="rect">
            <a:avLst/>
          </a:prstGeom>
        </p:spPr>
        <p:txBody>
          <a:bodyPr lIns="0" tIns="0" rIns="0" bIns="0"/>
          <a:lstStyle>
            <a:lvl1pPr marL="0">
              <a:defRPr sz="1200" b="0" i="0">
                <a:solidFill>
                  <a:schemeClr val="tx1"/>
                </a:solidFill>
                <a:latin typeface="Poppins Light" pitchFamily="2" charset="77"/>
                <a:ea typeface="+mn-ea"/>
                <a:cs typeface="Poppins Light" pitchFamily="2" charset="77"/>
              </a:defRPr>
            </a:lvl1pPr>
            <a:lvl2pPr marL="28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2pPr>
            <a:lvl3pPr marL="64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3pPr>
            <a:lvl4pPr marL="100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4pPr>
            <a:lvl5pPr marL="136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600"/>
              </a:spcAft>
            </a:pPr>
            <a:r>
              <a:rPr lang="en-GB" sz="1800" b="1" dirty="0">
                <a:solidFill>
                  <a:schemeClr val="accent6"/>
                </a:solidFill>
                <a:latin typeface="Poppins SemiBold" pitchFamily="2" charset="77"/>
                <a:cs typeface="Poppins SemiBold" pitchFamily="2" charset="77"/>
              </a:rPr>
              <a:t>Healthwatch representatives</a:t>
            </a:r>
          </a:p>
          <a:p>
            <a:pPr>
              <a:spcAft>
                <a:spcPts val="600"/>
              </a:spcAft>
            </a:pPr>
            <a:r>
              <a:rPr lang="en-GB" dirty="0"/>
              <a:t>Healthwatch </a:t>
            </a:r>
            <a:r>
              <a:rPr lang="en-GB" dirty="0">
                <a:solidFill>
                  <a:schemeClr val="accent1"/>
                </a:solidFill>
              </a:rPr>
              <a:t>[name] </a:t>
            </a:r>
            <a:r>
              <a:rPr lang="en-GB" dirty="0"/>
              <a:t>is represented on the </a:t>
            </a:r>
            <a:r>
              <a:rPr lang="en-GB" dirty="0">
                <a:solidFill>
                  <a:schemeClr val="accent1"/>
                </a:solidFill>
              </a:rPr>
              <a:t>[name] </a:t>
            </a:r>
            <a:r>
              <a:rPr lang="en-GB" dirty="0"/>
              <a:t>Health and Wellbeing Board by </a:t>
            </a:r>
            <a:r>
              <a:rPr lang="en-GB" dirty="0">
                <a:solidFill>
                  <a:schemeClr val="accent1"/>
                </a:solidFill>
              </a:rPr>
              <a:t>[provide name and job title]</a:t>
            </a:r>
            <a:r>
              <a:rPr lang="en-GB" dirty="0"/>
              <a:t>.</a:t>
            </a:r>
            <a:r>
              <a:rPr lang="en-GB" dirty="0">
                <a:solidFill>
                  <a:schemeClr val="accent1"/>
                </a:solidFill>
              </a:rPr>
              <a:t> </a:t>
            </a:r>
            <a:r>
              <a:rPr lang="en-GB" dirty="0"/>
              <a:t>During 2022/23 our representative has effectively carried out this role by </a:t>
            </a:r>
            <a:r>
              <a:rPr lang="en-GB" dirty="0">
                <a:solidFill>
                  <a:schemeClr val="accent1"/>
                </a:solidFill>
              </a:rPr>
              <a:t>[provide a brief overview of their activities]</a:t>
            </a:r>
            <a:r>
              <a:rPr lang="en-GB" dirty="0"/>
              <a:t>.</a:t>
            </a:r>
          </a:p>
          <a:p>
            <a:pPr>
              <a:spcAft>
                <a:spcPts val="600"/>
              </a:spcAft>
            </a:pPr>
            <a:endParaRPr lang="en-GB" dirty="0"/>
          </a:p>
          <a:p>
            <a:pPr>
              <a:spcAft>
                <a:spcPts val="600"/>
              </a:spcAft>
            </a:pPr>
            <a:r>
              <a:rPr lang="en-GB" dirty="0"/>
              <a:t>Healthwatch </a:t>
            </a:r>
            <a:r>
              <a:rPr lang="en-GB" dirty="0">
                <a:solidFill>
                  <a:srgbClr val="DB3C8E"/>
                </a:solidFill>
              </a:rPr>
              <a:t>[name] </a:t>
            </a:r>
            <a:r>
              <a:rPr lang="en-GB" dirty="0"/>
              <a:t>is represented on </a:t>
            </a:r>
            <a:r>
              <a:rPr lang="en-GB" dirty="0">
                <a:solidFill>
                  <a:srgbClr val="DB3C8E"/>
                </a:solidFill>
              </a:rPr>
              <a:t>[name] </a:t>
            </a:r>
            <a:r>
              <a:rPr lang="en-GB" dirty="0"/>
              <a:t>Integrated Care Partnerships by </a:t>
            </a:r>
            <a:r>
              <a:rPr lang="en-GB" dirty="0">
                <a:solidFill>
                  <a:srgbClr val="DB3C8E"/>
                </a:solidFill>
              </a:rPr>
              <a:t>[provide details] </a:t>
            </a:r>
            <a:r>
              <a:rPr lang="en-GB" dirty="0"/>
              <a:t>and </a:t>
            </a:r>
            <a:r>
              <a:rPr lang="en-GB" dirty="0">
                <a:solidFill>
                  <a:srgbClr val="DB3C8E"/>
                </a:solidFill>
              </a:rPr>
              <a:t>[name] </a:t>
            </a:r>
            <a:r>
              <a:rPr lang="en-GB" dirty="0"/>
              <a:t>Integrated Care Boards by </a:t>
            </a:r>
            <a:r>
              <a:rPr lang="en-GB" dirty="0">
                <a:solidFill>
                  <a:srgbClr val="DB3C8E"/>
                </a:solidFill>
              </a:rPr>
              <a:t>[provide details]. [If you have a seat within any other system level body mention them here] </a:t>
            </a:r>
          </a:p>
        </p:txBody>
      </p:sp>
      <p:sp>
        <p:nvSpPr>
          <p:cNvPr id="22" name="Text Placeholder 18">
            <a:extLst>
              <a:ext uri="{FF2B5EF4-FFF2-40B4-BE49-F238E27FC236}">
                <a16:creationId xmlns:a16="http://schemas.microsoft.com/office/drawing/2014/main" id="{DB6A63B8-5CCA-26EC-B7A8-E003327C66A5}"/>
              </a:ext>
            </a:extLst>
          </p:cNvPr>
          <p:cNvSpPr txBox="1">
            <a:spLocks/>
          </p:cNvSpPr>
          <p:nvPr/>
        </p:nvSpPr>
        <p:spPr>
          <a:xfrm>
            <a:off x="588454" y="6907694"/>
            <a:ext cx="2662266" cy="201921"/>
          </a:xfrm>
          <a:prstGeom prst="rect">
            <a:avLst/>
          </a:prstGeom>
        </p:spPr>
        <p:txBody>
          <a:bodyPr lIns="0" tIns="0" rIns="0" bIns="0"/>
          <a:lstStyle>
            <a:lvl1pPr marL="0">
              <a:defRPr sz="1200" b="0" i="0">
                <a:solidFill>
                  <a:schemeClr val="tx1"/>
                </a:solidFill>
                <a:latin typeface="Poppins Light" pitchFamily="2" charset="77"/>
                <a:ea typeface="+mn-ea"/>
                <a:cs typeface="Poppins Light" pitchFamily="2" charset="77"/>
              </a:defRPr>
            </a:lvl1pPr>
            <a:lvl2pPr marL="28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2pPr>
            <a:lvl3pPr marL="64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3pPr>
            <a:lvl4pPr marL="100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4pPr>
            <a:lvl5pPr marL="136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600"/>
              </a:spcAft>
            </a:pPr>
            <a:r>
              <a:rPr lang="en-GB" sz="1800" b="1" dirty="0">
                <a:solidFill>
                  <a:schemeClr val="accent6"/>
                </a:solidFill>
                <a:latin typeface="Poppins" pitchFamily="2" charset="77"/>
                <a:cs typeface="Poppins" pitchFamily="2" charset="77"/>
              </a:rPr>
              <a:t>2022–2023 Outcomes</a:t>
            </a:r>
          </a:p>
        </p:txBody>
      </p:sp>
      <p:sp>
        <p:nvSpPr>
          <p:cNvPr id="10" name="Rectangle 9">
            <a:extLst>
              <a:ext uri="{FF2B5EF4-FFF2-40B4-BE49-F238E27FC236}">
                <a16:creationId xmlns:a16="http://schemas.microsoft.com/office/drawing/2014/main" id="{75183E02-CEAC-84A7-F7D3-46CB0E406125}"/>
              </a:ext>
            </a:extLst>
          </p:cNvPr>
          <p:cNvSpPr/>
          <p:nvPr/>
        </p:nvSpPr>
        <p:spPr>
          <a:xfrm>
            <a:off x="7915084" y="4381319"/>
            <a:ext cx="4533682" cy="1434859"/>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R="0" lvl="0" algn="l" defTabSz="914400" rtl="0" eaLnBrk="1" fontAlgn="auto" latinLnBrk="0" hangingPunct="1">
              <a:lnSpc>
                <a:spcPct val="100000"/>
              </a:lnSpc>
              <a:spcBef>
                <a:spcPts val="0"/>
              </a:spcBef>
              <a:spcAft>
                <a:spcPts val="0"/>
              </a:spcAft>
              <a:buClrTx/>
              <a:buSzTx/>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Describe your role on the Health and wellbeing board by briefly explaining your role. This should be a sentence per role and keep it concise by explaining the bigger parts of the role, not the day to day detail. </a:t>
            </a:r>
          </a:p>
        </p:txBody>
      </p:sp>
      <p:sp>
        <p:nvSpPr>
          <p:cNvPr id="11" name="Rectangle 10">
            <a:extLst>
              <a:ext uri="{FF2B5EF4-FFF2-40B4-BE49-F238E27FC236}">
                <a16:creationId xmlns:a16="http://schemas.microsoft.com/office/drawing/2014/main" id="{9D450A0D-183A-510A-EFCB-E6232A32E02F}"/>
              </a:ext>
            </a:extLst>
          </p:cNvPr>
          <p:cNvSpPr/>
          <p:nvPr/>
        </p:nvSpPr>
        <p:spPr>
          <a:xfrm>
            <a:off x="7915084" y="6646851"/>
            <a:ext cx="4533682" cy="3707239"/>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This table should be used to provide a summary list of projects and pieces of work undertaken over the year which you haven’t chosen as one of those to feature with a fuller account in the main early sections of the report. This is a chance to ensure you report on outcomes you’ve achieved which might otherwise be overlooked, whilst still keeping the overall report succinct and readable.</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Against each priority area of work in the table, provide a very short description of changes or improvements to the commissioning and provision of services up to the end of March 2023.  </a:t>
            </a:r>
          </a:p>
        </p:txBody>
      </p:sp>
      <p:sp>
        <p:nvSpPr>
          <p:cNvPr id="14" name="Rectangle 13">
            <a:extLst>
              <a:ext uri="{FF2B5EF4-FFF2-40B4-BE49-F238E27FC236}">
                <a16:creationId xmlns:a16="http://schemas.microsoft.com/office/drawing/2014/main" id="{A6AEC9FE-2939-40F7-0B71-058DE4D311A7}"/>
              </a:ext>
            </a:extLst>
          </p:cNvPr>
          <p:cNvSpPr/>
          <p:nvPr/>
        </p:nvSpPr>
        <p:spPr>
          <a:xfrm>
            <a:off x="-4823454" y="3044171"/>
            <a:ext cx="4533682" cy="1111222"/>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To add new rows to these right click in them and select ‘Insert’. Choose whether to add </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r>
              <a:rPr kumimoji="0" lang="en-GB" sz="1400" b="0" i="0" u="none" strike="noStrike" kern="1200" cap="none" spc="0" normalizeH="0" baseline="0" noProof="0" dirty="0">
                <a:ln>
                  <a:noFill/>
                </a:ln>
                <a:solidFill>
                  <a:srgbClr val="000000"/>
                </a:solidFill>
                <a:effectLst/>
                <a:uLnTx/>
                <a:uFillTx/>
                <a:latin typeface="Poppins Light"/>
                <a:ea typeface="+mn-ea"/>
                <a:cs typeface="+mn-cs"/>
              </a:rPr>
              <a:t>rows above or below. To delete instead </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r>
              <a:rPr kumimoji="0" lang="en-GB" sz="1400" b="0" i="0" u="none" strike="noStrike" kern="1200" cap="none" spc="0" normalizeH="0" baseline="0" noProof="0" dirty="0">
                <a:ln>
                  <a:noFill/>
                </a:ln>
                <a:solidFill>
                  <a:srgbClr val="000000"/>
                </a:solidFill>
                <a:effectLst/>
                <a:uLnTx/>
                <a:uFillTx/>
                <a:latin typeface="Poppins Light"/>
                <a:ea typeface="+mn-ea"/>
                <a:cs typeface="+mn-cs"/>
              </a:rPr>
              <a:t>choose delete</a:t>
            </a:r>
          </a:p>
        </p:txBody>
      </p:sp>
      <p:graphicFrame>
        <p:nvGraphicFramePr>
          <p:cNvPr id="16" name="object 5">
            <a:extLst>
              <a:ext uri="{FF2B5EF4-FFF2-40B4-BE49-F238E27FC236}">
                <a16:creationId xmlns:a16="http://schemas.microsoft.com/office/drawing/2014/main" id="{37A16DFC-115B-DD7A-C155-3195CFF4C9E4}"/>
              </a:ext>
            </a:extLst>
          </p:cNvPr>
          <p:cNvGraphicFramePr>
            <a:graphicFrameLocks noGrp="1"/>
          </p:cNvGraphicFramePr>
          <p:nvPr>
            <p:extLst>
              <p:ext uri="{D42A27DB-BD31-4B8C-83A1-F6EECF244321}">
                <p14:modId xmlns:p14="http://schemas.microsoft.com/office/powerpoint/2010/main" val="1451125428"/>
              </p:ext>
            </p:extLst>
          </p:nvPr>
        </p:nvGraphicFramePr>
        <p:xfrm>
          <a:off x="609921" y="1544530"/>
          <a:ext cx="5618481" cy="2680680"/>
        </p:xfrm>
        <a:graphic>
          <a:graphicData uri="http://schemas.openxmlformats.org/drawingml/2006/table">
            <a:tbl>
              <a:tblPr firstRow="1" bandRow="1">
                <a:tableStyleId>{2D5ABB26-0587-4C30-8999-92F81FD0307C}</a:tableStyleId>
              </a:tblPr>
              <a:tblGrid>
                <a:gridCol w="1545449">
                  <a:extLst>
                    <a:ext uri="{9D8B030D-6E8A-4147-A177-3AD203B41FA5}">
                      <a16:colId xmlns:a16="http://schemas.microsoft.com/office/drawing/2014/main" val="20000"/>
                    </a:ext>
                  </a:extLst>
                </a:gridCol>
                <a:gridCol w="1894115">
                  <a:extLst>
                    <a:ext uri="{9D8B030D-6E8A-4147-A177-3AD203B41FA5}">
                      <a16:colId xmlns:a16="http://schemas.microsoft.com/office/drawing/2014/main" val="4105298990"/>
                    </a:ext>
                  </a:extLst>
                </a:gridCol>
                <a:gridCol w="2178917">
                  <a:extLst>
                    <a:ext uri="{9D8B030D-6E8A-4147-A177-3AD203B41FA5}">
                      <a16:colId xmlns:a16="http://schemas.microsoft.com/office/drawing/2014/main" val="20001"/>
                    </a:ext>
                  </a:extLst>
                </a:gridCol>
              </a:tblGrid>
              <a:tr h="0">
                <a:tc>
                  <a:txBody>
                    <a:bodyPr/>
                    <a:lstStyle/>
                    <a:p>
                      <a:pPr marL="0">
                        <a:lnSpc>
                          <a:spcPct val="100000"/>
                        </a:lnSpc>
                        <a:spcBef>
                          <a:spcPts val="0"/>
                        </a:spcBef>
                      </a:pPr>
                      <a:r>
                        <a:rPr lang="en-GB" sz="1200" b="1" i="0" spc="-50" dirty="0">
                          <a:latin typeface="Poppins" pitchFamily="2" charset="77"/>
                          <a:cs typeface="Poppins" pitchFamily="2" charset="77"/>
                        </a:rPr>
                        <a:t>Location</a:t>
                      </a:r>
                      <a:endParaRPr sz="1200" b="1" i="0" dirty="0">
                        <a:latin typeface="Poppins" pitchFamily="2" charset="77"/>
                        <a:cs typeface="Poppins" pitchFamily="2" charset="77"/>
                      </a:endParaRPr>
                    </a:p>
                  </a:txBody>
                  <a:tcPr marL="72000" marR="72000" marT="72000" marB="7200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AFE"/>
                    </a:solidFill>
                  </a:tcPr>
                </a:tc>
                <a:tc>
                  <a:txBody>
                    <a:bodyPr/>
                    <a:lstStyle/>
                    <a:p>
                      <a:pPr marL="0">
                        <a:lnSpc>
                          <a:spcPct val="100000"/>
                        </a:lnSpc>
                        <a:spcBef>
                          <a:spcPts val="0"/>
                        </a:spcBef>
                      </a:pPr>
                      <a:r>
                        <a:rPr lang="en-GB" sz="1200" b="1" i="0" dirty="0">
                          <a:latin typeface="Poppins" pitchFamily="2" charset="77"/>
                          <a:cs typeface="Poppins" pitchFamily="2" charset="77"/>
                        </a:rPr>
                        <a:t>Reason for visit</a:t>
                      </a:r>
                      <a:endParaRPr sz="1200" b="1" i="0" dirty="0">
                        <a:latin typeface="Poppins" pitchFamily="2" charset="77"/>
                        <a:cs typeface="Poppins" pitchFamily="2" charset="77"/>
                      </a:endParaRPr>
                    </a:p>
                  </a:txBody>
                  <a:tcPr marL="72000" marR="72000" marT="72000" marB="72000" anchor="ctr">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solidFill>
                      <a:srgbClr val="F5FAFE"/>
                    </a:solidFill>
                  </a:tcPr>
                </a:tc>
                <a:tc>
                  <a:txBody>
                    <a:bodyPr/>
                    <a:lstStyle/>
                    <a:p>
                      <a:pPr marL="0">
                        <a:lnSpc>
                          <a:spcPct val="100000"/>
                        </a:lnSpc>
                        <a:spcBef>
                          <a:spcPts val="0"/>
                        </a:spcBef>
                      </a:pPr>
                      <a:r>
                        <a:rPr lang="en-GB" sz="1200" b="1" i="0" spc="-10" dirty="0">
                          <a:latin typeface="Poppins" pitchFamily="2" charset="77"/>
                          <a:cs typeface="Poppins" pitchFamily="2" charset="77"/>
                        </a:rPr>
                        <a:t>What you did as a result</a:t>
                      </a:r>
                      <a:endParaRPr sz="1200" b="1" i="0" dirty="0">
                        <a:latin typeface="Poppins" pitchFamily="2" charset="77"/>
                        <a:cs typeface="Poppins" pitchFamily="2" charset="77"/>
                      </a:endParaRPr>
                    </a:p>
                  </a:txBody>
                  <a:tcPr marL="72000" marR="72000" marT="72000" marB="7200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AFE"/>
                    </a:solidFill>
                  </a:tcPr>
                </a:tc>
                <a:extLst>
                  <a:ext uri="{0D108BD9-81ED-4DB2-BD59-A6C34878D82A}">
                    <a16:rowId xmlns:a16="http://schemas.microsoft.com/office/drawing/2014/main" val="10000"/>
                  </a:ext>
                </a:extLst>
              </a:tr>
              <a:tr h="431800">
                <a:tc>
                  <a:txBody>
                    <a:bodyPr/>
                    <a:lstStyle/>
                    <a:p>
                      <a:pPr>
                        <a:lnSpc>
                          <a:spcPct val="100000"/>
                        </a:lnSpc>
                      </a:pPr>
                      <a:r>
                        <a:rPr lang="en-GB" sz="1200" b="0" i="0" dirty="0">
                          <a:latin typeface="Poppins Light" pitchFamily="2" charset="77"/>
                          <a:cs typeface="Poppins Light" pitchFamily="2" charset="77"/>
                        </a:rPr>
                        <a:t>GP Practice - </a:t>
                      </a:r>
                      <a:r>
                        <a:rPr lang="en-GB" sz="1200" b="0" i="0" dirty="0" err="1">
                          <a:latin typeface="Poppins Light" pitchFamily="2" charset="77"/>
                          <a:cs typeface="Poppins Light" pitchFamily="2" charset="77"/>
                        </a:rPr>
                        <a:t>Willowbank</a:t>
                      </a:r>
                      <a:endParaRPr lang="en-GB" sz="1200" b="0" i="0" dirty="0">
                        <a:latin typeface="Poppins Light" pitchFamily="2" charset="77"/>
                        <a:cs typeface="Poppins Light" pitchFamily="2" charset="77"/>
                      </a:endParaRPr>
                    </a:p>
                  </a:txBody>
                  <a:tcPr marL="72000" marR="72000" marT="72000" marB="7200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AFE"/>
                    </a:solidFill>
                  </a:tcPr>
                </a:tc>
                <a:tc>
                  <a:txBody>
                    <a:bodyPr/>
                    <a:lstStyle/>
                    <a:p>
                      <a:pPr>
                        <a:lnSpc>
                          <a:spcPct val="100000"/>
                        </a:lnSpc>
                      </a:pPr>
                      <a:r>
                        <a:rPr lang="en-GB" sz="1200" b="0" i="0" dirty="0">
                          <a:latin typeface="Poppins Light" pitchFamily="2" charset="77"/>
                          <a:cs typeface="Poppins Light" pitchFamily="2" charset="77"/>
                        </a:rPr>
                        <a:t>Patients raised </a:t>
                      </a:r>
                      <a:br>
                        <a:rPr lang="en-GB" sz="1200" b="0" i="0" dirty="0">
                          <a:latin typeface="Poppins Light" pitchFamily="2" charset="77"/>
                          <a:cs typeface="Poppins Light" pitchFamily="2" charset="77"/>
                        </a:rPr>
                      </a:br>
                      <a:r>
                        <a:rPr lang="en-GB" sz="1200" b="0" i="0" dirty="0">
                          <a:latin typeface="Poppins Light" pitchFamily="2" charset="77"/>
                          <a:cs typeface="Poppins Light" pitchFamily="2" charset="77"/>
                        </a:rPr>
                        <a:t>safety concerns</a:t>
                      </a:r>
                    </a:p>
                  </a:txBody>
                  <a:tcPr marL="72000" marR="72000" marT="72000" marB="72000">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AFE"/>
                    </a:solidFill>
                  </a:tcPr>
                </a:tc>
                <a:tc>
                  <a:txBody>
                    <a:bodyPr/>
                    <a:lstStyle/>
                    <a:p>
                      <a:pPr>
                        <a:lnSpc>
                          <a:spcPct val="100000"/>
                        </a:lnSpc>
                      </a:pPr>
                      <a:r>
                        <a:rPr lang="en-GB" sz="1200" b="0" i="0" dirty="0">
                          <a:latin typeface="Poppins Light" pitchFamily="2" charset="77"/>
                          <a:cs typeface="Poppins Light" pitchFamily="2" charset="77"/>
                        </a:rPr>
                        <a:t>Wrote a report with recommendations – the service followed up on these and patient safety improved.</a:t>
                      </a:r>
                    </a:p>
                  </a:txBody>
                  <a:tcPr marL="72000" marR="72000" marT="72000" marB="7200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AFE"/>
                    </a:solidFill>
                  </a:tcPr>
                </a:tc>
                <a:extLst>
                  <a:ext uri="{0D108BD9-81ED-4DB2-BD59-A6C34878D82A}">
                    <a16:rowId xmlns:a16="http://schemas.microsoft.com/office/drawing/2014/main" val="10001"/>
                  </a:ext>
                </a:extLst>
              </a:tr>
              <a:tr h="431800">
                <a:tc>
                  <a:txBody>
                    <a:bodyPr/>
                    <a:lstStyle/>
                    <a:p>
                      <a:pPr>
                        <a:lnSpc>
                          <a:spcPct val="100000"/>
                        </a:lnSpc>
                      </a:pPr>
                      <a:endParaRPr sz="1200" b="0" i="0" dirty="0">
                        <a:latin typeface="Poppins Light" pitchFamily="2" charset="77"/>
                        <a:cs typeface="Poppins Light" pitchFamily="2" charset="77"/>
                      </a:endParaRPr>
                    </a:p>
                  </a:txBody>
                  <a:tcPr marL="72000" marR="72000" marT="72000" marB="7200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AFE"/>
                    </a:solidFill>
                  </a:tcPr>
                </a:tc>
                <a:tc>
                  <a:txBody>
                    <a:bodyPr/>
                    <a:lstStyle/>
                    <a:p>
                      <a:pPr>
                        <a:lnSpc>
                          <a:spcPct val="100000"/>
                        </a:lnSpc>
                      </a:pPr>
                      <a:endParaRPr sz="1200" b="0" i="0" dirty="0">
                        <a:latin typeface="Poppins Light" pitchFamily="2" charset="77"/>
                        <a:cs typeface="Poppins Light" pitchFamily="2" charset="77"/>
                      </a:endParaRPr>
                    </a:p>
                  </a:txBody>
                  <a:tcPr marL="72000" marR="72000" marT="72000" marB="72000">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AFE"/>
                    </a:solidFill>
                  </a:tcPr>
                </a:tc>
                <a:tc>
                  <a:txBody>
                    <a:bodyPr/>
                    <a:lstStyle/>
                    <a:p>
                      <a:pPr>
                        <a:lnSpc>
                          <a:spcPct val="100000"/>
                        </a:lnSpc>
                      </a:pPr>
                      <a:endParaRPr sz="1200" b="0" i="0" dirty="0">
                        <a:latin typeface="Poppins Light" pitchFamily="2" charset="77"/>
                        <a:cs typeface="Poppins Light" pitchFamily="2" charset="77"/>
                      </a:endParaRPr>
                    </a:p>
                  </a:txBody>
                  <a:tcPr marL="72000" marR="72000" marT="72000" marB="7200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AFE"/>
                    </a:solidFill>
                  </a:tcPr>
                </a:tc>
                <a:extLst>
                  <a:ext uri="{0D108BD9-81ED-4DB2-BD59-A6C34878D82A}">
                    <a16:rowId xmlns:a16="http://schemas.microsoft.com/office/drawing/2014/main" val="10002"/>
                  </a:ext>
                </a:extLst>
              </a:tr>
              <a:tr h="431800">
                <a:tc>
                  <a:txBody>
                    <a:bodyPr/>
                    <a:lstStyle/>
                    <a:p>
                      <a:pPr>
                        <a:lnSpc>
                          <a:spcPct val="100000"/>
                        </a:lnSpc>
                      </a:pPr>
                      <a:endParaRPr sz="1200" b="0" i="0">
                        <a:latin typeface="Poppins Light" pitchFamily="2" charset="77"/>
                        <a:cs typeface="Poppins Light" pitchFamily="2" charset="77"/>
                      </a:endParaRPr>
                    </a:p>
                  </a:txBody>
                  <a:tcPr marL="72000" marR="72000" marT="72000" marB="7200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AFE"/>
                    </a:solidFill>
                  </a:tcPr>
                </a:tc>
                <a:tc>
                  <a:txBody>
                    <a:bodyPr/>
                    <a:lstStyle/>
                    <a:p>
                      <a:pPr>
                        <a:lnSpc>
                          <a:spcPct val="100000"/>
                        </a:lnSpc>
                      </a:pPr>
                      <a:endParaRPr sz="1200" b="0" i="0" dirty="0">
                        <a:latin typeface="Poppins Light" pitchFamily="2" charset="77"/>
                        <a:cs typeface="Poppins Light" pitchFamily="2" charset="77"/>
                      </a:endParaRPr>
                    </a:p>
                  </a:txBody>
                  <a:tcPr marL="72000" marR="72000" marT="72000" marB="72000">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AFE"/>
                    </a:solidFill>
                  </a:tcPr>
                </a:tc>
                <a:tc>
                  <a:txBody>
                    <a:bodyPr/>
                    <a:lstStyle/>
                    <a:p>
                      <a:pPr>
                        <a:lnSpc>
                          <a:spcPct val="100000"/>
                        </a:lnSpc>
                      </a:pPr>
                      <a:endParaRPr sz="1200" b="0" i="0" dirty="0">
                        <a:latin typeface="Poppins Light" pitchFamily="2" charset="77"/>
                        <a:cs typeface="Poppins Light" pitchFamily="2" charset="77"/>
                      </a:endParaRPr>
                    </a:p>
                  </a:txBody>
                  <a:tcPr marL="72000" marR="72000" marT="72000" marB="7200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5FAFE"/>
                    </a:solidFill>
                  </a:tcPr>
                </a:tc>
                <a:extLst>
                  <a:ext uri="{0D108BD9-81ED-4DB2-BD59-A6C34878D82A}">
                    <a16:rowId xmlns:a16="http://schemas.microsoft.com/office/drawing/2014/main" val="10003"/>
                  </a:ext>
                </a:extLst>
              </a:tr>
              <a:tr h="431800">
                <a:tc>
                  <a:txBody>
                    <a:bodyPr/>
                    <a:lstStyle/>
                    <a:p>
                      <a:pPr>
                        <a:lnSpc>
                          <a:spcPct val="100000"/>
                        </a:lnSpc>
                      </a:pPr>
                      <a:endParaRPr sz="1200" b="0" i="0">
                        <a:latin typeface="Poppins Light" pitchFamily="2" charset="77"/>
                        <a:cs typeface="Poppins Light" pitchFamily="2" charset="77"/>
                      </a:endParaRPr>
                    </a:p>
                  </a:txBody>
                  <a:tcPr marL="72000" marR="72000" marT="72000" marB="72000">
                    <a:lnL w="6350">
                      <a:solidFill>
                        <a:srgbClr val="000000"/>
                      </a:solidFill>
                      <a:prstDash val="soli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prstDash val="solid"/>
                    </a:lnB>
                    <a:solidFill>
                      <a:srgbClr val="F5FAFE"/>
                    </a:solidFill>
                  </a:tcPr>
                </a:tc>
                <a:tc>
                  <a:txBody>
                    <a:bodyPr/>
                    <a:lstStyle/>
                    <a:p>
                      <a:pPr>
                        <a:lnSpc>
                          <a:spcPct val="100000"/>
                        </a:lnSpc>
                      </a:pPr>
                      <a:endParaRPr sz="1200" b="0" i="0" dirty="0">
                        <a:latin typeface="Poppins Light" pitchFamily="2" charset="77"/>
                        <a:cs typeface="Poppins Light" pitchFamily="2" charset="77"/>
                      </a:endParaRPr>
                    </a:p>
                  </a:txBody>
                  <a:tcPr marL="72000" marR="72000" marT="72000" marB="72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AFE"/>
                    </a:solidFill>
                  </a:tcPr>
                </a:tc>
                <a:tc>
                  <a:txBody>
                    <a:bodyPr/>
                    <a:lstStyle/>
                    <a:p>
                      <a:pPr>
                        <a:lnSpc>
                          <a:spcPct val="100000"/>
                        </a:lnSpc>
                      </a:pPr>
                      <a:endParaRPr sz="1200" b="0" i="0" dirty="0">
                        <a:latin typeface="Poppins Light" pitchFamily="2" charset="77"/>
                        <a:cs typeface="Poppins Light" pitchFamily="2" charset="77"/>
                      </a:endParaRPr>
                    </a:p>
                  </a:txBody>
                  <a:tcPr marL="72000" marR="72000" marT="72000" marB="72000">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solidFill>
                      <a:srgbClr val="F5FAFE"/>
                    </a:solidFill>
                  </a:tcPr>
                </a:tc>
                <a:extLst>
                  <a:ext uri="{0D108BD9-81ED-4DB2-BD59-A6C34878D82A}">
                    <a16:rowId xmlns:a16="http://schemas.microsoft.com/office/drawing/2014/main" val="10005"/>
                  </a:ext>
                </a:extLst>
              </a:tr>
            </a:tbl>
          </a:graphicData>
        </a:graphic>
      </p:graphicFrame>
      <p:sp>
        <p:nvSpPr>
          <p:cNvPr id="6" name="Rectangle 5">
            <a:extLst>
              <a:ext uri="{FF2B5EF4-FFF2-40B4-BE49-F238E27FC236}">
                <a16:creationId xmlns:a16="http://schemas.microsoft.com/office/drawing/2014/main" id="{88CA04EC-3BFF-36F5-8096-3D4A633267EB}"/>
              </a:ext>
            </a:extLst>
          </p:cNvPr>
          <p:cNvSpPr/>
          <p:nvPr/>
        </p:nvSpPr>
        <p:spPr>
          <a:xfrm>
            <a:off x="-4823454" y="5746868"/>
            <a:ext cx="4533682" cy="1362748"/>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Poppins Light"/>
                <a:ea typeface="+mn-ea"/>
                <a:cs typeface="+mn-cs"/>
              </a:rPr>
              <a:t>The legislation about Healthwatch annual reports only requires details on representation on the Health and Wellbeing Board, however it is recommended to include details of Integrated Care Systems.</a:t>
            </a: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4F6B"/>
        </a:solidFill>
        <a:effectLst/>
      </p:bgPr>
    </p:bg>
    <p:spTree>
      <p:nvGrpSpPr>
        <p:cNvPr id="1" name=""/>
        <p:cNvGrpSpPr/>
        <p:nvPr/>
      </p:nvGrpSpPr>
      <p:grpSpPr>
        <a:xfrm>
          <a:off x="0" y="0"/>
          <a:ext cx="0" cy="0"/>
          <a:chOff x="0" y="0"/>
          <a:chExt cx="0" cy="0"/>
        </a:xfrm>
      </p:grpSpPr>
      <p:sp>
        <p:nvSpPr>
          <p:cNvPr id="15" name="object 15"/>
          <p:cNvSpPr txBox="1"/>
          <p:nvPr/>
        </p:nvSpPr>
        <p:spPr>
          <a:xfrm>
            <a:off x="501649" y="6966870"/>
            <a:ext cx="3934883" cy="1785104"/>
          </a:xfrm>
          <a:prstGeom prst="rect">
            <a:avLst/>
          </a:prstGeom>
        </p:spPr>
        <p:txBody>
          <a:bodyPr vert="horz" wrap="square" lIns="0" tIns="0" rIns="0" bIns="0" rtlCol="0">
            <a:spAutoFit/>
          </a:bodyPr>
          <a:lstStyle/>
          <a:p>
            <a:pPr>
              <a:lnSpc>
                <a:spcPct val="100000"/>
              </a:lnSpc>
              <a:spcBef>
                <a:spcPts val="400"/>
              </a:spcBef>
              <a:spcAft>
                <a:spcPts val="400"/>
              </a:spcAft>
            </a:pPr>
            <a:r>
              <a:rPr sz="1200" dirty="0">
                <a:solidFill>
                  <a:srgbClr val="FFFFFF"/>
                </a:solidFill>
                <a:latin typeface="Poppins Medium" pitchFamily="2" charset="77"/>
                <a:cs typeface="Poppins Medium" pitchFamily="2" charset="77"/>
              </a:rPr>
              <a:t>Healthwatch</a:t>
            </a:r>
            <a:r>
              <a:rPr lang="en-GB" sz="1200" dirty="0">
                <a:solidFill>
                  <a:srgbClr val="FFFFFF"/>
                </a:solidFill>
                <a:latin typeface="Poppins Medium" pitchFamily="2" charset="77"/>
                <a:cs typeface="Poppins Medium" pitchFamily="2" charset="77"/>
              </a:rPr>
              <a:t> </a:t>
            </a:r>
            <a:r>
              <a:rPr sz="1200" dirty="0">
                <a:solidFill>
                  <a:srgbClr val="FFFFFF"/>
                </a:solidFill>
                <a:latin typeface="Poppins Medium" pitchFamily="2" charset="77"/>
                <a:cs typeface="Poppins Medium" pitchFamily="2" charset="77"/>
              </a:rPr>
              <a:t>England</a:t>
            </a:r>
            <a:br>
              <a:rPr lang="en-GB" sz="1200" dirty="0">
                <a:latin typeface="Poppins Medium" pitchFamily="2" charset="77"/>
                <a:cs typeface="Poppins Medium" pitchFamily="2" charset="77"/>
              </a:rPr>
            </a:br>
            <a:r>
              <a:rPr sz="1200" dirty="0">
                <a:solidFill>
                  <a:srgbClr val="FFFFFF"/>
                </a:solidFill>
                <a:latin typeface="Poppins Medium" pitchFamily="2" charset="77"/>
                <a:cs typeface="Poppins Medium" pitchFamily="2" charset="77"/>
              </a:rPr>
              <a:t>National Customer Service Centre</a:t>
            </a:r>
            <a:br>
              <a:rPr lang="en-GB" sz="1200" dirty="0">
                <a:solidFill>
                  <a:srgbClr val="FFFFFF"/>
                </a:solidFill>
                <a:latin typeface="Poppins Medium" pitchFamily="2" charset="77"/>
                <a:cs typeface="Poppins Medium" pitchFamily="2" charset="77"/>
              </a:rPr>
            </a:br>
            <a:r>
              <a:rPr sz="1200" dirty="0">
                <a:solidFill>
                  <a:srgbClr val="FFFFFF"/>
                </a:solidFill>
                <a:latin typeface="Poppins Medium" pitchFamily="2" charset="77"/>
                <a:cs typeface="Poppins Medium" pitchFamily="2" charset="77"/>
              </a:rPr>
              <a:t>Citygate</a:t>
            </a:r>
            <a:br>
              <a:rPr lang="en-GB" sz="1200" dirty="0">
                <a:latin typeface="Poppins Medium" pitchFamily="2" charset="77"/>
                <a:cs typeface="Poppins Medium" pitchFamily="2" charset="77"/>
              </a:rPr>
            </a:br>
            <a:r>
              <a:rPr sz="1200" dirty="0">
                <a:solidFill>
                  <a:srgbClr val="FFFFFF"/>
                </a:solidFill>
                <a:latin typeface="Poppins Medium" pitchFamily="2" charset="77"/>
                <a:cs typeface="Poppins Medium" pitchFamily="2" charset="77"/>
              </a:rPr>
              <a:t>Gallowgate Newcastle upon</a:t>
            </a:r>
            <a:r>
              <a:rPr lang="en-GB" sz="1200" dirty="0">
                <a:solidFill>
                  <a:srgbClr val="FFFFFF"/>
                </a:solidFill>
                <a:latin typeface="Poppins Medium" pitchFamily="2" charset="77"/>
                <a:cs typeface="Poppins Medium" pitchFamily="2" charset="77"/>
              </a:rPr>
              <a:t> </a:t>
            </a:r>
            <a:r>
              <a:rPr sz="1200" dirty="0">
                <a:solidFill>
                  <a:srgbClr val="FFFFFF"/>
                </a:solidFill>
                <a:latin typeface="Poppins Medium" pitchFamily="2" charset="77"/>
                <a:cs typeface="Poppins Medium" pitchFamily="2" charset="77"/>
              </a:rPr>
              <a:t>Tyne</a:t>
            </a:r>
            <a:br>
              <a:rPr lang="en-GB" sz="1200" dirty="0">
                <a:solidFill>
                  <a:srgbClr val="FFFFFF"/>
                </a:solidFill>
                <a:latin typeface="Poppins Medium" pitchFamily="2" charset="77"/>
                <a:cs typeface="Poppins Medium" pitchFamily="2" charset="77"/>
              </a:rPr>
            </a:br>
            <a:r>
              <a:rPr sz="1200" dirty="0">
                <a:solidFill>
                  <a:srgbClr val="FFFFFF"/>
                </a:solidFill>
                <a:latin typeface="Poppins Medium" pitchFamily="2" charset="77"/>
                <a:cs typeface="Poppins Medium" pitchFamily="2" charset="77"/>
              </a:rPr>
              <a:t>NE1 4PA</a:t>
            </a:r>
            <a:endParaRPr lang="en-GB" sz="1200" dirty="0">
              <a:solidFill>
                <a:srgbClr val="FFFFFF"/>
              </a:solidFill>
              <a:latin typeface="Poppins Medium" pitchFamily="2" charset="77"/>
              <a:cs typeface="Poppins Medium" pitchFamily="2" charset="77"/>
            </a:endParaRPr>
          </a:p>
          <a:p>
            <a:pPr>
              <a:lnSpc>
                <a:spcPct val="100000"/>
              </a:lnSpc>
              <a:spcBef>
                <a:spcPts val="400"/>
              </a:spcBef>
              <a:spcAft>
                <a:spcPts val="400"/>
              </a:spcAft>
            </a:pPr>
            <a:r>
              <a:rPr sz="1200" dirty="0" err="1">
                <a:solidFill>
                  <a:srgbClr val="FFFFFF"/>
                </a:solidFill>
                <a:latin typeface="Poppins Medium" pitchFamily="2" charset="77"/>
                <a:cs typeface="Poppins Medium" pitchFamily="2" charset="77"/>
              </a:rPr>
              <a:t>www.healthwatch.co.uk</a:t>
            </a:r>
            <a:r>
              <a:rPr sz="1200" dirty="0">
                <a:solidFill>
                  <a:srgbClr val="FFFFFF"/>
                </a:solidFill>
                <a:latin typeface="Poppins Medium" pitchFamily="2" charset="77"/>
                <a:cs typeface="Poppins Medium" pitchFamily="2" charset="77"/>
              </a:rPr>
              <a:t> </a:t>
            </a:r>
            <a:endParaRPr lang="en-GB" sz="1200" dirty="0">
              <a:solidFill>
                <a:srgbClr val="FFFFFF"/>
              </a:solidFill>
              <a:latin typeface="Poppins Medium" pitchFamily="2" charset="77"/>
              <a:cs typeface="Poppins Medium" pitchFamily="2" charset="77"/>
            </a:endParaRPr>
          </a:p>
          <a:p>
            <a:pPr>
              <a:lnSpc>
                <a:spcPct val="100000"/>
              </a:lnSpc>
              <a:spcBef>
                <a:spcPts val="400"/>
              </a:spcBef>
              <a:spcAft>
                <a:spcPts val="400"/>
              </a:spcAft>
            </a:pPr>
            <a:r>
              <a:rPr sz="1200" dirty="0">
                <a:solidFill>
                  <a:srgbClr val="FFFFFF"/>
                </a:solidFill>
                <a:latin typeface="Poppins Medium" pitchFamily="2" charset="77"/>
                <a:cs typeface="Poppins Medium" pitchFamily="2" charset="77"/>
              </a:rPr>
              <a:t>t: 03000 683 000</a:t>
            </a:r>
            <a:endParaRPr lang="en-GB" sz="1200" dirty="0">
              <a:latin typeface="Poppins Medium" pitchFamily="2" charset="77"/>
              <a:cs typeface="Poppins Medium" pitchFamily="2" charset="77"/>
            </a:endParaRPr>
          </a:p>
          <a:p>
            <a:pPr>
              <a:lnSpc>
                <a:spcPct val="100000"/>
              </a:lnSpc>
              <a:spcBef>
                <a:spcPts val="400"/>
              </a:spcBef>
              <a:spcAft>
                <a:spcPts val="400"/>
              </a:spcAft>
            </a:pPr>
            <a:r>
              <a:rPr sz="1200" dirty="0">
                <a:solidFill>
                  <a:srgbClr val="FFFFFF"/>
                </a:solidFill>
                <a:latin typeface="Poppins Medium" pitchFamily="2" charset="77"/>
                <a:cs typeface="Poppins Medium" pitchFamily="2" charset="77"/>
              </a:rPr>
              <a:t>e: </a:t>
            </a:r>
            <a:r>
              <a:rPr sz="1200" dirty="0" err="1">
                <a:solidFill>
                  <a:srgbClr val="FFFFFF"/>
                </a:solidFill>
                <a:latin typeface="Poppins Medium" pitchFamily="2" charset="77"/>
                <a:cs typeface="Poppins Medium" pitchFamily="2" charset="77"/>
              </a:rPr>
              <a:t>enquiries@healthwatch.co.uk</a:t>
            </a:r>
            <a:endParaRPr lang="en-GB" sz="1200" dirty="0">
              <a:solidFill>
                <a:srgbClr val="FFFFFF"/>
              </a:solidFill>
              <a:latin typeface="Poppins Medium" pitchFamily="2" charset="77"/>
              <a:cs typeface="Poppins Medium" pitchFamily="2" charset="77"/>
            </a:endParaRPr>
          </a:p>
        </p:txBody>
      </p:sp>
      <p:pic>
        <p:nvPicPr>
          <p:cNvPr id="20" name="Graphic 19">
            <a:extLst>
              <a:ext uri="{FF2B5EF4-FFF2-40B4-BE49-F238E27FC236}">
                <a16:creationId xmlns:a16="http://schemas.microsoft.com/office/drawing/2014/main" id="{4E9253CA-60F6-5E55-0ECA-95804078B4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0855" y="6395831"/>
            <a:ext cx="3014979" cy="408811"/>
          </a:xfrm>
          <a:prstGeom prst="rect">
            <a:avLst/>
          </a:prstGeom>
        </p:spPr>
      </p:pic>
      <p:sp>
        <p:nvSpPr>
          <p:cNvPr id="33" name="Freeform 32">
            <a:extLst>
              <a:ext uri="{FF2B5EF4-FFF2-40B4-BE49-F238E27FC236}">
                <a16:creationId xmlns:a16="http://schemas.microsoft.com/office/drawing/2014/main" id="{2485D842-222C-79EF-DCF0-08EAC5D6F57F}"/>
              </a:ext>
            </a:extLst>
          </p:cNvPr>
          <p:cNvSpPr/>
          <p:nvPr/>
        </p:nvSpPr>
        <p:spPr>
          <a:xfrm>
            <a:off x="1" y="5271514"/>
            <a:ext cx="7594179" cy="3210049"/>
          </a:xfrm>
          <a:custGeom>
            <a:avLst/>
            <a:gdLst>
              <a:gd name="connsiteX0" fmla="*/ 905827 w 7594179"/>
              <a:gd name="connsiteY0" fmla="*/ 323 h 3210049"/>
              <a:gd name="connsiteX1" fmla="*/ 1941955 w 7594179"/>
              <a:gd name="connsiteY1" fmla="*/ 51345 h 3210049"/>
              <a:gd name="connsiteX2" fmla="*/ 5304898 w 7594179"/>
              <a:gd name="connsiteY2" fmla="*/ 1111029 h 3210049"/>
              <a:gd name="connsiteX3" fmla="*/ 7408670 w 7594179"/>
              <a:gd name="connsiteY3" fmla="*/ 2621631 h 3210049"/>
              <a:gd name="connsiteX4" fmla="*/ 7594179 w 7594179"/>
              <a:gd name="connsiteY4" fmla="*/ 2797953 h 3210049"/>
              <a:gd name="connsiteX5" fmla="*/ 7594179 w 7594179"/>
              <a:gd name="connsiteY5" fmla="*/ 3210049 h 3210049"/>
              <a:gd name="connsiteX6" fmla="*/ 7507351 w 7594179"/>
              <a:gd name="connsiteY6" fmla="*/ 3120339 h 3210049"/>
              <a:gd name="connsiteX7" fmla="*/ 5166163 w 7594179"/>
              <a:gd name="connsiteY7" fmla="*/ 1366606 h 3210049"/>
              <a:gd name="connsiteX8" fmla="*/ 1910544 w 7594179"/>
              <a:gd name="connsiteY8" fmla="*/ 340363 h 3210049"/>
              <a:gd name="connsiteX9" fmla="*/ 397438 w 7594179"/>
              <a:gd name="connsiteY9" fmla="*/ 309962 h 3210049"/>
              <a:gd name="connsiteX10" fmla="*/ 0 w 7594179"/>
              <a:gd name="connsiteY10" fmla="*/ 347052 h 3210049"/>
              <a:gd name="connsiteX11" fmla="*/ 0 w 7594179"/>
              <a:gd name="connsiteY11" fmla="*/ 53885 h 3210049"/>
              <a:gd name="connsiteX12" fmla="*/ 117871 w 7594179"/>
              <a:gd name="connsiteY12" fmla="*/ 40461 h 3210049"/>
              <a:gd name="connsiteX13" fmla="*/ 905827 w 7594179"/>
              <a:gd name="connsiteY13" fmla="*/ 323 h 32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94179" h="3210049">
                <a:moveTo>
                  <a:pt x="905827" y="323"/>
                </a:moveTo>
                <a:cubicBezTo>
                  <a:pt x="1254116" y="-2603"/>
                  <a:pt x="1599699" y="14382"/>
                  <a:pt x="1941955" y="51345"/>
                </a:cubicBezTo>
                <a:cubicBezTo>
                  <a:pt x="3107097" y="177101"/>
                  <a:pt x="4238501" y="533574"/>
                  <a:pt x="5304898" y="1111029"/>
                </a:cubicBezTo>
                <a:cubicBezTo>
                  <a:pt x="6109795" y="1546844"/>
                  <a:pt x="6816183" y="2075907"/>
                  <a:pt x="7408670" y="2621631"/>
                </a:cubicBezTo>
                <a:lnTo>
                  <a:pt x="7594179" y="2797953"/>
                </a:lnTo>
                <a:lnTo>
                  <a:pt x="7594179" y="3210049"/>
                </a:lnTo>
                <a:lnTo>
                  <a:pt x="7507351" y="3120339"/>
                </a:lnTo>
                <a:cubicBezTo>
                  <a:pt x="6800007" y="2414805"/>
                  <a:pt x="6012241" y="1824849"/>
                  <a:pt x="5166163" y="1366606"/>
                </a:cubicBezTo>
                <a:cubicBezTo>
                  <a:pt x="4133211" y="807325"/>
                  <a:pt x="3037875" y="462046"/>
                  <a:pt x="1910544" y="340363"/>
                </a:cubicBezTo>
                <a:cubicBezTo>
                  <a:pt x="1413029" y="286663"/>
                  <a:pt x="907988" y="276610"/>
                  <a:pt x="397438" y="309962"/>
                </a:cubicBezTo>
                <a:lnTo>
                  <a:pt x="0" y="347052"/>
                </a:lnTo>
                <a:lnTo>
                  <a:pt x="0" y="53885"/>
                </a:lnTo>
                <a:lnTo>
                  <a:pt x="117871" y="40461"/>
                </a:lnTo>
                <a:cubicBezTo>
                  <a:pt x="381871" y="15906"/>
                  <a:pt x="644610" y="2516"/>
                  <a:pt x="905827" y="323"/>
                </a:cubicBezTo>
                <a:close/>
              </a:path>
            </a:pathLst>
          </a:custGeom>
          <a:solidFill>
            <a:srgbClr val="84BD00"/>
          </a:solidFill>
          <a:ln w="14536" cap="flat">
            <a:noFill/>
            <a:prstDash val="solid"/>
            <a:miter/>
          </a:ln>
        </p:spPr>
        <p:txBody>
          <a:bodyPr rtlCol="0" anchor="ctr"/>
          <a:lstStyle/>
          <a:p>
            <a:endParaRPr lang="en-GB"/>
          </a:p>
        </p:txBody>
      </p:sp>
      <p:sp>
        <p:nvSpPr>
          <p:cNvPr id="29" name="TextBox 28">
            <a:extLst>
              <a:ext uri="{FF2B5EF4-FFF2-40B4-BE49-F238E27FC236}">
                <a16:creationId xmlns:a16="http://schemas.microsoft.com/office/drawing/2014/main" id="{40FE7F45-C236-F8CF-3FE0-F42507321912}"/>
              </a:ext>
            </a:extLst>
          </p:cNvPr>
          <p:cNvSpPr txBox="1"/>
          <p:nvPr/>
        </p:nvSpPr>
        <p:spPr>
          <a:xfrm>
            <a:off x="13258800" y="2133600"/>
            <a:ext cx="184731" cy="369332"/>
          </a:xfrm>
          <a:prstGeom prst="rect">
            <a:avLst/>
          </a:prstGeom>
          <a:noFill/>
        </p:spPr>
        <p:txBody>
          <a:bodyPr wrap="none" rtlCol="0">
            <a:spAutoFit/>
          </a:bodyPr>
          <a:lstStyle/>
          <a:p>
            <a:endParaRPr lang="en-GB" dirty="0"/>
          </a:p>
        </p:txBody>
      </p:sp>
      <p:sp>
        <p:nvSpPr>
          <p:cNvPr id="34" name="object 15">
            <a:extLst>
              <a:ext uri="{FF2B5EF4-FFF2-40B4-BE49-F238E27FC236}">
                <a16:creationId xmlns:a16="http://schemas.microsoft.com/office/drawing/2014/main" id="{DC2241D9-031E-5EA1-4973-322A719F71DF}"/>
              </a:ext>
            </a:extLst>
          </p:cNvPr>
          <p:cNvSpPr txBox="1"/>
          <p:nvPr/>
        </p:nvSpPr>
        <p:spPr>
          <a:xfrm>
            <a:off x="897886" y="8957290"/>
            <a:ext cx="2391654" cy="1046440"/>
          </a:xfrm>
          <a:prstGeom prst="rect">
            <a:avLst/>
          </a:prstGeom>
        </p:spPr>
        <p:txBody>
          <a:bodyPr vert="horz" wrap="square" lIns="0" tIns="0" rIns="0" bIns="0" rtlCol="0">
            <a:spAutoFit/>
          </a:bodyPr>
          <a:lstStyle/>
          <a:p>
            <a:pPr>
              <a:lnSpc>
                <a:spcPct val="100000"/>
              </a:lnSpc>
              <a:spcBef>
                <a:spcPts val="400"/>
              </a:spcBef>
              <a:spcAft>
                <a:spcPts val="400"/>
              </a:spcAft>
            </a:pPr>
            <a:r>
              <a:rPr sz="1200" dirty="0">
                <a:solidFill>
                  <a:srgbClr val="FFFFFF"/>
                </a:solidFill>
                <a:latin typeface="Poppins Medium" pitchFamily="2" charset="77"/>
                <a:cs typeface="Poppins Medium" pitchFamily="2" charset="77"/>
              </a:rPr>
              <a:t>@</a:t>
            </a:r>
            <a:r>
              <a:rPr sz="1200" dirty="0" err="1">
                <a:solidFill>
                  <a:srgbClr val="FFFFFF"/>
                </a:solidFill>
                <a:latin typeface="Poppins Medium" pitchFamily="2" charset="77"/>
                <a:cs typeface="Poppins Medium" pitchFamily="2" charset="77"/>
              </a:rPr>
              <a:t>HealthwatchE</a:t>
            </a:r>
            <a:endParaRPr lang="en-GB" sz="1200" dirty="0">
              <a:solidFill>
                <a:srgbClr val="FFFFFF"/>
              </a:solidFill>
              <a:latin typeface="Poppins Medium" pitchFamily="2" charset="77"/>
              <a:cs typeface="Poppins Medium" pitchFamily="2" charset="77"/>
            </a:endParaRPr>
          </a:p>
          <a:p>
            <a:pPr>
              <a:lnSpc>
                <a:spcPct val="100000"/>
              </a:lnSpc>
              <a:spcBef>
                <a:spcPts val="400"/>
              </a:spcBef>
              <a:spcAft>
                <a:spcPts val="400"/>
              </a:spcAft>
            </a:pPr>
            <a:r>
              <a:rPr sz="1200" dirty="0" err="1">
                <a:solidFill>
                  <a:srgbClr val="FFFFFF"/>
                </a:solidFill>
                <a:latin typeface="Poppins Medium" pitchFamily="2" charset="77"/>
                <a:cs typeface="Poppins Medium" pitchFamily="2" charset="77"/>
              </a:rPr>
              <a:t>Facebook.com</a:t>
            </a:r>
            <a:r>
              <a:rPr sz="1200" dirty="0">
                <a:solidFill>
                  <a:srgbClr val="FFFFFF"/>
                </a:solidFill>
                <a:latin typeface="Poppins Medium" pitchFamily="2" charset="77"/>
                <a:cs typeface="Poppins Medium" pitchFamily="2" charset="77"/>
              </a:rPr>
              <a:t>/</a:t>
            </a:r>
            <a:r>
              <a:rPr sz="1200" dirty="0" err="1">
                <a:solidFill>
                  <a:srgbClr val="FFFFFF"/>
                </a:solidFill>
                <a:latin typeface="Poppins Medium" pitchFamily="2" charset="77"/>
                <a:cs typeface="Poppins Medium" pitchFamily="2" charset="77"/>
              </a:rPr>
              <a:t>HealthwatchE</a:t>
            </a:r>
            <a:r>
              <a:rPr sz="1200" dirty="0">
                <a:solidFill>
                  <a:srgbClr val="FFFFFF"/>
                </a:solidFill>
                <a:latin typeface="Poppins Medium" pitchFamily="2" charset="77"/>
                <a:cs typeface="Poppins Medium" pitchFamily="2" charset="77"/>
              </a:rPr>
              <a:t>  </a:t>
            </a:r>
            <a:endParaRPr lang="en-GB" sz="1200" dirty="0">
              <a:solidFill>
                <a:srgbClr val="FFFFFF"/>
              </a:solidFill>
              <a:latin typeface="Poppins Medium" pitchFamily="2" charset="77"/>
              <a:cs typeface="Poppins Medium" pitchFamily="2" charset="77"/>
            </a:endParaRPr>
          </a:p>
          <a:p>
            <a:pPr>
              <a:lnSpc>
                <a:spcPct val="100000"/>
              </a:lnSpc>
              <a:spcBef>
                <a:spcPts val="400"/>
              </a:spcBef>
              <a:spcAft>
                <a:spcPts val="400"/>
              </a:spcAft>
            </a:pPr>
            <a:r>
              <a:rPr sz="1200" dirty="0">
                <a:solidFill>
                  <a:srgbClr val="FFFFFF"/>
                </a:solidFill>
                <a:latin typeface="Poppins Medium" pitchFamily="2" charset="77"/>
                <a:cs typeface="Poppins Medium" pitchFamily="2" charset="77"/>
              </a:rPr>
              <a:t>X</a:t>
            </a:r>
            <a:endParaRPr lang="en-GB" sz="1200" dirty="0">
              <a:solidFill>
                <a:srgbClr val="FFFFFF"/>
              </a:solidFill>
              <a:latin typeface="Poppins Medium" pitchFamily="2" charset="77"/>
              <a:cs typeface="Poppins Medium" pitchFamily="2" charset="77"/>
            </a:endParaRPr>
          </a:p>
          <a:p>
            <a:pPr>
              <a:lnSpc>
                <a:spcPct val="100000"/>
              </a:lnSpc>
              <a:spcBef>
                <a:spcPts val="400"/>
              </a:spcBef>
              <a:spcAft>
                <a:spcPts val="400"/>
              </a:spcAft>
            </a:pPr>
            <a:r>
              <a:rPr sz="1200" dirty="0">
                <a:solidFill>
                  <a:srgbClr val="FFFFFF"/>
                </a:solidFill>
                <a:latin typeface="Poppins Medium" pitchFamily="2" charset="77"/>
                <a:cs typeface="Poppins Medium" pitchFamily="2" charset="77"/>
              </a:rPr>
              <a:t>X</a:t>
            </a:r>
            <a:endParaRPr sz="1200" dirty="0">
              <a:latin typeface="Poppins Medium" pitchFamily="2" charset="77"/>
              <a:cs typeface="Poppins Medium" pitchFamily="2" charset="77"/>
            </a:endParaRPr>
          </a:p>
        </p:txBody>
      </p:sp>
      <p:pic>
        <p:nvPicPr>
          <p:cNvPr id="43" name="Graphic 42">
            <a:extLst>
              <a:ext uri="{FF2B5EF4-FFF2-40B4-BE49-F238E27FC236}">
                <a16:creationId xmlns:a16="http://schemas.microsoft.com/office/drawing/2014/main" id="{4225EAFB-F57D-439D-975C-1FF30D4010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0855" y="9798501"/>
            <a:ext cx="160068" cy="160068"/>
          </a:xfrm>
          <a:prstGeom prst="rect">
            <a:avLst/>
          </a:prstGeom>
        </p:spPr>
      </p:pic>
      <p:pic>
        <p:nvPicPr>
          <p:cNvPr id="44" name="Graphic 43">
            <a:extLst>
              <a:ext uri="{FF2B5EF4-FFF2-40B4-BE49-F238E27FC236}">
                <a16:creationId xmlns:a16="http://schemas.microsoft.com/office/drawing/2014/main" id="{33177DEA-A990-AED1-EE67-8EC4E2A019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854" y="9534942"/>
            <a:ext cx="156735" cy="156735"/>
          </a:xfrm>
          <a:prstGeom prst="rect">
            <a:avLst/>
          </a:prstGeom>
        </p:spPr>
      </p:pic>
      <p:pic>
        <p:nvPicPr>
          <p:cNvPr id="45" name="Graphic 44">
            <a:extLst>
              <a:ext uri="{FF2B5EF4-FFF2-40B4-BE49-F238E27FC236}">
                <a16:creationId xmlns:a16="http://schemas.microsoft.com/office/drawing/2014/main" id="{4C2E47EC-B85A-8A47-E745-844D245CC2A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9029" y="8987396"/>
            <a:ext cx="190741" cy="156061"/>
          </a:xfrm>
          <a:prstGeom prst="rect">
            <a:avLst/>
          </a:prstGeom>
        </p:spPr>
      </p:pic>
      <p:pic>
        <p:nvPicPr>
          <p:cNvPr id="46" name="Graphic 45">
            <a:extLst>
              <a:ext uri="{FF2B5EF4-FFF2-40B4-BE49-F238E27FC236}">
                <a16:creationId xmlns:a16="http://schemas.microsoft.com/office/drawing/2014/main" id="{9EDC9B9B-CC86-7178-6F47-67205BA4651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0854" y="9250797"/>
            <a:ext cx="160068" cy="160068"/>
          </a:xfrm>
          <a:prstGeom prst="rect">
            <a:avLst/>
          </a:prstGeom>
        </p:spPr>
      </p:pic>
      <p:sp>
        <p:nvSpPr>
          <p:cNvPr id="3" name="Rectangle 2">
            <a:extLst>
              <a:ext uri="{FF2B5EF4-FFF2-40B4-BE49-F238E27FC236}">
                <a16:creationId xmlns:a16="http://schemas.microsoft.com/office/drawing/2014/main" id="{E172C175-318B-B2B6-5800-F4C5D3396763}"/>
              </a:ext>
            </a:extLst>
          </p:cNvPr>
          <p:cNvSpPr/>
          <p:nvPr/>
        </p:nvSpPr>
        <p:spPr>
          <a:xfrm>
            <a:off x="-4779912" y="7309153"/>
            <a:ext cx="4533682" cy="812199"/>
          </a:xfrm>
          <a:prstGeom prst="rect">
            <a:avLst/>
          </a:prstGeom>
          <a:solidFill>
            <a:srgbClr val="E73E97">
              <a:lumMod val="20000"/>
              <a:lumOff val="80000"/>
            </a:srgbClr>
          </a:solidFill>
          <a:ln>
            <a:solidFill>
              <a:srgbClr val="E73E97">
                <a:lumMod val="40000"/>
                <a:lumOff val="60000"/>
              </a:srgbClr>
            </a:solid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Don’t forget to replace these contact details </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r>
              <a:rPr kumimoji="0" lang="en-GB" sz="1400" b="0" i="0" u="none" strike="noStrike" kern="1200" cap="none" spc="0" normalizeH="0" baseline="0" noProof="0" dirty="0">
                <a:ln>
                  <a:noFill/>
                </a:ln>
                <a:solidFill>
                  <a:srgbClr val="000000"/>
                </a:solidFill>
                <a:effectLst/>
                <a:uLnTx/>
                <a:uFillTx/>
                <a:latin typeface="Poppins Light"/>
                <a:ea typeface="+mn-ea"/>
                <a:cs typeface="+mn-cs"/>
              </a:rPr>
              <a:t>and social media links with those for your </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r>
              <a:rPr kumimoji="0" lang="en-GB" sz="1400" b="0" i="0" u="none" strike="noStrike" kern="1200" cap="none" spc="0" normalizeH="0" baseline="0" noProof="0" dirty="0">
                <a:ln>
                  <a:noFill/>
                </a:ln>
                <a:solidFill>
                  <a:srgbClr val="000000"/>
                </a:solidFill>
                <a:effectLst/>
                <a:uLnTx/>
                <a:uFillTx/>
                <a:latin typeface="Poppins Light"/>
                <a:ea typeface="+mn-ea"/>
                <a:cs typeface="+mn-cs"/>
              </a:rPr>
              <a:t>own Healthwatch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7102A2-B950-494A-B8C6-1C9219EE41D7}"/>
              </a:ext>
            </a:extLst>
          </p:cNvPr>
          <p:cNvSpPr/>
          <p:nvPr/>
        </p:nvSpPr>
        <p:spPr>
          <a:xfrm>
            <a:off x="-5234667" y="1"/>
            <a:ext cx="4894052" cy="566056"/>
          </a:xfrm>
          <a:prstGeom prst="rect">
            <a:avLst/>
          </a:prstGeom>
          <a:solidFill>
            <a:schemeClr val="accent1">
              <a:lumMod val="20000"/>
              <a:lumOff val="80000"/>
            </a:schemeClr>
          </a:solid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l" defTabSz="987095" rtl="0"/>
            <a:r>
              <a:rPr lang="en-GB" sz="1400" kern="1200" dirty="0">
                <a:solidFill>
                  <a:srgbClr val="000000"/>
                </a:solidFill>
                <a:latin typeface="Poppins Light" pitchFamily="2" charset="77"/>
                <a:cs typeface="Poppins Light" pitchFamily="2" charset="77"/>
              </a:rPr>
              <a:t>Please delete this slide when you’ve finished.</a:t>
            </a:r>
          </a:p>
        </p:txBody>
      </p:sp>
      <p:sp>
        <p:nvSpPr>
          <p:cNvPr id="6" name="TextBox 5">
            <a:extLst>
              <a:ext uri="{FF2B5EF4-FFF2-40B4-BE49-F238E27FC236}">
                <a16:creationId xmlns:a16="http://schemas.microsoft.com/office/drawing/2014/main" id="{641D4401-922C-2E49-B580-CEDC6C2B542F}"/>
              </a:ext>
            </a:extLst>
          </p:cNvPr>
          <p:cNvSpPr txBox="1"/>
          <p:nvPr/>
        </p:nvSpPr>
        <p:spPr>
          <a:xfrm>
            <a:off x="513518" y="373655"/>
            <a:ext cx="6607196" cy="8154476"/>
          </a:xfrm>
          <a:prstGeom prst="rect">
            <a:avLst/>
          </a:prstGeom>
          <a:noFill/>
        </p:spPr>
        <p:txBody>
          <a:bodyPr wrap="square" lIns="0" tIns="0" rIns="0" bIns="0" rtlCol="0">
            <a:spAutoFit/>
          </a:bodyPr>
          <a:lstStyle/>
          <a:p>
            <a:pPr algn="l" defTabSz="987095" rtl="0"/>
            <a:r>
              <a:rPr lang="en-GB" sz="3886" b="1" kern="1200" dirty="0">
                <a:solidFill>
                  <a:srgbClr val="004C6B"/>
                </a:solidFill>
                <a:latin typeface="Poppins"/>
                <a:ea typeface="+mn-ea"/>
                <a:cs typeface="+mn-cs"/>
              </a:rPr>
              <a:t>Annual report </a:t>
            </a:r>
            <a:br>
              <a:rPr lang="en-GB" sz="3886" b="1" kern="1200" dirty="0">
                <a:solidFill>
                  <a:srgbClr val="004C6B"/>
                </a:solidFill>
                <a:latin typeface="Poppins"/>
                <a:ea typeface="+mn-ea"/>
                <a:cs typeface="+mn-cs"/>
              </a:rPr>
            </a:br>
            <a:r>
              <a:rPr lang="en-GB" sz="3886" b="1" kern="1200" dirty="0">
                <a:solidFill>
                  <a:srgbClr val="004C6B"/>
                </a:solidFill>
                <a:latin typeface="Poppins"/>
                <a:ea typeface="+mn-ea"/>
                <a:cs typeface="+mn-cs"/>
              </a:rPr>
              <a:t>template 2022-23</a:t>
            </a:r>
            <a:br>
              <a:rPr lang="en-GB" sz="1943" kern="1200" dirty="0">
                <a:solidFill>
                  <a:srgbClr val="004C6B"/>
                </a:solidFill>
                <a:latin typeface="Poppins Light"/>
                <a:ea typeface="+mn-ea"/>
                <a:cs typeface="+mn-cs"/>
              </a:rPr>
            </a:br>
            <a:endParaRPr lang="en-GB" sz="1187" kern="1200" dirty="0">
              <a:solidFill>
                <a:srgbClr val="004C6B"/>
              </a:solidFill>
              <a:latin typeface="Poppins Light"/>
              <a:ea typeface="+mn-ea"/>
              <a:cs typeface="+mn-cs"/>
            </a:endParaRPr>
          </a:p>
          <a:p>
            <a:pPr algn="l" defTabSz="987095" rtl="0"/>
            <a:r>
              <a:rPr lang="en-GB" sz="2159" b="1" kern="1200" dirty="0" err="1">
                <a:solidFill>
                  <a:srgbClr val="D83C8E"/>
                </a:solidFill>
                <a:latin typeface="Poppins Light"/>
                <a:ea typeface="+mn-ea"/>
                <a:cs typeface="+mn-cs"/>
              </a:rPr>
              <a:t>Powerpoint</a:t>
            </a:r>
            <a:r>
              <a:rPr lang="en-GB" sz="2159" b="1" kern="1200" dirty="0">
                <a:solidFill>
                  <a:srgbClr val="D83C8E"/>
                </a:solidFill>
                <a:latin typeface="Poppins Light"/>
                <a:ea typeface="+mn-ea"/>
                <a:cs typeface="+mn-cs"/>
              </a:rPr>
              <a:t> version</a:t>
            </a:r>
            <a:endParaRPr lang="en-GB" sz="2159" kern="1200" dirty="0">
              <a:solidFill>
                <a:srgbClr val="D83C8E"/>
              </a:solidFill>
              <a:latin typeface="Poppins Light"/>
              <a:ea typeface="+mn-ea"/>
              <a:cs typeface="+mn-cs"/>
            </a:endParaRPr>
          </a:p>
          <a:p>
            <a:pPr algn="l" defTabSz="987095" rtl="0"/>
            <a:r>
              <a:rPr lang="en-GB" sz="1511" b="1" kern="1200" dirty="0">
                <a:solidFill>
                  <a:srgbClr val="D83C8E"/>
                </a:solidFill>
                <a:latin typeface="Poppins Light"/>
                <a:ea typeface="+mn-ea"/>
                <a:cs typeface="+mn-cs"/>
              </a:rPr>
              <a:t>Read and delete this page before publication</a:t>
            </a:r>
            <a:endParaRPr lang="en-GB" sz="1511" kern="1200" dirty="0">
              <a:solidFill>
                <a:srgbClr val="D83C8E"/>
              </a:solidFill>
              <a:latin typeface="Poppins Light"/>
              <a:ea typeface="+mn-ea"/>
              <a:cs typeface="+mn-cs"/>
            </a:endParaRPr>
          </a:p>
          <a:p>
            <a:pPr algn="l" defTabSz="987095" rtl="0"/>
            <a:endParaRPr lang="en-GB" sz="1187" kern="1200" dirty="0">
              <a:solidFill>
                <a:srgbClr val="004C6B"/>
              </a:solidFill>
              <a:latin typeface="Poppins Light"/>
              <a:ea typeface="+mn-ea"/>
              <a:cs typeface="+mn-cs"/>
            </a:endParaRPr>
          </a:p>
          <a:p>
            <a:pPr algn="l" defTabSz="987095" rtl="0"/>
            <a:r>
              <a:rPr lang="en-GB" sz="1187" b="1" kern="1200" dirty="0">
                <a:solidFill>
                  <a:srgbClr val="004C6B"/>
                </a:solidFill>
                <a:latin typeface="Poppins" pitchFamily="2" charset="77"/>
                <a:ea typeface="+mn-ea"/>
                <a:cs typeface="Poppins" pitchFamily="2" charset="77"/>
              </a:rPr>
              <a:t>About this template</a:t>
            </a:r>
          </a:p>
          <a:p>
            <a:pPr algn="l" defTabSz="987095" rtl="0"/>
            <a:r>
              <a:rPr lang="en-GB" sz="1187" kern="1200" dirty="0">
                <a:solidFill>
                  <a:srgbClr val="004C6B"/>
                </a:solidFill>
                <a:latin typeface="Poppins Light"/>
                <a:ea typeface="+mn-ea"/>
                <a:cs typeface="+mn-cs"/>
              </a:rPr>
              <a:t>Your annual report is a chance for you to report on your statutory activities over </a:t>
            </a:r>
            <a:br>
              <a:rPr lang="en-GB" sz="1187" kern="1200" dirty="0">
                <a:solidFill>
                  <a:srgbClr val="004C6B"/>
                </a:solidFill>
                <a:latin typeface="Poppins Light"/>
                <a:ea typeface="+mn-ea"/>
                <a:cs typeface="+mn-cs"/>
              </a:rPr>
            </a:br>
            <a:r>
              <a:rPr lang="en-GB" sz="1187" kern="1200" dirty="0">
                <a:solidFill>
                  <a:srgbClr val="004C6B"/>
                </a:solidFill>
                <a:latin typeface="Poppins Light"/>
                <a:ea typeface="+mn-ea"/>
                <a:cs typeface="+mn-cs"/>
              </a:rPr>
              <a:t>he last year. You should show how your work has made a difference to the commissioning, provision and management of health and social care services in </a:t>
            </a:r>
            <a:br>
              <a:rPr lang="en-GB" sz="1187" kern="1200" dirty="0">
                <a:solidFill>
                  <a:srgbClr val="004C6B"/>
                </a:solidFill>
                <a:latin typeface="Poppins Light"/>
                <a:ea typeface="+mn-ea"/>
                <a:cs typeface="+mn-cs"/>
              </a:rPr>
            </a:br>
            <a:r>
              <a:rPr lang="en-GB" sz="1187" kern="1200" dirty="0">
                <a:solidFill>
                  <a:srgbClr val="004C6B"/>
                </a:solidFill>
                <a:latin typeface="Poppins Light"/>
                <a:ea typeface="+mn-ea"/>
                <a:cs typeface="+mn-cs"/>
              </a:rPr>
              <a:t>your area.</a:t>
            </a:r>
          </a:p>
          <a:p>
            <a:pPr algn="l" defTabSz="987095" rtl="0"/>
            <a:endParaRPr lang="en-GB" sz="1187" kern="1200" dirty="0">
              <a:solidFill>
                <a:srgbClr val="004C6B"/>
              </a:solidFill>
              <a:latin typeface="Poppins Light"/>
              <a:ea typeface="+mn-ea"/>
              <a:cs typeface="+mn-cs"/>
            </a:endParaRPr>
          </a:p>
          <a:p>
            <a:pPr algn="l" defTabSz="987095" rtl="0"/>
            <a:r>
              <a:rPr lang="en-GB" sz="1187" kern="1200" dirty="0">
                <a:solidFill>
                  <a:srgbClr val="004C6B"/>
                </a:solidFill>
                <a:latin typeface="Poppins Light"/>
                <a:ea typeface="+mn-ea"/>
                <a:cs typeface="+mn-cs"/>
              </a:rPr>
              <a:t>We know that it can be hard to showcase the impact of our work - quite often it doesn't fit into one annual year. This template gives you a suggested structure for your annual report to help showcase your impact from projects over time and takes into account the legislation that sets out the information you are required to include. </a:t>
            </a:r>
          </a:p>
          <a:p>
            <a:pPr algn="l" defTabSz="987095" rtl="0"/>
            <a:endParaRPr lang="en-GB" sz="1187" kern="1200" dirty="0">
              <a:solidFill>
                <a:srgbClr val="004C6B"/>
              </a:solidFill>
              <a:latin typeface="Poppins Light"/>
              <a:ea typeface="+mn-ea"/>
              <a:cs typeface="+mn-cs"/>
            </a:endParaRPr>
          </a:p>
          <a:p>
            <a:pPr algn="l" defTabSz="987095" rtl="0"/>
            <a:r>
              <a:rPr lang="en-GB" sz="1187" kern="1200" dirty="0">
                <a:solidFill>
                  <a:srgbClr val="004C6B"/>
                </a:solidFill>
                <a:latin typeface="Poppins Light"/>
                <a:ea typeface="+mn-ea"/>
                <a:cs typeface="+mn-cs"/>
              </a:rPr>
              <a:t>Don’t forget to talk about how you work to champion the voices of patients and your community with leaders and decision makers in your local NHS and at ICS level.</a:t>
            </a:r>
          </a:p>
          <a:p>
            <a:pPr algn="l" defTabSz="987095" rtl="0"/>
            <a:endParaRPr lang="en-GB" sz="1187" kern="1200" dirty="0">
              <a:solidFill>
                <a:srgbClr val="004C6B"/>
              </a:solidFill>
              <a:latin typeface="Poppins Light"/>
              <a:ea typeface="+mn-ea"/>
              <a:cs typeface="+mn-cs"/>
            </a:endParaRPr>
          </a:p>
          <a:p>
            <a:pPr algn="l" defTabSz="987095" rtl="0"/>
            <a:r>
              <a:rPr lang="en-GB" sz="1187" b="1" kern="1200" dirty="0">
                <a:solidFill>
                  <a:srgbClr val="004C6B"/>
                </a:solidFill>
                <a:latin typeface="Poppins" pitchFamily="2" charset="77"/>
                <a:ea typeface="+mn-ea"/>
                <a:cs typeface="Poppins" pitchFamily="2" charset="77"/>
              </a:rPr>
              <a:t>Supporting resources</a:t>
            </a:r>
          </a:p>
          <a:p>
            <a:pPr algn="l" defTabSz="987095" rtl="0"/>
            <a:r>
              <a:rPr lang="en-GB" sz="1187" kern="1200" dirty="0">
                <a:solidFill>
                  <a:srgbClr val="004C6B"/>
                </a:solidFill>
                <a:latin typeface="Poppins Light"/>
                <a:ea typeface="+mn-ea"/>
                <a:cs typeface="+mn-cs"/>
              </a:rPr>
              <a:t>You can download the following resources from the </a:t>
            </a:r>
            <a:r>
              <a:rPr lang="en-GB" sz="1187" u="sng" kern="1200" dirty="0">
                <a:solidFill>
                  <a:srgbClr val="004C6B"/>
                </a:solidFill>
                <a:latin typeface="Poppins Light"/>
                <a:ea typeface="+mn-ea"/>
                <a:cs typeface="+mn-cs"/>
                <a:hlinkClick r:id="rId2"/>
              </a:rPr>
              <a:t>Communications Centre</a:t>
            </a:r>
            <a:r>
              <a:rPr lang="en-GB" sz="1187" kern="1200" dirty="0">
                <a:solidFill>
                  <a:srgbClr val="004C6B"/>
                </a:solidFill>
                <a:latin typeface="Poppins Light"/>
                <a:ea typeface="+mn-ea"/>
                <a:cs typeface="+mn-cs"/>
                <a:hlinkClick r:id="rId2"/>
              </a:rPr>
              <a:t> </a:t>
            </a:r>
            <a:r>
              <a:rPr lang="en-GB" sz="1187" kern="1200" dirty="0">
                <a:solidFill>
                  <a:srgbClr val="004C6B"/>
                </a:solidFill>
                <a:latin typeface="Poppins Light"/>
                <a:ea typeface="+mn-ea"/>
                <a:cs typeface="+mn-cs"/>
              </a:rPr>
              <a:t>You will need to log in to download the template, there is only one log in per Healthwatch.</a:t>
            </a:r>
          </a:p>
          <a:p>
            <a:pPr algn="l" defTabSz="987095" rtl="0"/>
            <a:endParaRPr lang="en-GB" sz="1187" kern="1200" dirty="0">
              <a:solidFill>
                <a:srgbClr val="004C6B"/>
              </a:solidFill>
              <a:latin typeface="Poppins Light"/>
              <a:ea typeface="+mn-ea"/>
              <a:cs typeface="+mn-cs"/>
            </a:endParaRPr>
          </a:p>
          <a:p>
            <a:pPr algn="l" defTabSz="987095" rtl="0"/>
            <a:r>
              <a:rPr lang="en-GB" sz="1187" kern="1200" dirty="0">
                <a:solidFill>
                  <a:srgbClr val="004C6B"/>
                </a:solidFill>
                <a:latin typeface="Poppins Light"/>
                <a:ea typeface="+mn-ea"/>
                <a:cs typeface="+mn-cs"/>
              </a:rPr>
              <a:t>If you need help accessing the communications centre, please contact </a:t>
            </a:r>
            <a:r>
              <a:rPr lang="en-GB" sz="1187" u="sng" kern="1200" dirty="0" err="1">
                <a:solidFill>
                  <a:srgbClr val="A81562"/>
                </a:solidFill>
                <a:latin typeface="Poppins Light"/>
                <a:ea typeface="+mn-ea"/>
                <a:cs typeface="+mn-cs"/>
              </a:rPr>
              <a:t>hub@healthwatch.co.uk</a:t>
            </a:r>
            <a:endParaRPr lang="en-GB" sz="1187" kern="1200" dirty="0">
              <a:solidFill>
                <a:srgbClr val="A81562"/>
              </a:solidFill>
              <a:latin typeface="Poppins Light"/>
              <a:ea typeface="+mn-ea"/>
              <a:cs typeface="+mn-cs"/>
            </a:endParaRPr>
          </a:p>
          <a:p>
            <a:pPr marL="185080" indent="-185080" algn="l" defTabSz="987095" rtl="0">
              <a:buFont typeface="Arial" panose="020B0604020202020204" pitchFamily="34" charset="0"/>
              <a:buChar char="•"/>
            </a:pPr>
            <a:r>
              <a:rPr lang="en-GB" sz="1187" kern="1200" dirty="0">
                <a:solidFill>
                  <a:srgbClr val="004C6B"/>
                </a:solidFill>
                <a:latin typeface="Poppins Light"/>
                <a:ea typeface="+mn-ea"/>
                <a:cs typeface="+mn-cs"/>
              </a:rPr>
              <a:t>A PowerPoint version of the template. </a:t>
            </a:r>
          </a:p>
          <a:p>
            <a:pPr marL="185080" indent="-185080" algn="l" defTabSz="987095" rtl="0">
              <a:buFont typeface="Arial" panose="020B0604020202020204" pitchFamily="34" charset="0"/>
              <a:buChar char="•"/>
            </a:pPr>
            <a:r>
              <a:rPr lang="en-GB" sz="1187" kern="1200" dirty="0">
                <a:solidFill>
                  <a:srgbClr val="004C6B"/>
                </a:solidFill>
                <a:latin typeface="Poppins Light"/>
                <a:ea typeface="+mn-ea"/>
                <a:cs typeface="+mn-cs"/>
              </a:rPr>
              <a:t>An InDesign version of the template.</a:t>
            </a:r>
          </a:p>
          <a:p>
            <a:pPr marL="185080" indent="-185080" algn="l" defTabSz="987095" rtl="0">
              <a:buFont typeface="Arial" panose="020B0604020202020204" pitchFamily="34" charset="0"/>
              <a:buChar char="•"/>
            </a:pPr>
            <a:r>
              <a:rPr lang="en-GB" sz="1187" kern="1200" dirty="0">
                <a:solidFill>
                  <a:srgbClr val="004C6B"/>
                </a:solidFill>
                <a:latin typeface="Poppins Light"/>
                <a:ea typeface="+mn-ea"/>
                <a:cs typeface="+mn-cs"/>
              </a:rPr>
              <a:t>A range of graphics to help showcase your work visually.</a:t>
            </a:r>
          </a:p>
          <a:p>
            <a:pPr marL="185080" indent="-185080" algn="l" defTabSz="987095" rtl="0">
              <a:buFont typeface="Arial" panose="020B0604020202020204" pitchFamily="34" charset="0"/>
              <a:buChar char="•"/>
            </a:pPr>
            <a:r>
              <a:rPr lang="en-GB" sz="1187" kern="1200" dirty="0">
                <a:solidFill>
                  <a:srgbClr val="004C6B"/>
                </a:solidFill>
                <a:latin typeface="Poppins Light"/>
                <a:ea typeface="+mn-ea"/>
                <a:cs typeface="+mn-cs"/>
              </a:rPr>
              <a:t>You can also access a range of images via our </a:t>
            </a:r>
            <a:r>
              <a:rPr lang="en-GB" sz="1187" u="sng" kern="1200" dirty="0">
                <a:solidFill>
                  <a:srgbClr val="A81563"/>
                </a:solidFill>
                <a:latin typeface="Poppins Light"/>
                <a:ea typeface="+mn-ea"/>
                <a:cs typeface="+mn-cs"/>
                <a:hlinkClick r:id="rId3">
                  <a:extLst>
                    <a:ext uri="{A12FA001-AC4F-418D-AE19-62706E023703}">
                      <ahyp:hlinkClr xmlns:ahyp="http://schemas.microsoft.com/office/drawing/2018/hyperlinkcolor" val="tx"/>
                    </a:ext>
                  </a:extLst>
                </a:hlinkClick>
              </a:rPr>
              <a:t>Photo </a:t>
            </a:r>
            <a:r>
              <a:rPr lang="en-GB" sz="1187" u="sng" kern="1200" dirty="0">
                <a:solidFill>
                  <a:srgbClr val="A81562"/>
                </a:solidFill>
                <a:latin typeface="Poppins Light"/>
                <a:ea typeface="+mn-ea"/>
                <a:cs typeface="+mn-cs"/>
                <a:hlinkClick r:id="rId3">
                  <a:extLst>
                    <a:ext uri="{A12FA001-AC4F-418D-AE19-62706E023703}">
                      <ahyp:hlinkClr xmlns:ahyp="http://schemas.microsoft.com/office/drawing/2018/hyperlinkcolor" val="tx"/>
                    </a:ext>
                  </a:extLst>
                </a:hlinkClick>
              </a:rPr>
              <a:t>library</a:t>
            </a:r>
            <a:r>
              <a:rPr lang="en-GB" sz="1187" u="sng" kern="1200" dirty="0">
                <a:solidFill>
                  <a:srgbClr val="A81563"/>
                </a:solidFill>
                <a:latin typeface="Poppins Light"/>
                <a:ea typeface="+mn-ea"/>
                <a:cs typeface="+mn-cs"/>
                <a:hlinkClick r:id="rId3">
                  <a:extLst>
                    <a:ext uri="{A12FA001-AC4F-418D-AE19-62706E023703}">
                      <ahyp:hlinkClr xmlns:ahyp="http://schemas.microsoft.com/office/drawing/2018/hyperlinkcolor" val="tx"/>
                    </a:ext>
                  </a:extLst>
                </a:hlinkClick>
              </a:rPr>
              <a:t>.</a:t>
            </a:r>
            <a:endParaRPr lang="en-GB" sz="1187" u="sng" kern="1200" dirty="0">
              <a:solidFill>
                <a:srgbClr val="A81563"/>
              </a:solidFill>
              <a:latin typeface="Poppins Light"/>
              <a:ea typeface="+mn-ea"/>
              <a:cs typeface="+mn-cs"/>
            </a:endParaRPr>
          </a:p>
          <a:p>
            <a:pPr marL="185080" indent="-185080" algn="l" defTabSz="987095" rtl="0">
              <a:buFont typeface="Arial" panose="020B0604020202020204" pitchFamily="34" charset="0"/>
              <a:buChar char="•"/>
            </a:pPr>
            <a:endParaRPr lang="en-GB" sz="1187" kern="1200" dirty="0">
              <a:solidFill>
                <a:srgbClr val="004C6B"/>
              </a:solidFill>
              <a:latin typeface="Poppins Light"/>
              <a:ea typeface="+mn-ea"/>
              <a:cs typeface="+mn-cs"/>
            </a:endParaRPr>
          </a:p>
          <a:p>
            <a:pPr algn="l" defTabSz="987095" rtl="0"/>
            <a:r>
              <a:rPr lang="en-GB" sz="1187" b="1" kern="1200" dirty="0">
                <a:solidFill>
                  <a:srgbClr val="004C6B"/>
                </a:solidFill>
                <a:latin typeface="Poppins" pitchFamily="2" charset="77"/>
                <a:ea typeface="+mn-ea"/>
                <a:cs typeface="Poppins" pitchFamily="2" charset="77"/>
              </a:rPr>
              <a:t>Using our design font Poppins</a:t>
            </a:r>
          </a:p>
          <a:p>
            <a:pPr algn="l" defTabSz="987095" rtl="0"/>
            <a:r>
              <a:rPr lang="en-GB" sz="1187" kern="1200" dirty="0">
                <a:solidFill>
                  <a:srgbClr val="004C6B"/>
                </a:solidFill>
                <a:latin typeface="Poppins Light"/>
                <a:ea typeface="+mn-ea"/>
                <a:cs typeface="+mn-cs"/>
              </a:rPr>
              <a:t>This template has been designed using our design font ’Poppins’. This is a Google font and easy to download at no cost. However, you will need to install it on your computer before you can use it.</a:t>
            </a:r>
          </a:p>
          <a:p>
            <a:pPr algn="l" defTabSz="987095" rtl="0"/>
            <a:endParaRPr lang="en-GB" sz="1187" kern="1200" dirty="0">
              <a:solidFill>
                <a:srgbClr val="004C6B"/>
              </a:solidFill>
              <a:latin typeface="Poppins Light"/>
              <a:ea typeface="+mn-ea"/>
              <a:cs typeface="+mn-cs"/>
            </a:endParaRPr>
          </a:p>
          <a:p>
            <a:pPr algn="l" defTabSz="987095" rtl="0"/>
            <a:r>
              <a:rPr lang="en-GB" sz="1187" kern="1200" dirty="0">
                <a:solidFill>
                  <a:srgbClr val="004C6B"/>
                </a:solidFill>
                <a:latin typeface="Poppins"/>
                <a:ea typeface="+mn-ea"/>
                <a:cs typeface="+mn-cs"/>
              </a:rPr>
              <a:t>Download Poppins from </a:t>
            </a:r>
            <a:r>
              <a:rPr lang="en-GB" sz="1187" kern="1200" dirty="0">
                <a:solidFill>
                  <a:srgbClr val="004C6B"/>
                </a:solidFill>
                <a:latin typeface="Poppins"/>
                <a:ea typeface="+mn-ea"/>
                <a:cs typeface="+mn-cs"/>
                <a:hlinkClick r:id="rId4"/>
              </a:rPr>
              <a:t>Google fonts</a:t>
            </a:r>
            <a:endParaRPr lang="en-GB" sz="1187" kern="1200" dirty="0">
              <a:solidFill>
                <a:srgbClr val="004C6B"/>
              </a:solidFill>
              <a:latin typeface="Poppins"/>
              <a:ea typeface="+mn-ea"/>
              <a:cs typeface="+mn-cs"/>
            </a:endParaRPr>
          </a:p>
          <a:p>
            <a:pPr algn="l" defTabSz="987095" rtl="0"/>
            <a:endParaRPr lang="en-GB" sz="1187" kern="1200" dirty="0">
              <a:solidFill>
                <a:srgbClr val="004C6B"/>
              </a:solidFill>
              <a:latin typeface="Poppins"/>
              <a:ea typeface="+mn-ea"/>
              <a:cs typeface="+mn-cs"/>
            </a:endParaRPr>
          </a:p>
        </p:txBody>
      </p:sp>
    </p:spTree>
    <p:extLst>
      <p:ext uri="{BB962C8B-B14F-4D97-AF65-F5344CB8AC3E}">
        <p14:creationId xmlns:p14="http://schemas.microsoft.com/office/powerpoint/2010/main" val="2243458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1D4401-922C-2E49-B580-CEDC6C2B542F}"/>
              </a:ext>
            </a:extLst>
          </p:cNvPr>
          <p:cNvSpPr txBox="1"/>
          <p:nvPr/>
        </p:nvSpPr>
        <p:spPr>
          <a:xfrm>
            <a:off x="513518" y="417196"/>
            <a:ext cx="6607196" cy="7532318"/>
          </a:xfrm>
          <a:prstGeom prst="rect">
            <a:avLst/>
          </a:prstGeom>
          <a:noFill/>
        </p:spPr>
        <p:txBody>
          <a:bodyPr wrap="square" lIns="0" tIns="0" rIns="0" bIns="180000" rtlCol="0">
            <a:spAutoFit/>
          </a:bodyPr>
          <a:lstStyle/>
          <a:p>
            <a:pPr algn="l" defTabSz="987095" rtl="0"/>
            <a:r>
              <a:rPr lang="en-US" sz="1511" b="1" kern="1200" dirty="0">
                <a:solidFill>
                  <a:srgbClr val="004C6B"/>
                </a:solidFill>
                <a:latin typeface="Poppins" pitchFamily="2" charset="77"/>
                <a:ea typeface="+mn-ea"/>
                <a:cs typeface="Poppins" pitchFamily="2" charset="77"/>
              </a:rPr>
              <a:t>Guidance</a:t>
            </a:r>
            <a:br>
              <a:rPr lang="en-GB" sz="1511" b="1" kern="1200" dirty="0">
                <a:solidFill>
                  <a:srgbClr val="004C6B"/>
                </a:solidFill>
                <a:latin typeface="Poppins Light"/>
                <a:ea typeface="+mn-ea"/>
                <a:cs typeface="+mn-cs"/>
              </a:rPr>
            </a:br>
            <a:r>
              <a:rPr lang="en-US" sz="1511" kern="1200" dirty="0">
                <a:solidFill>
                  <a:srgbClr val="004C6B"/>
                </a:solidFill>
                <a:latin typeface="Poppins Light"/>
                <a:ea typeface="+mn-ea"/>
                <a:cs typeface="+mn-cs"/>
              </a:rPr>
              <a:t>This guidance has been written for PowerPoint 2010. We have also included guidance throughout the document in pink boxes, </a:t>
            </a:r>
            <a:r>
              <a:rPr lang="en-GB" sz="1511" kern="1200" dirty="0">
                <a:solidFill>
                  <a:srgbClr val="004C6B"/>
                </a:solidFill>
                <a:latin typeface="Poppins Light"/>
                <a:ea typeface="+mn-ea"/>
                <a:cs typeface="+mn-cs"/>
              </a:rPr>
              <a:t>which</a:t>
            </a:r>
            <a:r>
              <a:rPr lang="en-US" sz="1511" kern="1200" dirty="0">
                <a:solidFill>
                  <a:srgbClr val="004C6B"/>
                </a:solidFill>
                <a:latin typeface="Poppins Light"/>
                <a:ea typeface="+mn-ea"/>
                <a:cs typeface="+mn-cs"/>
              </a:rPr>
              <a:t> should be deleted.</a:t>
            </a:r>
          </a:p>
          <a:p>
            <a:pPr algn="l" defTabSz="987095" rtl="0"/>
            <a:endParaRPr lang="en-GB" sz="1511" kern="1200" dirty="0">
              <a:solidFill>
                <a:srgbClr val="004C6B"/>
              </a:solidFill>
              <a:latin typeface="Poppins Light"/>
              <a:ea typeface="+mn-ea"/>
              <a:cs typeface="+mn-cs"/>
            </a:endParaRPr>
          </a:p>
          <a:p>
            <a:pPr algn="l" defTabSz="987095" rtl="0"/>
            <a:r>
              <a:rPr lang="en-US" sz="1511" kern="1200" dirty="0">
                <a:solidFill>
                  <a:srgbClr val="004C6B"/>
                </a:solidFill>
                <a:latin typeface="Poppins Light"/>
                <a:ea typeface="+mn-ea"/>
                <a:cs typeface="+mn-cs"/>
              </a:rPr>
              <a:t>The template has already been populated with key content to help guide you. Simply overwrite the text with the content relevant to your local Healthwatch. </a:t>
            </a:r>
          </a:p>
          <a:p>
            <a:pPr algn="l" defTabSz="987095" rtl="0"/>
            <a:endParaRPr lang="en-GB" sz="1511" kern="1200" dirty="0">
              <a:solidFill>
                <a:srgbClr val="004C6B"/>
              </a:solidFill>
              <a:latin typeface="Poppins Light"/>
              <a:ea typeface="+mn-ea"/>
              <a:cs typeface="+mn-cs"/>
            </a:endParaRPr>
          </a:p>
          <a:p>
            <a:pPr algn="l" defTabSz="987095" rtl="0"/>
            <a:r>
              <a:rPr lang="en-US" sz="1511" b="1" kern="1200" dirty="0">
                <a:solidFill>
                  <a:srgbClr val="004C6B"/>
                </a:solidFill>
                <a:latin typeface="Poppins" pitchFamily="2" charset="77"/>
                <a:ea typeface="+mn-ea"/>
                <a:cs typeface="Poppins" pitchFamily="2" charset="77"/>
              </a:rPr>
              <a:t>Pre-set style slides</a:t>
            </a:r>
            <a:br>
              <a:rPr lang="en-GB" sz="1511" b="1" kern="1200" dirty="0">
                <a:solidFill>
                  <a:srgbClr val="004C6B"/>
                </a:solidFill>
                <a:latin typeface="Poppins Light"/>
                <a:ea typeface="+mn-ea"/>
                <a:cs typeface="+mn-cs"/>
              </a:rPr>
            </a:br>
            <a:r>
              <a:rPr lang="en-US" sz="1511" kern="1200" dirty="0">
                <a:solidFill>
                  <a:srgbClr val="004C6B"/>
                </a:solidFill>
                <a:latin typeface="Poppins Light"/>
                <a:ea typeface="+mn-ea"/>
                <a:cs typeface="+mn-cs"/>
              </a:rPr>
              <a:t>We have created a selection of slide styles that should cover what you need to include in your annual report. Within these set styles there is enough flexibility to change elements or to retain them depending on how you want to present the annual report. The template already has the Healthwatch </a:t>
            </a:r>
            <a:r>
              <a:rPr lang="en-GB" sz="1511" kern="1200" dirty="0">
                <a:solidFill>
                  <a:srgbClr val="004C6B"/>
                </a:solidFill>
                <a:latin typeface="Poppins Light"/>
                <a:ea typeface="+mn-ea"/>
                <a:cs typeface="+mn-cs"/>
              </a:rPr>
              <a:t>colours</a:t>
            </a:r>
            <a:r>
              <a:rPr lang="en-US" sz="1511" kern="1200" dirty="0">
                <a:solidFill>
                  <a:srgbClr val="004C6B"/>
                </a:solidFill>
                <a:latin typeface="Poppins Light"/>
                <a:ea typeface="+mn-ea"/>
                <a:cs typeface="+mn-cs"/>
              </a:rPr>
              <a:t> added to keep your report on brand.</a:t>
            </a:r>
            <a:endParaRPr lang="en-GB" sz="151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r>
              <a:rPr lang="en-US" sz="1511" b="1" kern="1200" dirty="0">
                <a:solidFill>
                  <a:srgbClr val="004C6B"/>
                </a:solidFill>
                <a:latin typeface="Poppins" pitchFamily="2" charset="77"/>
                <a:ea typeface="+mn-ea"/>
                <a:cs typeface="Poppins" pitchFamily="2" charset="77"/>
              </a:rPr>
              <a:t>The master slides</a:t>
            </a:r>
            <a:br>
              <a:rPr lang="en-GB" sz="1511" b="1" kern="1200" dirty="0">
                <a:solidFill>
                  <a:srgbClr val="004C6B"/>
                </a:solidFill>
                <a:latin typeface="Poppins Light"/>
                <a:ea typeface="+mn-ea"/>
                <a:cs typeface="+mn-cs"/>
              </a:rPr>
            </a:br>
            <a:r>
              <a:rPr lang="en-US" sz="1511" kern="1200" dirty="0">
                <a:solidFill>
                  <a:srgbClr val="004C6B"/>
                </a:solidFill>
                <a:latin typeface="Poppins Light"/>
                <a:ea typeface="+mn-ea"/>
                <a:cs typeface="+mn-cs"/>
              </a:rPr>
              <a:t>To make sure things stay in place while you use the template, we’ve used master slides to create a selection of slide styles. These will ensure you can format your text consistently and include set styles.. </a:t>
            </a:r>
          </a:p>
          <a:p>
            <a:pPr algn="l" defTabSz="987095" rtl="0"/>
            <a:endParaRPr lang="en-GB" sz="1511" kern="1200" dirty="0">
              <a:solidFill>
                <a:srgbClr val="004C6B"/>
              </a:solidFill>
              <a:latin typeface="Poppins Light"/>
              <a:ea typeface="+mn-ea"/>
              <a:cs typeface="+mn-cs"/>
            </a:endParaRPr>
          </a:p>
          <a:p>
            <a:pPr algn="l" defTabSz="987095" rtl="0"/>
            <a:r>
              <a:rPr lang="en-US" sz="1511" kern="1200" dirty="0">
                <a:solidFill>
                  <a:srgbClr val="004C6B"/>
                </a:solidFill>
                <a:latin typeface="Poppins Light"/>
                <a:ea typeface="+mn-ea"/>
                <a:cs typeface="+mn-cs"/>
              </a:rPr>
              <a:t>We recommend that you don’t change any of the master slides but choose a slide style appropriate for the information you need to write and change elements within that slide.</a:t>
            </a:r>
          </a:p>
          <a:p>
            <a:pPr algn="l" defTabSz="987095" rtl="0"/>
            <a:endParaRPr lang="en-GB" sz="1511" kern="1200" dirty="0">
              <a:solidFill>
                <a:srgbClr val="004C6B"/>
              </a:solidFill>
              <a:latin typeface="Poppins Light"/>
              <a:ea typeface="+mn-ea"/>
              <a:cs typeface="+mn-cs"/>
            </a:endParaRPr>
          </a:p>
          <a:p>
            <a:pPr algn="l" defTabSz="987095" rtl="0"/>
            <a:r>
              <a:rPr lang="en-US" sz="1511" b="1" kern="1200" dirty="0">
                <a:solidFill>
                  <a:srgbClr val="004C6B"/>
                </a:solidFill>
                <a:latin typeface="Poppins" pitchFamily="2" charset="77"/>
                <a:ea typeface="+mn-ea"/>
                <a:cs typeface="Poppins" pitchFamily="2" charset="77"/>
              </a:rPr>
              <a:t>Covers</a:t>
            </a:r>
            <a:br>
              <a:rPr lang="en-GB" sz="1511" b="1" kern="1200" dirty="0">
                <a:solidFill>
                  <a:srgbClr val="004C6B"/>
                </a:solidFill>
                <a:latin typeface="Poppins Light"/>
                <a:ea typeface="+mn-ea"/>
                <a:cs typeface="+mn-cs"/>
              </a:rPr>
            </a:br>
            <a:r>
              <a:rPr lang="en-US" sz="1511" kern="1200" dirty="0">
                <a:solidFill>
                  <a:srgbClr val="004C6B"/>
                </a:solidFill>
                <a:latin typeface="Poppins Light"/>
                <a:ea typeface="+mn-ea"/>
                <a:cs typeface="+mn-cs"/>
              </a:rPr>
              <a:t>There are two cover options to choose from. Select one and delete the other before publication. You should update the cover and back page with your own logo and image. Logo guidance is given in the pink box on the cover pages.</a:t>
            </a:r>
            <a:endParaRPr lang="en-GB" sz="1511" kern="1200" dirty="0">
              <a:solidFill>
                <a:srgbClr val="004C6B"/>
              </a:solidFill>
              <a:latin typeface="Poppins Light"/>
              <a:ea typeface="+mn-ea"/>
              <a:cs typeface="+mn-cs"/>
            </a:endParaRPr>
          </a:p>
        </p:txBody>
      </p:sp>
      <p:sp>
        <p:nvSpPr>
          <p:cNvPr id="7" name="Rectangle 6">
            <a:extLst>
              <a:ext uri="{FF2B5EF4-FFF2-40B4-BE49-F238E27FC236}">
                <a16:creationId xmlns:a16="http://schemas.microsoft.com/office/drawing/2014/main" id="{3230A4DB-A403-E6F5-6C28-B701DC2CDFDF}"/>
              </a:ext>
            </a:extLst>
          </p:cNvPr>
          <p:cNvSpPr/>
          <p:nvPr/>
        </p:nvSpPr>
        <p:spPr>
          <a:xfrm>
            <a:off x="-5234667" y="1"/>
            <a:ext cx="4894052" cy="566056"/>
          </a:xfrm>
          <a:prstGeom prst="rect">
            <a:avLst/>
          </a:prstGeom>
          <a:solidFill>
            <a:schemeClr val="accent1">
              <a:lumMod val="20000"/>
              <a:lumOff val="80000"/>
            </a:schemeClr>
          </a:solid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l" defTabSz="987095" rtl="0"/>
            <a:r>
              <a:rPr lang="en-GB" sz="1400" kern="1200" dirty="0">
                <a:solidFill>
                  <a:srgbClr val="000000"/>
                </a:solidFill>
                <a:latin typeface="Poppins Light" pitchFamily="2" charset="77"/>
                <a:cs typeface="Poppins Light" pitchFamily="2" charset="77"/>
              </a:rPr>
              <a:t>Please delete this slide when you’ve finished.</a:t>
            </a:r>
          </a:p>
        </p:txBody>
      </p:sp>
    </p:spTree>
    <p:extLst>
      <p:ext uri="{BB962C8B-B14F-4D97-AF65-F5344CB8AC3E}">
        <p14:creationId xmlns:p14="http://schemas.microsoft.com/office/powerpoint/2010/main" val="2576069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1D4401-922C-2E49-B580-CEDC6C2B542F}"/>
              </a:ext>
            </a:extLst>
          </p:cNvPr>
          <p:cNvSpPr txBox="1"/>
          <p:nvPr/>
        </p:nvSpPr>
        <p:spPr>
          <a:xfrm>
            <a:off x="513518" y="417196"/>
            <a:ext cx="6607196" cy="10554812"/>
          </a:xfrm>
          <a:prstGeom prst="rect">
            <a:avLst/>
          </a:prstGeom>
          <a:noFill/>
        </p:spPr>
        <p:txBody>
          <a:bodyPr wrap="square" lIns="0" tIns="0" rIns="0" bIns="0" rtlCol="0">
            <a:spAutoFit/>
          </a:bodyPr>
          <a:lstStyle/>
          <a:p>
            <a:pPr algn="l" defTabSz="987095" rtl="0"/>
            <a:r>
              <a:rPr lang="en-US" sz="1511" b="1" kern="1200" dirty="0">
                <a:solidFill>
                  <a:srgbClr val="004C6B"/>
                </a:solidFill>
                <a:latin typeface="Poppins" pitchFamily="2" charset="77"/>
                <a:ea typeface="+mn-ea"/>
                <a:cs typeface="Poppins" pitchFamily="2" charset="77"/>
              </a:rPr>
              <a:t>Changing the header</a:t>
            </a:r>
            <a:br>
              <a:rPr lang="en-GB" sz="1511" b="1" kern="1200" dirty="0">
                <a:solidFill>
                  <a:srgbClr val="004C6B"/>
                </a:solidFill>
                <a:latin typeface="Poppins Light"/>
                <a:ea typeface="+mn-ea"/>
                <a:cs typeface="+mn-cs"/>
              </a:rPr>
            </a:br>
            <a:r>
              <a:rPr lang="en-US" sz="1511" kern="1200" dirty="0">
                <a:solidFill>
                  <a:srgbClr val="004C6B"/>
                </a:solidFill>
                <a:latin typeface="Poppins Light"/>
                <a:ea typeface="+mn-ea"/>
                <a:cs typeface="+mn-cs"/>
              </a:rPr>
              <a:t>To add your local Healthwatch name to the footer, </a:t>
            </a:r>
            <a:r>
              <a:rPr lang="en-US" sz="1511" b="1" kern="1200" dirty="0">
                <a:solidFill>
                  <a:srgbClr val="004C6B"/>
                </a:solidFill>
                <a:latin typeface="Poppins Light"/>
                <a:ea typeface="+mn-ea"/>
                <a:cs typeface="+mn-cs"/>
              </a:rPr>
              <a:t>click</a:t>
            </a:r>
            <a:r>
              <a:rPr lang="en-US" sz="1511" kern="1200" dirty="0">
                <a:solidFill>
                  <a:srgbClr val="004C6B"/>
                </a:solidFill>
                <a:latin typeface="Poppins Light"/>
                <a:ea typeface="+mn-ea"/>
                <a:cs typeface="+mn-cs"/>
              </a:rPr>
              <a:t> on the </a:t>
            </a:r>
            <a:r>
              <a:rPr lang="en-US" sz="1511" b="1" kern="1200" dirty="0">
                <a:solidFill>
                  <a:srgbClr val="004C6B"/>
                </a:solidFill>
                <a:latin typeface="Poppins Light"/>
                <a:ea typeface="+mn-ea"/>
                <a:cs typeface="+mn-cs"/>
              </a:rPr>
              <a:t>Insert tab </a:t>
            </a:r>
            <a:r>
              <a:rPr lang="en-US" sz="1511" kern="1200" dirty="0">
                <a:solidFill>
                  <a:srgbClr val="004C6B"/>
                </a:solidFill>
                <a:latin typeface="Poppins Light"/>
                <a:ea typeface="+mn-ea"/>
                <a:cs typeface="+mn-cs"/>
              </a:rPr>
              <a:t>or </a:t>
            </a:r>
            <a:r>
              <a:rPr lang="en-US" sz="1511" b="1" kern="1200" dirty="0">
                <a:solidFill>
                  <a:srgbClr val="004C6B"/>
                </a:solidFill>
                <a:latin typeface="Poppins Light"/>
                <a:ea typeface="+mn-ea"/>
                <a:cs typeface="+mn-cs"/>
              </a:rPr>
              <a:t>Insert</a:t>
            </a:r>
            <a:r>
              <a:rPr lang="en-US" sz="1511" kern="1200" dirty="0">
                <a:solidFill>
                  <a:srgbClr val="004C6B"/>
                </a:solidFill>
                <a:latin typeface="Poppins Light"/>
                <a:ea typeface="+mn-ea"/>
                <a:cs typeface="+mn-cs"/>
              </a:rPr>
              <a:t> at the top of your page to give you the drop-down menu. </a:t>
            </a:r>
            <a:r>
              <a:rPr lang="en-US" sz="1511" b="1" kern="1200" dirty="0">
                <a:solidFill>
                  <a:srgbClr val="004C6B"/>
                </a:solidFill>
                <a:latin typeface="Poppins Light"/>
                <a:ea typeface="+mn-ea"/>
                <a:cs typeface="+mn-cs"/>
              </a:rPr>
              <a:t>Click Header &amp; Footer</a:t>
            </a:r>
            <a:r>
              <a:rPr lang="en-US" sz="1511" kern="1200" dirty="0">
                <a:solidFill>
                  <a:srgbClr val="004C6B"/>
                </a:solidFill>
                <a:latin typeface="Poppins Light"/>
                <a:ea typeface="+mn-ea"/>
                <a:cs typeface="+mn-cs"/>
              </a:rPr>
              <a:t>. In the text box type in your local Healthwatch name and delete [insert your local Healthwatch]. Click </a:t>
            </a:r>
            <a:r>
              <a:rPr lang="en-US" sz="1511" b="1" kern="1200" dirty="0">
                <a:solidFill>
                  <a:srgbClr val="004C6B"/>
                </a:solidFill>
                <a:latin typeface="Poppins Light"/>
                <a:ea typeface="+mn-ea"/>
                <a:cs typeface="+mn-cs"/>
              </a:rPr>
              <a:t>Apply to all. Remember: </a:t>
            </a:r>
            <a:r>
              <a:rPr lang="en-US" sz="1511" kern="1200" dirty="0">
                <a:solidFill>
                  <a:srgbClr val="004C6B"/>
                </a:solidFill>
                <a:latin typeface="Poppins Light"/>
                <a:ea typeface="+mn-ea"/>
                <a:cs typeface="+mn-cs"/>
              </a:rPr>
              <a:t>Don't forget to remove the brackets around your local Healthwatch name or they will appear on the page.</a:t>
            </a:r>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r>
              <a:rPr lang="en-US" sz="1511" b="1" kern="1200" dirty="0">
                <a:solidFill>
                  <a:srgbClr val="004C6B"/>
                </a:solidFill>
                <a:latin typeface="Poppins" pitchFamily="2" charset="77"/>
                <a:ea typeface="+mn-ea"/>
                <a:cs typeface="Poppins" pitchFamily="2" charset="77"/>
              </a:rPr>
              <a:t>Fonts</a:t>
            </a:r>
            <a:br>
              <a:rPr lang="en-GB" sz="1511" b="1" kern="1200" dirty="0">
                <a:solidFill>
                  <a:srgbClr val="004C6B"/>
                </a:solidFill>
                <a:latin typeface="Poppins Light"/>
                <a:ea typeface="+mn-ea"/>
                <a:cs typeface="+mn-cs"/>
              </a:rPr>
            </a:br>
            <a:r>
              <a:rPr lang="en-US" sz="1511" kern="1200" dirty="0">
                <a:solidFill>
                  <a:srgbClr val="004C6B"/>
                </a:solidFill>
                <a:latin typeface="Poppins Light"/>
                <a:ea typeface="+mn-ea"/>
                <a:cs typeface="+mn-cs"/>
              </a:rPr>
              <a:t>Throughout the template Poppins is used for both headings and body copy. To download this visit </a:t>
            </a:r>
            <a:r>
              <a:rPr lang="en-US" sz="1511" kern="1200" dirty="0">
                <a:solidFill>
                  <a:srgbClr val="004C6B"/>
                </a:solidFill>
                <a:latin typeface="Poppins Light"/>
                <a:ea typeface="+mn-ea"/>
                <a:cs typeface="+mn-cs"/>
                <a:hlinkClick r:id="rId2"/>
              </a:rPr>
              <a:t>Google Fonts</a:t>
            </a:r>
            <a:endParaRPr lang="en-GB" sz="151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r>
              <a:rPr lang="en-US" sz="1511" b="1" kern="1200" dirty="0">
                <a:solidFill>
                  <a:srgbClr val="004C6B"/>
                </a:solidFill>
                <a:latin typeface="Poppins" pitchFamily="2" charset="77"/>
                <a:ea typeface="+mn-ea"/>
                <a:cs typeface="Poppins" pitchFamily="2" charset="77"/>
              </a:rPr>
              <a:t>Adding and removing pages</a:t>
            </a:r>
            <a:br>
              <a:rPr lang="en-GB" sz="1511" b="1" kern="1200" dirty="0">
                <a:solidFill>
                  <a:srgbClr val="004C6B"/>
                </a:solidFill>
                <a:latin typeface="Poppins Light"/>
                <a:ea typeface="+mn-ea"/>
                <a:cs typeface="+mn-cs"/>
              </a:rPr>
            </a:br>
            <a:r>
              <a:rPr lang="en-US" sz="1511" u="sng" kern="1200" dirty="0">
                <a:solidFill>
                  <a:srgbClr val="004C6B"/>
                </a:solidFill>
                <a:latin typeface="Poppins Light"/>
                <a:ea typeface="+mn-ea"/>
                <a:cs typeface="+mn-cs"/>
              </a:rPr>
              <a:t>To add a page</a:t>
            </a:r>
            <a:r>
              <a:rPr lang="en-US" sz="1511" kern="1200" dirty="0">
                <a:solidFill>
                  <a:srgbClr val="004C6B"/>
                </a:solidFill>
                <a:latin typeface="Poppins Light"/>
                <a:ea typeface="+mn-ea"/>
                <a:cs typeface="+mn-cs"/>
              </a:rPr>
              <a:t>:</a:t>
            </a:r>
            <a:r>
              <a:rPr lang="en-US" sz="1511" kern="1200" dirty="0">
                <a:solidFill>
                  <a:srgbClr val="FF0000"/>
                </a:solidFill>
                <a:latin typeface="Poppins Light"/>
                <a:ea typeface="+mn-ea"/>
                <a:cs typeface="+mn-cs"/>
              </a:rPr>
              <a:t> </a:t>
            </a:r>
            <a:r>
              <a:rPr lang="en-US" sz="1511" kern="1200" dirty="0">
                <a:solidFill>
                  <a:srgbClr val="004C6B"/>
                </a:solidFill>
                <a:latin typeface="Poppins Light"/>
                <a:ea typeface="+mn-ea"/>
                <a:cs typeface="+mn-cs"/>
              </a:rPr>
              <a:t>Click on the </a:t>
            </a:r>
            <a:r>
              <a:rPr lang="en-US" sz="1511" b="1" kern="1200" dirty="0">
                <a:solidFill>
                  <a:srgbClr val="004C6B"/>
                </a:solidFill>
                <a:latin typeface="Poppins Light"/>
                <a:ea typeface="+mn-ea"/>
                <a:cs typeface="+mn-cs"/>
              </a:rPr>
              <a:t>New Slide</a:t>
            </a:r>
            <a:r>
              <a:rPr lang="en-US" sz="1511" kern="1200" dirty="0">
                <a:solidFill>
                  <a:srgbClr val="004C6B"/>
                </a:solidFill>
                <a:latin typeface="Poppins Light"/>
                <a:ea typeface="+mn-ea"/>
                <a:cs typeface="+mn-cs"/>
              </a:rPr>
              <a:t> tab and choose a pre-styled slide from the drop-down menu or alternatively at the bottom of the drop-down menu is the option to choose a duplicate slide.</a:t>
            </a:r>
          </a:p>
          <a:p>
            <a:pPr algn="l" defTabSz="987095" rtl="0"/>
            <a:endParaRPr lang="en-GB" sz="1511" kern="1200" dirty="0">
              <a:solidFill>
                <a:srgbClr val="004C6B"/>
              </a:solidFill>
              <a:latin typeface="Poppins Light"/>
              <a:ea typeface="+mn-ea"/>
              <a:cs typeface="+mn-cs"/>
            </a:endParaRPr>
          </a:p>
          <a:p>
            <a:pPr algn="l" defTabSz="987095" rtl="0"/>
            <a:r>
              <a:rPr lang="en-US" sz="1511" u="sng" kern="1200" dirty="0">
                <a:solidFill>
                  <a:srgbClr val="004C6B"/>
                </a:solidFill>
                <a:latin typeface="Poppins Light"/>
                <a:ea typeface="+mn-ea"/>
                <a:cs typeface="+mn-cs"/>
              </a:rPr>
              <a:t>To remove a page:</a:t>
            </a:r>
            <a:r>
              <a:rPr lang="en-US" sz="1511" kern="1200" dirty="0">
                <a:solidFill>
                  <a:srgbClr val="004C6B"/>
                </a:solidFill>
                <a:latin typeface="Poppins Light"/>
                <a:ea typeface="+mn-ea"/>
                <a:cs typeface="+mn-cs"/>
              </a:rPr>
              <a:t> Choose the slide you want to delete from the left-hand navigation bar in Normal view and press the delete key.</a:t>
            </a:r>
            <a:endParaRPr lang="en-GB" sz="1511" kern="1200" dirty="0">
              <a:solidFill>
                <a:srgbClr val="004C6B"/>
              </a:solidFill>
              <a:latin typeface="Poppins Light"/>
              <a:ea typeface="+mn-ea"/>
              <a:cs typeface="+mn-cs"/>
            </a:endParaRPr>
          </a:p>
          <a:p>
            <a:pPr algn="l" defTabSz="987095" rtl="0"/>
            <a:r>
              <a:rPr lang="en-US" sz="1511" b="1" kern="1200" dirty="0">
                <a:solidFill>
                  <a:srgbClr val="004C6B"/>
                </a:solidFill>
                <a:latin typeface="Poppins Light"/>
                <a:ea typeface="+mn-ea"/>
                <a:cs typeface="+mn-cs"/>
              </a:rPr>
              <a:t>     </a:t>
            </a:r>
            <a:endParaRPr lang="en-GB" sz="1511" kern="1200" dirty="0">
              <a:solidFill>
                <a:srgbClr val="004C6B"/>
              </a:solidFill>
              <a:latin typeface="Poppins Light"/>
              <a:ea typeface="+mn-ea"/>
              <a:cs typeface="+mn-cs"/>
            </a:endParaRPr>
          </a:p>
          <a:p>
            <a:pPr algn="l" defTabSz="987095" rtl="0"/>
            <a:endParaRPr lang="en-GB" sz="1511" kern="1200" dirty="0">
              <a:solidFill>
                <a:srgbClr val="004C6B"/>
              </a:solidFill>
              <a:latin typeface="Poppins Light"/>
              <a:ea typeface="+mn-ea"/>
              <a:cs typeface="+mn-cs"/>
            </a:endParaRPr>
          </a:p>
          <a:p>
            <a:pPr algn="l" defTabSz="987095" rtl="0"/>
            <a:endParaRPr lang="en-US" sz="1511" kern="1200" dirty="0">
              <a:solidFill>
                <a:srgbClr val="004C6B"/>
              </a:solidFill>
              <a:latin typeface="Poppins Light"/>
              <a:ea typeface="+mn-ea"/>
              <a:cs typeface="+mn-cs"/>
            </a:endParaRPr>
          </a:p>
        </p:txBody>
      </p:sp>
      <p:pic>
        <p:nvPicPr>
          <p:cNvPr id="7" name="Picture 6" descr="A picture containing table&#10;&#10;Description automatically generated">
            <a:extLst>
              <a:ext uri="{FF2B5EF4-FFF2-40B4-BE49-F238E27FC236}">
                <a16:creationId xmlns:a16="http://schemas.microsoft.com/office/drawing/2014/main" id="{D77FD198-A8D5-DD47-B9F4-8A5B41A031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8164" y="2222110"/>
            <a:ext cx="3989461" cy="1370949"/>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BD18F866-7950-9F41-A76C-4BD8A4EA0E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9362" y="3915957"/>
            <a:ext cx="4374067" cy="3563688"/>
          </a:xfrm>
          <a:prstGeom prst="rect">
            <a:avLst/>
          </a:prstGeom>
        </p:spPr>
      </p:pic>
      <p:sp>
        <p:nvSpPr>
          <p:cNvPr id="12" name="Rectangle 11">
            <a:extLst>
              <a:ext uri="{FF2B5EF4-FFF2-40B4-BE49-F238E27FC236}">
                <a16:creationId xmlns:a16="http://schemas.microsoft.com/office/drawing/2014/main" id="{846D4CC2-9AB6-D81D-9DCA-595B31003093}"/>
              </a:ext>
            </a:extLst>
          </p:cNvPr>
          <p:cNvSpPr/>
          <p:nvPr/>
        </p:nvSpPr>
        <p:spPr>
          <a:xfrm>
            <a:off x="-5234667" y="1"/>
            <a:ext cx="4894052" cy="566056"/>
          </a:xfrm>
          <a:prstGeom prst="rect">
            <a:avLst/>
          </a:prstGeom>
          <a:solidFill>
            <a:schemeClr val="accent1">
              <a:lumMod val="20000"/>
              <a:lumOff val="80000"/>
            </a:schemeClr>
          </a:solid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l" defTabSz="987095" rtl="0"/>
            <a:r>
              <a:rPr lang="en-GB" sz="1400" kern="1200" dirty="0">
                <a:solidFill>
                  <a:srgbClr val="000000"/>
                </a:solidFill>
                <a:latin typeface="Poppins Light" pitchFamily="2" charset="77"/>
                <a:cs typeface="Poppins Light" pitchFamily="2" charset="77"/>
              </a:rPr>
              <a:t>Please delete this slide when you’ve finished.</a:t>
            </a:r>
          </a:p>
        </p:txBody>
      </p:sp>
    </p:spTree>
    <p:extLst>
      <p:ext uri="{BB962C8B-B14F-4D97-AF65-F5344CB8AC3E}">
        <p14:creationId xmlns:p14="http://schemas.microsoft.com/office/powerpoint/2010/main" val="711275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1D4401-922C-2E49-B580-CEDC6C2B542F}"/>
              </a:ext>
            </a:extLst>
          </p:cNvPr>
          <p:cNvSpPr txBox="1"/>
          <p:nvPr/>
        </p:nvSpPr>
        <p:spPr>
          <a:xfrm>
            <a:off x="513518" y="417196"/>
            <a:ext cx="6607196" cy="6834820"/>
          </a:xfrm>
          <a:prstGeom prst="rect">
            <a:avLst/>
          </a:prstGeom>
          <a:noFill/>
        </p:spPr>
        <p:txBody>
          <a:bodyPr wrap="square" lIns="0" tIns="0" rIns="0" bIns="0" rtlCol="0">
            <a:spAutoFit/>
          </a:bodyPr>
          <a:lstStyle/>
          <a:p>
            <a:pPr algn="l" defTabSz="987095" rtl="0"/>
            <a:r>
              <a:rPr lang="en-US" sz="1511" b="1" kern="1200" dirty="0">
                <a:solidFill>
                  <a:srgbClr val="004C6B"/>
                </a:solidFill>
                <a:latin typeface="Poppins" pitchFamily="2" charset="77"/>
                <a:ea typeface="+mn-ea"/>
                <a:cs typeface="Poppins" pitchFamily="2" charset="77"/>
              </a:rPr>
              <a:t>Images</a:t>
            </a:r>
            <a:br>
              <a:rPr lang="en-GB" sz="1511" b="1" kern="1200" dirty="0">
                <a:solidFill>
                  <a:srgbClr val="004C6B"/>
                </a:solidFill>
                <a:latin typeface="Poppins Light"/>
                <a:ea typeface="+mn-ea"/>
                <a:cs typeface="+mn-cs"/>
              </a:rPr>
            </a:br>
            <a:r>
              <a:rPr lang="en-US" sz="1511" kern="1200" dirty="0">
                <a:solidFill>
                  <a:srgbClr val="004C6B"/>
                </a:solidFill>
                <a:latin typeface="Poppins Light"/>
                <a:ea typeface="+mn-ea"/>
                <a:cs typeface="+mn-cs"/>
              </a:rPr>
              <a:t>We have included sample images throughout the template, but you can also </a:t>
            </a:r>
            <a:r>
              <a:rPr lang="en-GB" sz="1511" kern="1200" dirty="0">
                <a:solidFill>
                  <a:srgbClr val="004C6B"/>
                </a:solidFill>
                <a:latin typeface="Poppins Light"/>
                <a:ea typeface="+mn-ea"/>
                <a:cs typeface="+mn-cs"/>
              </a:rPr>
              <a:t>personalise</a:t>
            </a:r>
            <a:r>
              <a:rPr lang="en-US" sz="1511" kern="1200" dirty="0">
                <a:solidFill>
                  <a:srgbClr val="004C6B"/>
                </a:solidFill>
                <a:latin typeface="Poppins Light"/>
                <a:ea typeface="+mn-ea"/>
                <a:cs typeface="+mn-cs"/>
              </a:rPr>
              <a:t> the report by using your own photography or downloading other images from our photo library on </a:t>
            </a:r>
            <a:r>
              <a:rPr lang="en-US" sz="1511" u="sng" kern="1200" dirty="0">
                <a:solidFill>
                  <a:srgbClr val="D83C8E"/>
                </a:solidFill>
                <a:latin typeface="Poppins Light"/>
                <a:ea typeface="+mn-ea"/>
                <a:cs typeface="+mn-cs"/>
                <a:hlinkClick r:id="rId2">
                  <a:extLst>
                    <a:ext uri="{A12FA001-AC4F-418D-AE19-62706E023703}">
                      <ahyp:hlinkClr xmlns:ahyp="http://schemas.microsoft.com/office/drawing/2018/hyperlinkcolor" val="tx"/>
                    </a:ext>
                  </a:extLst>
                </a:hlinkClick>
              </a:rPr>
              <a:t>Flickr</a:t>
            </a:r>
            <a:r>
              <a:rPr lang="en-US" sz="1511" kern="1200" dirty="0">
                <a:solidFill>
                  <a:srgbClr val="004C6B"/>
                </a:solidFill>
                <a:latin typeface="Poppins Light"/>
                <a:ea typeface="+mn-ea"/>
                <a:cs typeface="+mn-cs"/>
              </a:rPr>
              <a:t>. </a:t>
            </a:r>
          </a:p>
          <a:p>
            <a:pPr algn="l" defTabSz="987095" rtl="0"/>
            <a:endParaRPr lang="en-GB" sz="1511" kern="1200" dirty="0">
              <a:solidFill>
                <a:srgbClr val="004C6B"/>
              </a:solidFill>
              <a:latin typeface="Poppins Light"/>
              <a:ea typeface="+mn-ea"/>
              <a:cs typeface="+mn-cs"/>
            </a:endParaRPr>
          </a:p>
          <a:p>
            <a:pPr algn="l" defTabSz="987095" rtl="0"/>
            <a:r>
              <a:rPr lang="en-US" sz="1511" kern="1200" dirty="0">
                <a:solidFill>
                  <a:srgbClr val="004C6B"/>
                </a:solidFill>
                <a:latin typeface="Poppins Light"/>
                <a:ea typeface="+mn-ea"/>
                <a:cs typeface="+mn-cs"/>
              </a:rPr>
              <a:t>If you plan to print the report, you should use high resolution images that are at least 300dpi. (See section on Compressing images)</a:t>
            </a:r>
          </a:p>
          <a:p>
            <a:pPr algn="l" defTabSz="987095" rtl="0"/>
            <a:endParaRPr lang="en-GB" sz="1511" kern="1200" dirty="0">
              <a:solidFill>
                <a:srgbClr val="004C6B"/>
              </a:solidFill>
              <a:latin typeface="Poppins Light"/>
              <a:ea typeface="+mn-ea"/>
              <a:cs typeface="+mn-cs"/>
            </a:endParaRPr>
          </a:p>
          <a:p>
            <a:pPr algn="l" defTabSz="987095" rtl="0"/>
            <a:r>
              <a:rPr lang="en-US" sz="1511" b="1" kern="1200" dirty="0">
                <a:solidFill>
                  <a:srgbClr val="004C6B"/>
                </a:solidFill>
                <a:latin typeface="Poppins" pitchFamily="2" charset="77"/>
                <a:ea typeface="+mn-ea"/>
                <a:cs typeface="Poppins" pitchFamily="2" charset="77"/>
              </a:rPr>
              <a:t>To change an image or add an image</a:t>
            </a:r>
            <a:br>
              <a:rPr lang="en-US" sz="1511" u="sng" kern="1200" dirty="0">
                <a:solidFill>
                  <a:srgbClr val="004C6B"/>
                </a:solidFill>
                <a:latin typeface="Poppins Light"/>
                <a:ea typeface="+mn-ea"/>
                <a:cs typeface="+mn-cs"/>
              </a:rPr>
            </a:br>
            <a:r>
              <a:rPr lang="en-US" sz="1511" kern="1200" dirty="0">
                <a:solidFill>
                  <a:srgbClr val="004C6B"/>
                </a:solidFill>
                <a:latin typeface="Poppins Light"/>
                <a:ea typeface="+mn-ea"/>
                <a:cs typeface="+mn-cs"/>
              </a:rPr>
              <a:t>Delete the current photo &gt; go to insert &gt; click on the picture button &gt; choose picture from file.</a:t>
            </a:r>
          </a:p>
          <a:p>
            <a:pPr algn="l" defTabSz="987095" rtl="0"/>
            <a:endParaRPr lang="en-GB" sz="1511" kern="1200" dirty="0">
              <a:solidFill>
                <a:srgbClr val="004C6B"/>
              </a:solidFill>
              <a:latin typeface="Poppins Light"/>
              <a:ea typeface="+mn-ea"/>
              <a:cs typeface="+mn-cs"/>
            </a:endParaRPr>
          </a:p>
          <a:p>
            <a:pPr algn="l" defTabSz="987095" rtl="0"/>
            <a:r>
              <a:rPr lang="en-US" sz="1511" kern="1200" dirty="0">
                <a:solidFill>
                  <a:srgbClr val="004C6B"/>
                </a:solidFill>
                <a:latin typeface="Poppins Light"/>
                <a:ea typeface="+mn-ea"/>
                <a:cs typeface="+mn-cs"/>
              </a:rPr>
              <a:t>When you double click onto your image the picture format toolbar will appear for you to edit, crop and resize images. You can also resize images by dragging the corner of the picture. However, you should always hold down the shift key when you do this to ensure the image doesn’t stretch or get distorted in any way.</a:t>
            </a:r>
            <a:endParaRPr lang="en-GB" sz="151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r>
              <a:rPr lang="en-US" sz="1511" b="1" kern="1200" dirty="0">
                <a:solidFill>
                  <a:srgbClr val="004C6B"/>
                </a:solidFill>
                <a:latin typeface="Poppins Light"/>
                <a:ea typeface="+mn-ea"/>
                <a:cs typeface="+mn-cs"/>
              </a:rPr>
              <a:t>     </a:t>
            </a:r>
            <a:endParaRPr lang="en-GB" sz="1511" kern="1200" dirty="0">
              <a:solidFill>
                <a:srgbClr val="004C6B"/>
              </a:solidFill>
              <a:latin typeface="Poppins Light"/>
              <a:ea typeface="+mn-ea"/>
              <a:cs typeface="+mn-cs"/>
            </a:endParaRPr>
          </a:p>
          <a:p>
            <a:pPr algn="l" defTabSz="987095" rtl="0"/>
            <a:endParaRPr lang="en-GB" sz="1511" kern="1200" dirty="0">
              <a:solidFill>
                <a:srgbClr val="004C6B"/>
              </a:solidFill>
              <a:latin typeface="Poppins Light"/>
              <a:ea typeface="+mn-ea"/>
              <a:cs typeface="+mn-cs"/>
            </a:endParaRPr>
          </a:p>
          <a:p>
            <a:pPr algn="l" defTabSz="987095" rtl="0"/>
            <a:endParaRPr lang="en-US" sz="1511" kern="1200" dirty="0">
              <a:solidFill>
                <a:srgbClr val="004C6B"/>
              </a:solidFill>
              <a:latin typeface="Poppins Light"/>
              <a:ea typeface="+mn-ea"/>
              <a:cs typeface="+mn-cs"/>
            </a:endParaRPr>
          </a:p>
        </p:txBody>
      </p:sp>
      <p:pic>
        <p:nvPicPr>
          <p:cNvPr id="11" name="Picture 10" descr="A screenshot of a cell phone&#10;&#10;Description automatically generated">
            <a:extLst>
              <a:ext uri="{FF2B5EF4-FFF2-40B4-BE49-F238E27FC236}">
                <a16:creationId xmlns:a16="http://schemas.microsoft.com/office/drawing/2014/main" id="{A93D3BAC-09F2-3F40-9BB0-2C702A9BEB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2812" y="5268969"/>
            <a:ext cx="6470879" cy="1494335"/>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CFCE6606-A13B-E949-AE7C-D8D6FC02389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9361" y="6948916"/>
            <a:ext cx="2741897" cy="2508836"/>
          </a:xfrm>
          <a:prstGeom prst="rect">
            <a:avLst/>
          </a:prstGeom>
        </p:spPr>
      </p:pic>
      <p:pic>
        <p:nvPicPr>
          <p:cNvPr id="13" name="Picture 12" descr="A person that is sitting in the grass&#10;&#10;Description automatically generated">
            <a:extLst>
              <a:ext uri="{FF2B5EF4-FFF2-40B4-BE49-F238E27FC236}">
                <a16:creationId xmlns:a16="http://schemas.microsoft.com/office/drawing/2014/main" id="{7EB106BA-B9BE-F841-9CFE-E4F7BDA9C7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02320" y="6948916"/>
            <a:ext cx="3716795" cy="2508836"/>
          </a:xfrm>
          <a:prstGeom prst="rect">
            <a:avLst/>
          </a:prstGeom>
        </p:spPr>
      </p:pic>
      <p:sp>
        <p:nvSpPr>
          <p:cNvPr id="9" name="Rectangle 8">
            <a:extLst>
              <a:ext uri="{FF2B5EF4-FFF2-40B4-BE49-F238E27FC236}">
                <a16:creationId xmlns:a16="http://schemas.microsoft.com/office/drawing/2014/main" id="{00B089AE-2527-CB6F-6A84-453A03A395DF}"/>
              </a:ext>
            </a:extLst>
          </p:cNvPr>
          <p:cNvSpPr/>
          <p:nvPr/>
        </p:nvSpPr>
        <p:spPr>
          <a:xfrm>
            <a:off x="-5234667" y="1"/>
            <a:ext cx="4894052" cy="566056"/>
          </a:xfrm>
          <a:prstGeom prst="rect">
            <a:avLst/>
          </a:prstGeom>
          <a:solidFill>
            <a:schemeClr val="accent1">
              <a:lumMod val="20000"/>
              <a:lumOff val="80000"/>
            </a:schemeClr>
          </a:solid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l" defTabSz="987095" rtl="0"/>
            <a:r>
              <a:rPr lang="en-GB" sz="1400" kern="1200" dirty="0">
                <a:solidFill>
                  <a:srgbClr val="000000"/>
                </a:solidFill>
                <a:latin typeface="Poppins Light" pitchFamily="2" charset="77"/>
                <a:cs typeface="Poppins Light" pitchFamily="2" charset="77"/>
              </a:rPr>
              <a:t>Please delete this slide when you’ve finished.</a:t>
            </a:r>
          </a:p>
        </p:txBody>
      </p:sp>
    </p:spTree>
    <p:extLst>
      <p:ext uri="{BB962C8B-B14F-4D97-AF65-F5344CB8AC3E}">
        <p14:creationId xmlns:p14="http://schemas.microsoft.com/office/powerpoint/2010/main" val="756617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1D4401-922C-2E49-B580-CEDC6C2B542F}"/>
              </a:ext>
            </a:extLst>
          </p:cNvPr>
          <p:cNvSpPr txBox="1"/>
          <p:nvPr/>
        </p:nvSpPr>
        <p:spPr>
          <a:xfrm>
            <a:off x="513518" y="417196"/>
            <a:ext cx="6607196" cy="4044825"/>
          </a:xfrm>
          <a:prstGeom prst="rect">
            <a:avLst/>
          </a:prstGeom>
          <a:noFill/>
        </p:spPr>
        <p:txBody>
          <a:bodyPr wrap="square" lIns="0" tIns="0" rIns="0" bIns="0" rtlCol="0">
            <a:spAutoFit/>
          </a:bodyPr>
          <a:lstStyle/>
          <a:p>
            <a:pPr algn="l" defTabSz="987095" rtl="0"/>
            <a:r>
              <a:rPr lang="en-US" sz="1511" b="1" kern="1200" dirty="0">
                <a:solidFill>
                  <a:srgbClr val="004C6B"/>
                </a:solidFill>
                <a:latin typeface="Poppins" pitchFamily="2" charset="77"/>
                <a:ea typeface="+mn-ea"/>
                <a:cs typeface="Poppins" pitchFamily="2" charset="77"/>
              </a:rPr>
              <a:t>Compressing images </a:t>
            </a:r>
            <a:br>
              <a:rPr lang="en-US" sz="1511" b="1" kern="1200" dirty="0">
                <a:solidFill>
                  <a:srgbClr val="004C6B"/>
                </a:solidFill>
                <a:latin typeface="Poppins Light"/>
                <a:ea typeface="+mn-ea"/>
                <a:cs typeface="+mn-cs"/>
              </a:rPr>
            </a:br>
            <a:r>
              <a:rPr lang="en-US" sz="1511" kern="1200" dirty="0">
                <a:solidFill>
                  <a:srgbClr val="004C6B"/>
                </a:solidFill>
                <a:latin typeface="Poppins Light"/>
                <a:ea typeface="+mn-ea"/>
                <a:cs typeface="+mn-cs"/>
              </a:rPr>
              <a:t>Compressing images allows you to share your report easily with others and online.</a:t>
            </a:r>
          </a:p>
          <a:p>
            <a:pPr algn="l" defTabSz="987095" rtl="0"/>
            <a:endParaRPr lang="en-US" sz="1511" kern="1200" dirty="0">
              <a:solidFill>
                <a:srgbClr val="004C6B"/>
              </a:solidFill>
              <a:latin typeface="Poppins Light"/>
              <a:ea typeface="+mn-ea"/>
              <a:cs typeface="+mn-cs"/>
            </a:endParaRPr>
          </a:p>
          <a:p>
            <a:pPr marL="308467" indent="-308467" algn="l" defTabSz="987095" rtl="0" fontAlgn="base">
              <a:buFont typeface="Arial" panose="020B0604020202020204" pitchFamily="34" charset="0"/>
              <a:buChar char="•"/>
            </a:pPr>
            <a:r>
              <a:rPr lang="en-GB" sz="1511" kern="1200" dirty="0">
                <a:solidFill>
                  <a:srgbClr val="004C6B"/>
                </a:solidFill>
                <a:latin typeface="Poppins Light"/>
                <a:ea typeface="+mn-ea"/>
                <a:cs typeface="+mn-cs"/>
              </a:rPr>
              <a:t>Click on your image</a:t>
            </a:r>
          </a:p>
          <a:p>
            <a:pPr marL="308467" indent="-308467" algn="l" defTabSz="987095" rtl="0" fontAlgn="base">
              <a:buFont typeface="Arial" panose="020B0604020202020204" pitchFamily="34" charset="0"/>
              <a:buChar char="•"/>
            </a:pPr>
            <a:r>
              <a:rPr lang="en-GB" sz="1511" kern="1200" dirty="0">
                <a:solidFill>
                  <a:srgbClr val="004C6B"/>
                </a:solidFill>
                <a:latin typeface="Poppins Light"/>
                <a:ea typeface="+mn-ea"/>
                <a:cs typeface="+mn-cs"/>
              </a:rPr>
              <a:t>Click the </a:t>
            </a:r>
            <a:r>
              <a:rPr lang="en-GB" sz="1511" b="1" kern="1200" dirty="0">
                <a:solidFill>
                  <a:srgbClr val="004C6B"/>
                </a:solidFill>
                <a:latin typeface="Poppins Light"/>
                <a:ea typeface="+mn-ea"/>
                <a:cs typeface="+mn-cs"/>
              </a:rPr>
              <a:t>Picture Tools Format </a:t>
            </a:r>
            <a:r>
              <a:rPr lang="en-GB" sz="1511" kern="1200" dirty="0">
                <a:solidFill>
                  <a:srgbClr val="004C6B"/>
                </a:solidFill>
                <a:latin typeface="Poppins Light"/>
                <a:ea typeface="+mn-ea"/>
                <a:cs typeface="+mn-cs"/>
              </a:rPr>
              <a:t>tab</a:t>
            </a:r>
          </a:p>
          <a:p>
            <a:pPr marL="308467" indent="-308467" algn="l" defTabSz="987095" rtl="0" fontAlgn="base">
              <a:buFont typeface="Arial" panose="020B0604020202020204" pitchFamily="34" charset="0"/>
              <a:buChar char="•"/>
            </a:pPr>
            <a:r>
              <a:rPr lang="en-GB" sz="1511" kern="1200" dirty="0">
                <a:solidFill>
                  <a:srgbClr val="004C6B"/>
                </a:solidFill>
                <a:latin typeface="Poppins Light"/>
                <a:ea typeface="+mn-ea"/>
                <a:cs typeface="+mn-cs"/>
              </a:rPr>
              <a:t>Click </a:t>
            </a:r>
            <a:r>
              <a:rPr lang="en-GB" sz="1511" b="1" kern="1200" dirty="0">
                <a:solidFill>
                  <a:srgbClr val="004C6B"/>
                </a:solidFill>
                <a:latin typeface="Poppins Light"/>
                <a:ea typeface="+mn-ea"/>
                <a:cs typeface="+mn-cs"/>
              </a:rPr>
              <a:t>Compress Pictures</a:t>
            </a:r>
          </a:p>
          <a:p>
            <a:pPr marL="308467" indent="-308467" algn="l" defTabSz="987095" rtl="0" fontAlgn="base">
              <a:buFont typeface="Arial" panose="020B0604020202020204" pitchFamily="34" charset="0"/>
              <a:buChar char="•"/>
            </a:pPr>
            <a:r>
              <a:rPr lang="en-GB" sz="1511" kern="1200" dirty="0">
                <a:solidFill>
                  <a:srgbClr val="004C6B"/>
                </a:solidFill>
                <a:latin typeface="Poppins Light"/>
                <a:ea typeface="+mn-ea"/>
                <a:cs typeface="+mn-cs"/>
              </a:rPr>
              <a:t>Select your </a:t>
            </a:r>
            <a:r>
              <a:rPr lang="en-GB" sz="1511" b="1" kern="1200" dirty="0">
                <a:solidFill>
                  <a:srgbClr val="004C6B"/>
                </a:solidFill>
                <a:latin typeface="Poppins Light"/>
                <a:ea typeface="+mn-ea"/>
                <a:cs typeface="+mn-cs"/>
              </a:rPr>
              <a:t>Compression options </a:t>
            </a:r>
            <a:r>
              <a:rPr lang="en-GB" sz="1511" kern="1200" dirty="0">
                <a:solidFill>
                  <a:srgbClr val="004C6B"/>
                </a:solidFill>
                <a:latin typeface="Poppins Light"/>
                <a:ea typeface="+mn-ea"/>
                <a:cs typeface="+mn-cs"/>
              </a:rPr>
              <a:t>and ensure the </a:t>
            </a:r>
            <a:r>
              <a:rPr lang="en-GB" sz="1511" b="1" kern="1200" dirty="0">
                <a:solidFill>
                  <a:srgbClr val="004C6B"/>
                </a:solidFill>
                <a:latin typeface="Poppins Light"/>
                <a:ea typeface="+mn-ea"/>
                <a:cs typeface="+mn-cs"/>
              </a:rPr>
              <a:t>Apply to all pictures in this file  </a:t>
            </a:r>
            <a:r>
              <a:rPr lang="en-GB" sz="1511" kern="1200" dirty="0">
                <a:solidFill>
                  <a:srgbClr val="004C6B"/>
                </a:solidFill>
                <a:latin typeface="Poppins Light"/>
                <a:ea typeface="+mn-ea"/>
                <a:cs typeface="+mn-cs"/>
              </a:rPr>
              <a:t>is checked</a:t>
            </a:r>
          </a:p>
          <a:p>
            <a:pPr marL="308467" indent="-308467" algn="l" defTabSz="987095" rtl="0" fontAlgn="base">
              <a:buFont typeface="Arial" panose="020B0604020202020204" pitchFamily="34" charset="0"/>
              <a:buChar char="•"/>
            </a:pPr>
            <a:r>
              <a:rPr lang="en-GB" sz="1511" kern="1200" dirty="0">
                <a:solidFill>
                  <a:srgbClr val="004C6B"/>
                </a:solidFill>
                <a:latin typeface="Poppins Light"/>
                <a:ea typeface="+mn-ea"/>
                <a:cs typeface="+mn-cs"/>
              </a:rPr>
              <a:t>Click </a:t>
            </a:r>
            <a:r>
              <a:rPr lang="en-GB" sz="1511" b="1" kern="1200" dirty="0">
                <a:solidFill>
                  <a:srgbClr val="004C6B"/>
                </a:solidFill>
                <a:latin typeface="Poppins Light"/>
                <a:ea typeface="+mn-ea"/>
                <a:cs typeface="+mn-cs"/>
              </a:rPr>
              <a:t>OK</a:t>
            </a:r>
          </a:p>
          <a:p>
            <a:pPr algn="l" defTabSz="987095" rtl="0" fontAlgn="base"/>
            <a:endParaRPr lang="en-GB" sz="1511" kern="1200" dirty="0">
              <a:solidFill>
                <a:srgbClr val="004C6B"/>
              </a:solidFill>
              <a:latin typeface="Poppins Light"/>
              <a:ea typeface="+mn-ea"/>
              <a:cs typeface="+mn-cs"/>
            </a:endParaRPr>
          </a:p>
          <a:p>
            <a:pPr algn="l" defTabSz="987095" rtl="0" fontAlgn="base"/>
            <a:r>
              <a:rPr lang="en-GB" sz="1511" kern="1200" dirty="0">
                <a:solidFill>
                  <a:srgbClr val="004C6B"/>
                </a:solidFill>
                <a:latin typeface="Poppins Light"/>
                <a:ea typeface="+mn-ea"/>
                <a:cs typeface="+mn-cs"/>
              </a:rPr>
              <a:t>If your report is to be shared only online choose the </a:t>
            </a:r>
            <a:r>
              <a:rPr lang="en-GB" sz="1511" b="1" kern="1200" dirty="0">
                <a:solidFill>
                  <a:srgbClr val="004C6B"/>
                </a:solidFill>
                <a:latin typeface="Poppins Light"/>
                <a:ea typeface="+mn-ea"/>
                <a:cs typeface="+mn-cs"/>
              </a:rPr>
              <a:t>On-screen (150ppi) </a:t>
            </a:r>
            <a:r>
              <a:rPr lang="en-GB" sz="1511" kern="1200" dirty="0">
                <a:solidFill>
                  <a:srgbClr val="004C6B"/>
                </a:solidFill>
                <a:latin typeface="Poppins Light"/>
                <a:ea typeface="+mn-ea"/>
                <a:cs typeface="+mn-cs"/>
              </a:rPr>
              <a:t>option.</a:t>
            </a:r>
            <a:br>
              <a:rPr lang="en-GB" sz="1511" kern="1200" dirty="0">
                <a:solidFill>
                  <a:srgbClr val="004C6B"/>
                </a:solidFill>
                <a:latin typeface="Poppins Light"/>
                <a:ea typeface="+mn-ea"/>
                <a:cs typeface="+mn-cs"/>
              </a:rPr>
            </a:br>
            <a:endParaRPr lang="en-GB" sz="1511" kern="1200" dirty="0">
              <a:solidFill>
                <a:srgbClr val="004C6B"/>
              </a:solidFill>
              <a:latin typeface="Poppins Light"/>
              <a:ea typeface="+mn-ea"/>
              <a:cs typeface="+mn-cs"/>
            </a:endParaRPr>
          </a:p>
          <a:p>
            <a:pPr algn="l" defTabSz="987095" rtl="0" fontAlgn="base"/>
            <a:r>
              <a:rPr lang="en-GB" sz="1511" kern="1200" dirty="0">
                <a:solidFill>
                  <a:srgbClr val="004C6B"/>
                </a:solidFill>
                <a:latin typeface="Poppins Light"/>
                <a:ea typeface="+mn-ea"/>
                <a:cs typeface="+mn-cs"/>
              </a:rPr>
              <a:t>If your report is to be printed externally you </a:t>
            </a:r>
            <a:r>
              <a:rPr lang="en-GB" sz="1511" b="1" kern="1200" dirty="0">
                <a:solidFill>
                  <a:srgbClr val="004C6B"/>
                </a:solidFill>
                <a:latin typeface="Poppins Light"/>
                <a:ea typeface="+mn-ea"/>
                <a:cs typeface="+mn-cs"/>
              </a:rPr>
              <a:t>should not </a:t>
            </a:r>
            <a:r>
              <a:rPr lang="en-GB" sz="1511" kern="1200" dirty="0">
                <a:solidFill>
                  <a:srgbClr val="004C6B"/>
                </a:solidFill>
                <a:latin typeface="Poppins Light"/>
                <a:ea typeface="+mn-ea"/>
                <a:cs typeface="+mn-cs"/>
              </a:rPr>
              <a:t>compress the images, but ensure you download the </a:t>
            </a:r>
            <a:r>
              <a:rPr lang="en-GB" sz="1511" b="1" kern="1200" dirty="0">
                <a:solidFill>
                  <a:srgbClr val="004C6B"/>
                </a:solidFill>
                <a:latin typeface="Poppins Light"/>
                <a:ea typeface="+mn-ea"/>
                <a:cs typeface="+mn-cs"/>
              </a:rPr>
              <a:t>original version </a:t>
            </a:r>
            <a:r>
              <a:rPr lang="en-GB" sz="1511" kern="1200" dirty="0">
                <a:solidFill>
                  <a:srgbClr val="004C6B"/>
                </a:solidFill>
                <a:latin typeface="Poppins Light"/>
                <a:ea typeface="+mn-ea"/>
                <a:cs typeface="+mn-cs"/>
              </a:rPr>
              <a:t>from the </a:t>
            </a:r>
            <a:r>
              <a:rPr lang="en-US" sz="1511" u="sng" kern="1200" dirty="0">
                <a:solidFill>
                  <a:srgbClr val="D83C8E"/>
                </a:solidFill>
                <a:latin typeface="Poppins Light"/>
                <a:ea typeface="+mn-ea"/>
                <a:cs typeface="+mn-cs"/>
                <a:hlinkClick r:id="rId2">
                  <a:extLst>
                    <a:ext uri="{A12FA001-AC4F-418D-AE19-62706E023703}">
                      <ahyp:hlinkClr xmlns:ahyp="http://schemas.microsoft.com/office/drawing/2018/hyperlinkcolor" val="tx"/>
                    </a:ext>
                  </a:extLst>
                </a:hlinkClick>
              </a:rPr>
              <a:t>Flickr </a:t>
            </a:r>
            <a:r>
              <a:rPr lang="en-US" sz="1511" u="sng" kern="1200" dirty="0">
                <a:solidFill>
                  <a:srgbClr val="D83C8E"/>
                </a:solidFill>
                <a:latin typeface="Poppins Light"/>
                <a:ea typeface="+mn-ea"/>
                <a:cs typeface="+mn-cs"/>
              </a:rPr>
              <a:t>library.</a:t>
            </a:r>
            <a:endParaRPr lang="en-GB" sz="1511" b="1" kern="1200" dirty="0">
              <a:solidFill>
                <a:srgbClr val="D83C8E"/>
              </a:solidFill>
              <a:latin typeface="Poppins Light"/>
              <a:ea typeface="+mn-ea"/>
              <a:cs typeface="+mn-cs"/>
            </a:endParaRPr>
          </a:p>
        </p:txBody>
      </p:sp>
      <p:pic>
        <p:nvPicPr>
          <p:cNvPr id="9" name="Picture 8" descr="A screenshot of a cell phone&#10;&#10;Description automatically generated">
            <a:extLst>
              <a:ext uri="{FF2B5EF4-FFF2-40B4-BE49-F238E27FC236}">
                <a16:creationId xmlns:a16="http://schemas.microsoft.com/office/drawing/2014/main" id="{D9453571-5A18-794A-9023-62A7C5AA0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981" y="4903638"/>
            <a:ext cx="6344440" cy="1076289"/>
          </a:xfrm>
          <a:prstGeom prst="rect">
            <a:avLst/>
          </a:prstGeom>
        </p:spPr>
      </p:pic>
      <p:pic>
        <p:nvPicPr>
          <p:cNvPr id="10" name="Picture 9" descr="A picture containing bird&#10;&#10;Description automatically generated">
            <a:extLst>
              <a:ext uri="{FF2B5EF4-FFF2-40B4-BE49-F238E27FC236}">
                <a16:creationId xmlns:a16="http://schemas.microsoft.com/office/drawing/2014/main" id="{D8742F8C-E03F-F043-B5F1-E9B9EA0C68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811" y="6078899"/>
            <a:ext cx="1974166" cy="1055631"/>
          </a:xfrm>
          <a:prstGeom prst="rect">
            <a:avLst/>
          </a:prstGeom>
        </p:spPr>
      </p:pic>
      <p:pic>
        <p:nvPicPr>
          <p:cNvPr id="14" name="Picture 13">
            <a:extLst>
              <a:ext uri="{FF2B5EF4-FFF2-40B4-BE49-F238E27FC236}">
                <a16:creationId xmlns:a16="http://schemas.microsoft.com/office/drawing/2014/main" id="{D69381E6-5E57-664B-AB55-6EF0E16FC5D4}"/>
              </a:ext>
            </a:extLst>
          </p:cNvPr>
          <p:cNvPicPr>
            <a:picLocks noChangeAspect="1"/>
          </p:cNvPicPr>
          <p:nvPr/>
        </p:nvPicPr>
        <p:blipFill rotWithShape="1">
          <a:blip r:embed="rId5">
            <a:extLst>
              <a:ext uri="{28A0092B-C50C-407E-A947-70E740481C1C}">
                <a14:useLocalDpi xmlns:a14="http://schemas.microsoft.com/office/drawing/2010/main" val="0"/>
              </a:ext>
            </a:extLst>
          </a:blip>
          <a:srcRect b="50343"/>
          <a:stretch/>
        </p:blipFill>
        <p:spPr>
          <a:xfrm>
            <a:off x="3183493" y="6010429"/>
            <a:ext cx="3781757" cy="2523271"/>
          </a:xfrm>
          <a:prstGeom prst="rect">
            <a:avLst/>
          </a:prstGeom>
        </p:spPr>
      </p:pic>
      <p:sp>
        <p:nvSpPr>
          <p:cNvPr id="8" name="Rectangle 7">
            <a:extLst>
              <a:ext uri="{FF2B5EF4-FFF2-40B4-BE49-F238E27FC236}">
                <a16:creationId xmlns:a16="http://schemas.microsoft.com/office/drawing/2014/main" id="{BCF9FB7A-7284-02FB-D4DD-E5040A4B1B5C}"/>
              </a:ext>
            </a:extLst>
          </p:cNvPr>
          <p:cNvSpPr/>
          <p:nvPr/>
        </p:nvSpPr>
        <p:spPr>
          <a:xfrm>
            <a:off x="-5234667" y="1"/>
            <a:ext cx="4894052" cy="566056"/>
          </a:xfrm>
          <a:prstGeom prst="rect">
            <a:avLst/>
          </a:prstGeom>
          <a:solidFill>
            <a:schemeClr val="accent1">
              <a:lumMod val="20000"/>
              <a:lumOff val="80000"/>
            </a:schemeClr>
          </a:solid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l" defTabSz="987095" rtl="0"/>
            <a:r>
              <a:rPr lang="en-GB" sz="1400" kern="1200" dirty="0">
                <a:solidFill>
                  <a:srgbClr val="000000"/>
                </a:solidFill>
                <a:latin typeface="Poppins Light" pitchFamily="2" charset="77"/>
                <a:cs typeface="Poppins Light" pitchFamily="2" charset="77"/>
              </a:rPr>
              <a:t>Please delete this slide when you’ve finished.</a:t>
            </a:r>
          </a:p>
        </p:txBody>
      </p:sp>
    </p:spTree>
    <p:extLst>
      <p:ext uri="{BB962C8B-B14F-4D97-AF65-F5344CB8AC3E}">
        <p14:creationId xmlns:p14="http://schemas.microsoft.com/office/powerpoint/2010/main" val="3636107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501650" y="1252680"/>
            <a:ext cx="2857776" cy="2933782"/>
          </a:xfrm>
          <a:prstGeom prst="rect">
            <a:avLst/>
          </a:prstGeom>
        </p:spPr>
        <p:txBody>
          <a:bodyPr vert="horz" wrap="square" lIns="0" tIns="0" rIns="0" bIns="0" rtlCol="0">
            <a:noAutofit/>
          </a:bodyPr>
          <a:lstStyle/>
          <a:p>
            <a:pPr>
              <a:spcAft>
                <a:spcPts val="1200"/>
              </a:spcAft>
            </a:pPr>
            <a:r>
              <a:rPr sz="1400" dirty="0">
                <a:latin typeface="Poppins Light" pitchFamily="2" charset="77"/>
                <a:cs typeface="Poppins Light" pitchFamily="2" charset="77"/>
              </a:rPr>
              <a:t>Message from our Chair</a:t>
            </a:r>
          </a:p>
          <a:p>
            <a:pPr>
              <a:spcAft>
                <a:spcPts val="1200"/>
              </a:spcAft>
            </a:pPr>
            <a:r>
              <a:rPr sz="1400" dirty="0">
                <a:latin typeface="Poppins Light" pitchFamily="2" charset="77"/>
                <a:cs typeface="Poppins Light" pitchFamily="2" charset="77"/>
              </a:rPr>
              <a:t>About us</a:t>
            </a:r>
          </a:p>
          <a:p>
            <a:pPr marR="18415">
              <a:spcAft>
                <a:spcPts val="1200"/>
              </a:spcAft>
            </a:pPr>
            <a:r>
              <a:rPr sz="1400" dirty="0">
                <a:latin typeface="Poppins Light" pitchFamily="2" charset="77"/>
                <a:cs typeface="Poppins Light" pitchFamily="2" charset="77"/>
              </a:rPr>
              <a:t>Highlights from our year</a:t>
            </a:r>
            <a:endParaRPr lang="en-GB" sz="1400" dirty="0">
              <a:latin typeface="Poppins Light" pitchFamily="2" charset="77"/>
              <a:cs typeface="Poppins Light" pitchFamily="2" charset="77"/>
            </a:endParaRPr>
          </a:p>
          <a:p>
            <a:pPr marR="18415">
              <a:spcAft>
                <a:spcPts val="1200"/>
              </a:spcAft>
            </a:pPr>
            <a:r>
              <a:rPr sz="1400" dirty="0">
                <a:latin typeface="Poppins Light" pitchFamily="2" charset="77"/>
                <a:cs typeface="Poppins Light" pitchFamily="2" charset="77"/>
              </a:rPr>
              <a:t>Listening to your experiences</a:t>
            </a:r>
            <a:endParaRPr lang="en-GB" sz="1400" dirty="0">
              <a:latin typeface="Poppins Light" pitchFamily="2" charset="77"/>
              <a:cs typeface="Poppins Light" pitchFamily="2" charset="77"/>
            </a:endParaRPr>
          </a:p>
          <a:p>
            <a:pPr marR="18415">
              <a:spcAft>
                <a:spcPts val="1200"/>
              </a:spcAft>
            </a:pPr>
            <a:r>
              <a:rPr sz="1400" dirty="0">
                <a:latin typeface="Poppins Light" pitchFamily="2" charset="77"/>
                <a:cs typeface="Poppins Light" pitchFamily="2" charset="77"/>
              </a:rPr>
              <a:t>Advice and information</a:t>
            </a:r>
            <a:endParaRPr lang="en-GB" sz="1400" dirty="0">
              <a:latin typeface="Poppins Light" pitchFamily="2" charset="77"/>
              <a:cs typeface="Poppins Light" pitchFamily="2" charset="77"/>
            </a:endParaRPr>
          </a:p>
          <a:p>
            <a:pPr marR="18415">
              <a:spcAft>
                <a:spcPts val="1200"/>
              </a:spcAft>
            </a:pPr>
            <a:r>
              <a:rPr sz="1400" dirty="0">
                <a:latin typeface="Poppins Light" pitchFamily="2" charset="77"/>
                <a:cs typeface="Poppins Light" pitchFamily="2" charset="77"/>
              </a:rPr>
              <a:t>Volunteers</a:t>
            </a:r>
          </a:p>
          <a:p>
            <a:pPr marR="5080">
              <a:spcAft>
                <a:spcPts val="1200"/>
              </a:spcAft>
            </a:pPr>
            <a:r>
              <a:rPr sz="1400" dirty="0">
                <a:latin typeface="Poppins Light" pitchFamily="2" charset="77"/>
                <a:cs typeface="Poppins Light" pitchFamily="2" charset="77"/>
              </a:rPr>
              <a:t>Finances and future priorities</a:t>
            </a:r>
            <a:endParaRPr lang="en-GB" sz="1400" dirty="0">
              <a:latin typeface="Poppins Light" pitchFamily="2" charset="77"/>
              <a:cs typeface="Poppins Light" pitchFamily="2" charset="77"/>
            </a:endParaRPr>
          </a:p>
          <a:p>
            <a:pPr marR="5080">
              <a:spcAft>
                <a:spcPts val="1200"/>
              </a:spcAft>
            </a:pPr>
            <a:r>
              <a:rPr sz="1400" dirty="0">
                <a:latin typeface="Poppins Light" pitchFamily="2" charset="77"/>
                <a:cs typeface="Poppins Light" pitchFamily="2" charset="77"/>
              </a:rPr>
              <a:t>Statutory statements</a:t>
            </a:r>
          </a:p>
        </p:txBody>
      </p:sp>
      <p:sp>
        <p:nvSpPr>
          <p:cNvPr id="8" name="object 8"/>
          <p:cNvSpPr txBox="1"/>
          <p:nvPr/>
        </p:nvSpPr>
        <p:spPr>
          <a:xfrm>
            <a:off x="501649" y="7311081"/>
            <a:ext cx="5084142" cy="2339102"/>
          </a:xfrm>
          <a:prstGeom prst="rect">
            <a:avLst/>
          </a:prstGeom>
        </p:spPr>
        <p:txBody>
          <a:bodyPr vert="horz" wrap="square" lIns="0" tIns="0" rIns="0" bIns="0" rtlCol="0" anchor="b">
            <a:spAutoFit/>
          </a:bodyPr>
          <a:lstStyle/>
          <a:p>
            <a:pPr marR="522605">
              <a:spcAft>
                <a:spcPts val="1200"/>
              </a:spcAft>
            </a:pPr>
            <a:r>
              <a:rPr lang="en-GB" sz="1600" dirty="0">
                <a:solidFill>
                  <a:srgbClr val="004F6B"/>
                </a:solidFill>
                <a:latin typeface="Poppins Medium" pitchFamily="2" charset="77"/>
                <a:cs typeface="Poppins Medium" pitchFamily="2" charset="77"/>
              </a:rPr>
              <a:t>"In the last ten years, the health and </a:t>
            </a:r>
            <a:br>
              <a:rPr lang="en-GB" sz="1600" dirty="0">
                <a:solidFill>
                  <a:srgbClr val="004F6B"/>
                </a:solidFill>
                <a:latin typeface="Poppins Medium" pitchFamily="2" charset="77"/>
                <a:cs typeface="Poppins Medium" pitchFamily="2" charset="77"/>
              </a:rPr>
            </a:br>
            <a:r>
              <a:rPr lang="en-GB" sz="1600" dirty="0">
                <a:solidFill>
                  <a:srgbClr val="004F6B"/>
                </a:solidFill>
                <a:latin typeface="Poppins Medium" pitchFamily="2" charset="77"/>
                <a:cs typeface="Poppins Medium" pitchFamily="2" charset="77"/>
              </a:rPr>
              <a:t>social care landscape has changed dramatically, but the dedication of local Healthwatch hasn't. Your local Healthwatch has worked tirelessly to make sure the </a:t>
            </a:r>
            <a:br>
              <a:rPr lang="en-GB" sz="1600" dirty="0">
                <a:solidFill>
                  <a:srgbClr val="004F6B"/>
                </a:solidFill>
                <a:latin typeface="Poppins Medium" pitchFamily="2" charset="77"/>
                <a:cs typeface="Poppins Medium" pitchFamily="2" charset="77"/>
              </a:rPr>
            </a:br>
            <a:r>
              <a:rPr lang="en-GB" sz="1600" dirty="0">
                <a:solidFill>
                  <a:srgbClr val="004F6B"/>
                </a:solidFill>
                <a:latin typeface="Poppins Medium" pitchFamily="2" charset="77"/>
                <a:cs typeface="Poppins Medium" pitchFamily="2" charset="77"/>
              </a:rPr>
              <a:t>views of local people are heard, and NHS and social care leaders use your feedback to make care better."</a:t>
            </a:r>
          </a:p>
          <a:p>
            <a:pPr marR="522605">
              <a:spcAft>
                <a:spcPts val="1200"/>
              </a:spcAft>
            </a:pPr>
            <a:r>
              <a:rPr lang="en-GB" sz="1400" dirty="0">
                <a:solidFill>
                  <a:schemeClr val="accent3"/>
                </a:solidFill>
                <a:latin typeface="Poppins Medium" pitchFamily="2" charset="77"/>
                <a:cs typeface="Poppins Medium" pitchFamily="2" charset="77"/>
              </a:rPr>
              <a:t>Louise Ansari, Healthwatch National Director</a:t>
            </a:r>
          </a:p>
        </p:txBody>
      </p:sp>
      <p:sp>
        <p:nvSpPr>
          <p:cNvPr id="12" name="object 12"/>
          <p:cNvSpPr txBox="1">
            <a:spLocks noGrp="1"/>
          </p:cNvSpPr>
          <p:nvPr>
            <p:ph type="title"/>
          </p:nvPr>
        </p:nvSpPr>
        <p:spPr/>
        <p:txBody>
          <a:bodyPr/>
          <a:lstStyle/>
          <a:p>
            <a:r>
              <a:rPr lang="en-GB" dirty="0"/>
              <a:t>Contents</a:t>
            </a:r>
          </a:p>
        </p:txBody>
      </p:sp>
      <p:sp>
        <p:nvSpPr>
          <p:cNvPr id="15" name="object 15"/>
          <p:cNvSpPr txBox="1">
            <a:spLocks noGrp="1"/>
          </p:cNvSpPr>
          <p:nvPr>
            <p:ph type="ftr" sz="quarter" idx="10"/>
          </p:nvPr>
        </p:nvSpPr>
        <p:spPr/>
        <p:txBody>
          <a:bodyPr/>
          <a:lstStyle/>
          <a:p>
            <a:r>
              <a:rPr lang="en-GB" dirty="0"/>
              <a:t>Healthwatch England Annual Report 2022-23</a:t>
            </a:r>
          </a:p>
        </p:txBody>
      </p:sp>
      <p:sp>
        <p:nvSpPr>
          <p:cNvPr id="14" name="object 14"/>
          <p:cNvSpPr txBox="1">
            <a:spLocks noGrp="1"/>
          </p:cNvSpPr>
          <p:nvPr>
            <p:ph type="sldNum" sz="quarter" idx="11"/>
          </p:nvPr>
        </p:nvSpPr>
        <p:spPr/>
        <p:txBody>
          <a:bodyPr/>
          <a:lstStyle/>
          <a:p>
            <a:fld id="{81D60167-4931-47E6-BA6A-407CBD079E47}" type="slidenum">
              <a:rPr lang="en-GB" dirty="0"/>
              <a:pPr/>
              <a:t>3</a:t>
            </a:fld>
            <a:endParaRPr lang="en-GB" dirty="0"/>
          </a:p>
        </p:txBody>
      </p:sp>
      <p:pic>
        <p:nvPicPr>
          <p:cNvPr id="25" name="Graphic 24">
            <a:extLst>
              <a:ext uri="{FF2B5EF4-FFF2-40B4-BE49-F238E27FC236}">
                <a16:creationId xmlns:a16="http://schemas.microsoft.com/office/drawing/2014/main" id="{0804EF1C-6A56-2A0C-DFBD-7ACE46D7AB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1650" y="6397792"/>
            <a:ext cx="1108490" cy="647819"/>
          </a:xfrm>
          <a:prstGeom prst="rect">
            <a:avLst/>
          </a:prstGeom>
        </p:spPr>
      </p:pic>
      <p:sp>
        <p:nvSpPr>
          <p:cNvPr id="52" name="Freeform 51">
            <a:extLst>
              <a:ext uri="{FF2B5EF4-FFF2-40B4-BE49-F238E27FC236}">
                <a16:creationId xmlns:a16="http://schemas.microsoft.com/office/drawing/2014/main" id="{EAD9E609-8554-212F-F095-4D3589E8A974}"/>
              </a:ext>
            </a:extLst>
          </p:cNvPr>
          <p:cNvSpPr/>
          <p:nvPr/>
        </p:nvSpPr>
        <p:spPr>
          <a:xfrm>
            <a:off x="5792056" y="5479774"/>
            <a:ext cx="1764444" cy="5213626"/>
          </a:xfrm>
          <a:custGeom>
            <a:avLst/>
            <a:gdLst>
              <a:gd name="connsiteX0" fmla="*/ 1764444 w 1764444"/>
              <a:gd name="connsiteY0" fmla="*/ 0 h 5213626"/>
              <a:gd name="connsiteX1" fmla="*/ 1764444 w 1764444"/>
              <a:gd name="connsiteY1" fmla="*/ 260881 h 5213626"/>
              <a:gd name="connsiteX2" fmla="*/ 1754874 w 1764444"/>
              <a:gd name="connsiteY2" fmla="*/ 268109 h 5213626"/>
              <a:gd name="connsiteX3" fmla="*/ 1028056 w 1764444"/>
              <a:gd name="connsiteY3" fmla="*/ 1016802 h 5213626"/>
              <a:gd name="connsiteX4" fmla="*/ 373922 w 1764444"/>
              <a:gd name="connsiteY4" fmla="*/ 4788963 h 5213626"/>
              <a:gd name="connsiteX5" fmla="*/ 469606 w 1764444"/>
              <a:gd name="connsiteY5" fmla="*/ 5109207 h 5213626"/>
              <a:gd name="connsiteX6" fmla="*/ 509589 w 1764444"/>
              <a:gd name="connsiteY6" fmla="*/ 5213626 h 5213626"/>
              <a:gd name="connsiteX7" fmla="*/ 286907 w 1764444"/>
              <a:gd name="connsiteY7" fmla="*/ 5213626 h 5213626"/>
              <a:gd name="connsiteX8" fmla="*/ 272606 w 1764444"/>
              <a:gd name="connsiteY8" fmla="*/ 5176254 h 5213626"/>
              <a:gd name="connsiteX9" fmla="*/ 172468 w 1764444"/>
              <a:gd name="connsiteY9" fmla="*/ 4840996 h 5213626"/>
              <a:gd name="connsiteX10" fmla="*/ 861941 w 1764444"/>
              <a:gd name="connsiteY10" fmla="*/ 891326 h 5213626"/>
              <a:gd name="connsiteX11" fmla="*/ 1623304 w 1764444"/>
              <a:gd name="connsiteY11" fmla="*/ 106657 h 521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4444" h="5213626">
                <a:moveTo>
                  <a:pt x="1764444" y="0"/>
                </a:moveTo>
                <a:lnTo>
                  <a:pt x="1764444" y="260881"/>
                </a:lnTo>
                <a:lnTo>
                  <a:pt x="1754874" y="268109"/>
                </a:lnTo>
                <a:cubicBezTo>
                  <a:pt x="1480581" y="488566"/>
                  <a:pt x="1237660" y="738649"/>
                  <a:pt x="1028056" y="1016802"/>
                </a:cubicBezTo>
                <a:cubicBezTo>
                  <a:pt x="245883" y="2054730"/>
                  <a:pt x="13571" y="3394273"/>
                  <a:pt x="373922" y="4788963"/>
                </a:cubicBezTo>
                <a:cubicBezTo>
                  <a:pt x="401960" y="4897459"/>
                  <a:pt x="433888" y="5004247"/>
                  <a:pt x="469606" y="5109207"/>
                </a:cubicBezTo>
                <a:lnTo>
                  <a:pt x="509589" y="5213626"/>
                </a:lnTo>
                <a:lnTo>
                  <a:pt x="286907" y="5213626"/>
                </a:lnTo>
                <a:lnTo>
                  <a:pt x="272606" y="5176254"/>
                </a:lnTo>
                <a:cubicBezTo>
                  <a:pt x="235236" y="5066378"/>
                  <a:pt x="201822" y="4954584"/>
                  <a:pt x="172468" y="4840996"/>
                </a:cubicBezTo>
                <a:cubicBezTo>
                  <a:pt x="-204184" y="3383692"/>
                  <a:pt x="40696" y="1981037"/>
                  <a:pt x="861941" y="891326"/>
                </a:cubicBezTo>
                <a:cubicBezTo>
                  <a:pt x="1081749" y="599666"/>
                  <a:pt x="1336210" y="337570"/>
                  <a:pt x="1623304" y="106657"/>
                </a:cubicBezTo>
                <a:close/>
              </a:path>
            </a:pathLst>
          </a:custGeom>
          <a:solidFill>
            <a:srgbClr val="E73E97"/>
          </a:solidFill>
          <a:ln w="12442" cap="flat">
            <a:noFill/>
            <a:prstDash val="solid"/>
            <a:miter/>
          </a:ln>
        </p:spPr>
        <p:txBody>
          <a:bodyPr rtlCol="0" anchor="ctr"/>
          <a:lstStyle/>
          <a:p>
            <a:endParaRPr lang="en-GB"/>
          </a:p>
        </p:txBody>
      </p:sp>
      <p:sp>
        <p:nvSpPr>
          <p:cNvPr id="53" name="Freeform 52">
            <a:extLst>
              <a:ext uri="{FF2B5EF4-FFF2-40B4-BE49-F238E27FC236}">
                <a16:creationId xmlns:a16="http://schemas.microsoft.com/office/drawing/2014/main" id="{DF84E60D-7C76-E0AC-A7FB-8EA3E38673BF}"/>
              </a:ext>
            </a:extLst>
          </p:cNvPr>
          <p:cNvSpPr/>
          <p:nvPr/>
        </p:nvSpPr>
        <p:spPr>
          <a:xfrm>
            <a:off x="1" y="5524373"/>
            <a:ext cx="7556500" cy="2787897"/>
          </a:xfrm>
          <a:custGeom>
            <a:avLst/>
            <a:gdLst>
              <a:gd name="connsiteX0" fmla="*/ 2957236 w 7556500"/>
              <a:gd name="connsiteY0" fmla="*/ 82 h 2787897"/>
              <a:gd name="connsiteX1" fmla="*/ 3998017 w 7556500"/>
              <a:gd name="connsiteY1" fmla="*/ 95107 h 2787897"/>
              <a:gd name="connsiteX2" fmla="*/ 6278092 w 7556500"/>
              <a:gd name="connsiteY2" fmla="*/ 1098926 h 2787897"/>
              <a:gd name="connsiteX3" fmla="*/ 7554737 w 7556500"/>
              <a:gd name="connsiteY3" fmla="*/ 2418152 h 2787897"/>
              <a:gd name="connsiteX4" fmla="*/ 7556500 w 7556500"/>
              <a:gd name="connsiteY4" fmla="*/ 2420708 h 2787897"/>
              <a:gd name="connsiteX5" fmla="*/ 7556500 w 7556500"/>
              <a:gd name="connsiteY5" fmla="*/ 2787897 h 2787897"/>
              <a:gd name="connsiteX6" fmla="*/ 7386924 w 7556500"/>
              <a:gd name="connsiteY6" fmla="*/ 2541834 h 2787897"/>
              <a:gd name="connsiteX7" fmla="*/ 6152292 w 7556500"/>
              <a:gd name="connsiteY7" fmla="*/ 1265233 h 2787897"/>
              <a:gd name="connsiteX8" fmla="*/ 3960315 w 7556500"/>
              <a:gd name="connsiteY8" fmla="*/ 300252 h 2787897"/>
              <a:gd name="connsiteX9" fmla="*/ 1144565 w 7556500"/>
              <a:gd name="connsiteY9" fmla="*/ 441789 h 2787897"/>
              <a:gd name="connsiteX10" fmla="*/ 157360 w 7556500"/>
              <a:gd name="connsiteY10" fmla="*/ 784470 h 2787897"/>
              <a:gd name="connsiteX11" fmla="*/ 0 w 7556500"/>
              <a:gd name="connsiteY11" fmla="*/ 859405 h 2787897"/>
              <a:gd name="connsiteX12" fmla="*/ 0 w 7556500"/>
              <a:gd name="connsiteY12" fmla="*/ 628743 h 2787897"/>
              <a:gd name="connsiteX13" fmla="*/ 72078 w 7556500"/>
              <a:gd name="connsiteY13" fmla="*/ 594418 h 2787897"/>
              <a:gd name="connsiteX14" fmla="*/ 1093922 w 7556500"/>
              <a:gd name="connsiteY14" fmla="*/ 239628 h 2787897"/>
              <a:gd name="connsiteX15" fmla="*/ 2957236 w 7556500"/>
              <a:gd name="connsiteY15" fmla="*/ 82 h 278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56500" h="2787897">
                <a:moveTo>
                  <a:pt x="2957236" y="82"/>
                </a:moveTo>
                <a:cubicBezTo>
                  <a:pt x="3314605" y="1881"/>
                  <a:pt x="3662008" y="33535"/>
                  <a:pt x="3998017" y="95107"/>
                </a:cubicBezTo>
                <a:cubicBezTo>
                  <a:pt x="4833324" y="248219"/>
                  <a:pt x="5600442" y="585937"/>
                  <a:pt x="6278092" y="1098926"/>
                </a:cubicBezTo>
                <a:cubicBezTo>
                  <a:pt x="6752267" y="1457900"/>
                  <a:pt x="7179968" y="1900057"/>
                  <a:pt x="7554737" y="2418152"/>
                </a:cubicBezTo>
                <a:lnTo>
                  <a:pt x="7556500" y="2420708"/>
                </a:lnTo>
                <a:lnTo>
                  <a:pt x="7556500" y="2787897"/>
                </a:lnTo>
                <a:lnTo>
                  <a:pt x="7386924" y="2541834"/>
                </a:lnTo>
                <a:cubicBezTo>
                  <a:pt x="7024025" y="2039873"/>
                  <a:pt x="6610416" y="1611976"/>
                  <a:pt x="6152292" y="1265233"/>
                </a:cubicBezTo>
                <a:cubicBezTo>
                  <a:pt x="5500772" y="772035"/>
                  <a:pt x="4763268" y="447387"/>
                  <a:pt x="3960315" y="300252"/>
                </a:cubicBezTo>
                <a:cubicBezTo>
                  <a:pt x="3093777" y="141413"/>
                  <a:pt x="2146484" y="189090"/>
                  <a:pt x="1144565" y="441789"/>
                </a:cubicBezTo>
                <a:cubicBezTo>
                  <a:pt x="803313" y="527867"/>
                  <a:pt x="473508" y="642421"/>
                  <a:pt x="157360" y="784470"/>
                </a:cubicBezTo>
                <a:lnTo>
                  <a:pt x="0" y="859405"/>
                </a:lnTo>
                <a:lnTo>
                  <a:pt x="0" y="628743"/>
                </a:lnTo>
                <a:lnTo>
                  <a:pt x="72078" y="594418"/>
                </a:lnTo>
                <a:cubicBezTo>
                  <a:pt x="399347" y="447358"/>
                  <a:pt x="740724" y="328758"/>
                  <a:pt x="1093922" y="239628"/>
                </a:cubicBezTo>
                <a:cubicBezTo>
                  <a:pt x="1738319" y="77026"/>
                  <a:pt x="2361621" y="-2916"/>
                  <a:pt x="2957236" y="82"/>
                </a:cubicBezTo>
                <a:close/>
              </a:path>
            </a:pathLst>
          </a:custGeom>
          <a:solidFill>
            <a:srgbClr val="84BD00"/>
          </a:solidFill>
          <a:ln w="12442" cap="flat">
            <a:noFill/>
            <a:prstDash val="solid"/>
            <a:miter/>
          </a:ln>
        </p:spPr>
        <p:txBody>
          <a:bodyPr rtlCol="0" anchor="ctr"/>
          <a:lstStyle/>
          <a:p>
            <a:endParaRPr lang="en-GB"/>
          </a:p>
        </p:txBody>
      </p:sp>
      <p:sp>
        <p:nvSpPr>
          <p:cNvPr id="54" name="object 6">
            <a:extLst>
              <a:ext uri="{FF2B5EF4-FFF2-40B4-BE49-F238E27FC236}">
                <a16:creationId xmlns:a16="http://schemas.microsoft.com/office/drawing/2014/main" id="{3013007F-D88E-B281-400B-AA944E0E3209}"/>
              </a:ext>
            </a:extLst>
          </p:cNvPr>
          <p:cNvSpPr txBox="1"/>
          <p:nvPr/>
        </p:nvSpPr>
        <p:spPr>
          <a:xfrm>
            <a:off x="5387973" y="1252680"/>
            <a:ext cx="808165" cy="2787896"/>
          </a:xfrm>
          <a:prstGeom prst="rect">
            <a:avLst/>
          </a:prstGeom>
        </p:spPr>
        <p:txBody>
          <a:bodyPr vert="horz" wrap="square" lIns="0" tIns="0" rIns="0" bIns="0" rtlCol="0">
            <a:noAutofit/>
          </a:bodyPr>
          <a:lstStyle/>
          <a:p>
            <a:pPr algn="r">
              <a:spcAft>
                <a:spcPts val="1200"/>
              </a:spcAft>
            </a:pPr>
            <a:r>
              <a:rPr lang="en-GB" sz="1400" dirty="0">
                <a:latin typeface="Poppins Light" pitchFamily="2" charset="77"/>
                <a:cs typeface="Poppins Light" pitchFamily="2" charset="77"/>
              </a:rPr>
              <a:t>4</a:t>
            </a:r>
          </a:p>
          <a:p>
            <a:pPr algn="r">
              <a:spcAft>
                <a:spcPts val="1200"/>
              </a:spcAft>
            </a:pPr>
            <a:r>
              <a:rPr lang="en-GB" sz="1400" dirty="0">
                <a:latin typeface="Poppins Light" pitchFamily="2" charset="77"/>
                <a:cs typeface="Poppins Light" pitchFamily="2" charset="77"/>
              </a:rPr>
              <a:t>5</a:t>
            </a:r>
          </a:p>
          <a:p>
            <a:pPr algn="r">
              <a:spcAft>
                <a:spcPts val="1200"/>
              </a:spcAft>
            </a:pPr>
            <a:r>
              <a:rPr lang="en-GB" sz="1400" dirty="0">
                <a:latin typeface="Poppins Light" pitchFamily="2" charset="77"/>
                <a:cs typeface="Poppins Light" pitchFamily="2" charset="77"/>
              </a:rPr>
              <a:t>6</a:t>
            </a:r>
          </a:p>
          <a:p>
            <a:pPr algn="r">
              <a:spcAft>
                <a:spcPts val="1200"/>
              </a:spcAft>
            </a:pPr>
            <a:r>
              <a:rPr lang="en-GB" sz="1400" dirty="0">
                <a:latin typeface="Poppins Light" pitchFamily="2" charset="77"/>
                <a:cs typeface="Poppins Light" pitchFamily="2" charset="77"/>
              </a:rPr>
              <a:t>8</a:t>
            </a:r>
          </a:p>
          <a:p>
            <a:pPr algn="r">
              <a:spcAft>
                <a:spcPts val="1200"/>
              </a:spcAft>
            </a:pPr>
            <a:r>
              <a:rPr lang="en-GB" sz="1400" dirty="0">
                <a:latin typeface="Poppins Light" pitchFamily="2" charset="77"/>
                <a:cs typeface="Poppins Light" pitchFamily="2" charset="77"/>
              </a:rPr>
              <a:t>12</a:t>
            </a:r>
          </a:p>
          <a:p>
            <a:pPr algn="r">
              <a:spcAft>
                <a:spcPts val="1200"/>
              </a:spcAft>
            </a:pPr>
            <a:r>
              <a:rPr lang="en-GB" sz="1400" dirty="0">
                <a:latin typeface="Poppins Light" pitchFamily="2" charset="77"/>
                <a:cs typeface="Poppins Light" pitchFamily="2" charset="77"/>
              </a:rPr>
              <a:t>14</a:t>
            </a:r>
          </a:p>
          <a:p>
            <a:pPr algn="r">
              <a:spcAft>
                <a:spcPts val="1200"/>
              </a:spcAft>
            </a:pPr>
            <a:r>
              <a:rPr lang="en-GB" sz="1400" dirty="0">
                <a:latin typeface="Poppins Light" pitchFamily="2" charset="77"/>
                <a:cs typeface="Poppins Light" pitchFamily="2" charset="77"/>
              </a:rPr>
              <a:t>16</a:t>
            </a:r>
          </a:p>
          <a:p>
            <a:pPr algn="r">
              <a:spcAft>
                <a:spcPts val="1200"/>
              </a:spcAft>
            </a:pPr>
            <a:r>
              <a:rPr lang="en-GB" sz="1400" dirty="0">
                <a:latin typeface="Poppins Light" pitchFamily="2" charset="77"/>
                <a:cs typeface="Poppins Light" pitchFamily="2" charset="77"/>
              </a:rPr>
              <a:t>17</a:t>
            </a:r>
          </a:p>
        </p:txBody>
      </p:sp>
      <p:sp>
        <p:nvSpPr>
          <p:cNvPr id="7" name="Rectangle 6">
            <a:extLst>
              <a:ext uri="{FF2B5EF4-FFF2-40B4-BE49-F238E27FC236}">
                <a16:creationId xmlns:a16="http://schemas.microsoft.com/office/drawing/2014/main" id="{36B818AC-BE4C-9152-EA82-6332236030E4}"/>
              </a:ext>
            </a:extLst>
          </p:cNvPr>
          <p:cNvSpPr/>
          <p:nvPr/>
        </p:nvSpPr>
        <p:spPr>
          <a:xfrm>
            <a:off x="7790842" y="19896"/>
            <a:ext cx="4533682" cy="2334421"/>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spc="0" normalizeH="0" baseline="0" noProof="0" dirty="0">
                <a:ln>
                  <a:noFill/>
                </a:ln>
                <a:solidFill>
                  <a:srgbClr val="000000"/>
                </a:solidFill>
                <a:effectLst/>
                <a:uLnTx/>
                <a:uFillTx/>
                <a:latin typeface="Poppins Medium" pitchFamily="2" charset="77"/>
                <a:ea typeface="+mn-ea"/>
                <a:cs typeface="Poppins Medium" pitchFamily="2" charset="77"/>
              </a:rPr>
              <a:t>To insert your local Healthwatch name in </a:t>
            </a:r>
            <a:br>
              <a:rPr kumimoji="0" lang="en-GB" sz="1400" u="none" strike="noStrike" kern="1200" cap="none" spc="0" normalizeH="0" baseline="0" noProof="0" dirty="0">
                <a:ln>
                  <a:noFill/>
                </a:ln>
                <a:solidFill>
                  <a:srgbClr val="000000"/>
                </a:solidFill>
                <a:effectLst/>
                <a:uLnTx/>
                <a:uFillTx/>
                <a:latin typeface="Poppins Medium" pitchFamily="2" charset="77"/>
                <a:ea typeface="+mn-ea"/>
                <a:cs typeface="Poppins Medium" pitchFamily="2" charset="77"/>
              </a:rPr>
            </a:br>
            <a:r>
              <a:rPr kumimoji="0" lang="en-GB" sz="1400" u="none" strike="noStrike" kern="1200" cap="none" spc="0" normalizeH="0" baseline="0" noProof="0" dirty="0">
                <a:ln>
                  <a:noFill/>
                </a:ln>
                <a:solidFill>
                  <a:srgbClr val="000000"/>
                </a:solidFill>
                <a:effectLst/>
                <a:uLnTx/>
                <a:uFillTx/>
                <a:latin typeface="Poppins Medium" pitchFamily="2" charset="77"/>
                <a:ea typeface="+mn-ea"/>
                <a:cs typeface="Poppins Medium" pitchFamily="2" charset="77"/>
              </a:rPr>
              <a:t>the </a:t>
            </a:r>
            <a:r>
              <a:rPr lang="en-GB" sz="1400" kern="1200" dirty="0">
                <a:solidFill>
                  <a:srgbClr val="000000"/>
                </a:solidFill>
                <a:latin typeface="Poppins Medium" pitchFamily="2" charset="77"/>
                <a:ea typeface="+mn-ea"/>
                <a:cs typeface="Poppins Medium" pitchFamily="2" charset="77"/>
              </a:rPr>
              <a:t>footer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Click Insert to get the drop down menu at the top of your screen.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Click on to Header and Footer.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In the dialogue box add your local Healthwatch name in the box and select  </a:t>
            </a:r>
            <a:r>
              <a:rPr kumimoji="0" lang="en-GB" sz="1400" u="none" strike="noStrike" kern="1200" cap="none" spc="0" normalizeH="0" baseline="0" noProof="0" dirty="0">
                <a:ln>
                  <a:noFill/>
                </a:ln>
                <a:solidFill>
                  <a:srgbClr val="000000"/>
                </a:solidFill>
                <a:effectLst/>
                <a:uLnTx/>
                <a:uFillTx/>
                <a:latin typeface="Poppins Medium" pitchFamily="2" charset="77"/>
                <a:ea typeface="+mn-ea"/>
                <a:cs typeface="Poppins Medium" pitchFamily="2" charset="77"/>
              </a:rPr>
              <a:t>Apply to all.</a:t>
            </a:r>
          </a:p>
        </p:txBody>
      </p:sp>
      <p:sp>
        <p:nvSpPr>
          <p:cNvPr id="9" name="Rectangle 8">
            <a:extLst>
              <a:ext uri="{FF2B5EF4-FFF2-40B4-BE49-F238E27FC236}">
                <a16:creationId xmlns:a16="http://schemas.microsoft.com/office/drawing/2014/main" id="{586C55C6-F9C9-33EF-9BAF-774B599661F9}"/>
              </a:ext>
            </a:extLst>
          </p:cNvPr>
          <p:cNvSpPr/>
          <p:nvPr/>
        </p:nvSpPr>
        <p:spPr>
          <a:xfrm>
            <a:off x="-4791588" y="1208583"/>
            <a:ext cx="4533682" cy="1425759"/>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spc="0" normalizeH="0" baseline="0" noProof="0" dirty="0">
                <a:ln>
                  <a:noFill/>
                </a:ln>
                <a:solidFill>
                  <a:srgbClr val="000000"/>
                </a:solidFill>
                <a:effectLst/>
                <a:uLnTx/>
                <a:uFillTx/>
                <a:latin typeface="Poppins Medium" pitchFamily="2" charset="77"/>
                <a:ea typeface="+mn-ea"/>
                <a:cs typeface="Poppins Medium" pitchFamily="2" charset="77"/>
              </a:rPr>
              <a:t>Contents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u="none" strike="noStrike" kern="1200" cap="none" spc="0" normalizeH="0" baseline="0" noProof="0" dirty="0">
              <a:ln>
                <a:noFill/>
              </a:ln>
              <a:solidFill>
                <a:srgbClr val="000000"/>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You’ll need to update the contents </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r>
              <a:rPr kumimoji="0" lang="en-GB" sz="1400" b="0" i="0" u="none" strike="noStrike" kern="1200" cap="none" spc="0" normalizeH="0" baseline="0" noProof="0" dirty="0">
                <a:ln>
                  <a:noFill/>
                </a:ln>
                <a:solidFill>
                  <a:srgbClr val="000000"/>
                </a:solidFill>
                <a:effectLst/>
                <a:uLnTx/>
                <a:uFillTx/>
                <a:latin typeface="Poppins Light"/>
                <a:ea typeface="+mn-ea"/>
                <a:cs typeface="+mn-cs"/>
              </a:rPr>
              <a:t>page manually once your document </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r>
              <a:rPr kumimoji="0" lang="en-GB" sz="1400" b="0" i="0" u="none" strike="noStrike" kern="1200" cap="none" spc="0" normalizeH="0" baseline="0" noProof="0" dirty="0">
                <a:ln>
                  <a:noFill/>
                </a:ln>
                <a:solidFill>
                  <a:srgbClr val="000000"/>
                </a:solidFill>
                <a:effectLst/>
                <a:uLnTx/>
                <a:uFillTx/>
                <a:latin typeface="Poppins Light"/>
                <a:ea typeface="+mn-ea"/>
                <a:cs typeface="+mn-cs"/>
              </a:rPr>
              <a:t>is complete.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1D4401-922C-2E49-B580-CEDC6C2B542F}"/>
              </a:ext>
            </a:extLst>
          </p:cNvPr>
          <p:cNvSpPr txBox="1"/>
          <p:nvPr/>
        </p:nvSpPr>
        <p:spPr>
          <a:xfrm>
            <a:off x="513518" y="417196"/>
            <a:ext cx="6541332" cy="7341497"/>
          </a:xfrm>
          <a:prstGeom prst="rect">
            <a:avLst/>
          </a:prstGeom>
          <a:noFill/>
        </p:spPr>
        <p:txBody>
          <a:bodyPr wrap="square" lIns="0" tIns="0" rIns="0" bIns="0" rtlCol="0">
            <a:spAutoFit/>
          </a:bodyPr>
          <a:lstStyle/>
          <a:p>
            <a:pPr algn="l" defTabSz="987095" rtl="0"/>
            <a:r>
              <a:rPr lang="en-US" sz="1511" b="1" kern="1200" dirty="0">
                <a:solidFill>
                  <a:srgbClr val="004C6B"/>
                </a:solidFill>
                <a:latin typeface="Poppins" pitchFamily="2" charset="77"/>
                <a:ea typeface="+mn-ea"/>
                <a:cs typeface="Poppins" pitchFamily="2" charset="77"/>
              </a:rPr>
              <a:t>Using infographics, pull-out boxes and quotes</a:t>
            </a:r>
            <a:br>
              <a:rPr lang="en-GB" sz="1511" b="1" kern="1200" dirty="0">
                <a:solidFill>
                  <a:srgbClr val="004C6B"/>
                </a:solidFill>
                <a:latin typeface="Poppins Light"/>
                <a:ea typeface="+mn-ea"/>
                <a:cs typeface="+mn-cs"/>
              </a:rPr>
            </a:br>
            <a:r>
              <a:rPr lang="en-US" sz="1511" kern="1200" dirty="0">
                <a:solidFill>
                  <a:srgbClr val="004C6B"/>
                </a:solidFill>
                <a:latin typeface="Poppins Light"/>
                <a:ea typeface="+mn-ea"/>
                <a:cs typeface="+mn-cs"/>
              </a:rPr>
              <a:t>To make the report engaging for people, we’ve included a number </a:t>
            </a:r>
            <a:br>
              <a:rPr lang="en-US" sz="1511" kern="1200" dirty="0">
                <a:solidFill>
                  <a:srgbClr val="004C6B"/>
                </a:solidFill>
                <a:latin typeface="Poppins Light"/>
                <a:ea typeface="+mn-ea"/>
                <a:cs typeface="+mn-cs"/>
              </a:rPr>
            </a:br>
            <a:r>
              <a:rPr lang="en-US" sz="1511" kern="1200" dirty="0">
                <a:solidFill>
                  <a:srgbClr val="004C6B"/>
                </a:solidFill>
                <a:latin typeface="Poppins Light"/>
                <a:ea typeface="+mn-ea"/>
                <a:cs typeface="+mn-cs"/>
              </a:rPr>
              <a:t>of graphic elements. </a:t>
            </a:r>
          </a:p>
          <a:p>
            <a:pPr algn="l" defTabSz="987095" rtl="0"/>
            <a:endParaRPr lang="en-US" sz="1511" kern="1200" dirty="0">
              <a:solidFill>
                <a:srgbClr val="004C6B"/>
              </a:solidFill>
              <a:latin typeface="Poppins Light"/>
              <a:ea typeface="+mn-ea"/>
              <a:cs typeface="+mn-cs"/>
            </a:endParaRPr>
          </a:p>
          <a:p>
            <a:pPr algn="l" defTabSz="987095" rtl="0"/>
            <a:r>
              <a:rPr lang="en-US" sz="1511" kern="1200" dirty="0">
                <a:solidFill>
                  <a:srgbClr val="004C6B"/>
                </a:solidFill>
                <a:latin typeface="Poppins Light"/>
                <a:ea typeface="+mn-ea"/>
                <a:cs typeface="+mn-cs"/>
              </a:rPr>
              <a:t>We’ve shown examples of how to use these throughout the template. These are not created in the slide master and therefore can be moved, deleted, cut and pasted on to other slides.</a:t>
            </a:r>
            <a:endParaRPr lang="en-GB" sz="1511" kern="1200" dirty="0">
              <a:solidFill>
                <a:srgbClr val="004C6B"/>
              </a:solidFill>
              <a:latin typeface="Poppins Light"/>
              <a:ea typeface="+mn-ea"/>
              <a:cs typeface="+mn-cs"/>
            </a:endParaRPr>
          </a:p>
          <a:p>
            <a:pPr algn="l" defTabSz="987095" rtl="0"/>
            <a:endParaRPr lang="en-US" sz="1511" kern="1200" dirty="0">
              <a:solidFill>
                <a:srgbClr val="004C6B"/>
              </a:solidFill>
              <a:latin typeface="Poppins Light"/>
              <a:ea typeface="+mn-ea"/>
              <a:cs typeface="+mn-cs"/>
            </a:endParaRPr>
          </a:p>
          <a:p>
            <a:pPr algn="l" defTabSz="987095" rtl="0"/>
            <a:r>
              <a:rPr lang="en-US" sz="1511" kern="1200" dirty="0">
                <a:solidFill>
                  <a:srgbClr val="004C6B"/>
                </a:solidFill>
                <a:latin typeface="Poppins Light"/>
                <a:ea typeface="+mn-ea"/>
                <a:cs typeface="+mn-cs"/>
              </a:rPr>
              <a:t>To move a graphic on a slide, click on it and drag it to where you want to place it. To resize a graphic, hold down shift key and drag </a:t>
            </a:r>
            <a:br>
              <a:rPr lang="en-US" sz="1511" kern="1200" dirty="0">
                <a:solidFill>
                  <a:srgbClr val="004C6B"/>
                </a:solidFill>
                <a:latin typeface="Poppins Light"/>
                <a:ea typeface="+mn-ea"/>
                <a:cs typeface="+mn-cs"/>
              </a:rPr>
            </a:br>
            <a:r>
              <a:rPr lang="en-US" sz="1511" kern="1200" dirty="0">
                <a:solidFill>
                  <a:srgbClr val="004C6B"/>
                </a:solidFill>
                <a:latin typeface="Poppins Light"/>
                <a:ea typeface="+mn-ea"/>
                <a:cs typeface="+mn-cs"/>
              </a:rPr>
              <a:t>the corners.</a:t>
            </a:r>
            <a:endParaRPr lang="en-GB" sz="1511" kern="1200" dirty="0">
              <a:solidFill>
                <a:srgbClr val="004C6B"/>
              </a:solidFill>
              <a:latin typeface="Poppins Light"/>
              <a:ea typeface="+mn-ea"/>
              <a:cs typeface="+mn-cs"/>
            </a:endParaRPr>
          </a:p>
          <a:p>
            <a:pPr algn="l" defTabSz="987095" rtl="0"/>
            <a:endParaRPr lang="en-US" sz="1727" b="1" kern="1200" dirty="0">
              <a:solidFill>
                <a:srgbClr val="004C6B"/>
              </a:solidFill>
              <a:latin typeface="Poppins Light"/>
              <a:ea typeface="+mn-ea"/>
              <a:cs typeface="+mn-cs"/>
            </a:endParaRPr>
          </a:p>
          <a:p>
            <a:pPr algn="l" defTabSz="987095" rtl="0"/>
            <a:r>
              <a:rPr lang="en-US" sz="1727" b="1" kern="1200" dirty="0">
                <a:solidFill>
                  <a:srgbClr val="004C6B"/>
                </a:solidFill>
                <a:latin typeface="Poppins Light"/>
                <a:ea typeface="+mn-ea"/>
                <a:cs typeface="+mn-cs"/>
              </a:rPr>
              <a:t>Quotes style</a:t>
            </a:r>
          </a:p>
          <a:p>
            <a:pPr algn="l" defTabSz="987095" rtl="0"/>
            <a:endParaRPr lang="en-US" sz="1727" b="1" kern="1200" dirty="0">
              <a:solidFill>
                <a:srgbClr val="004C6B"/>
              </a:solidFill>
              <a:latin typeface="Poppins Light"/>
              <a:ea typeface="+mn-ea"/>
              <a:cs typeface="+mn-cs"/>
            </a:endParaRPr>
          </a:p>
          <a:p>
            <a:pPr algn="l" defTabSz="987095" rtl="0"/>
            <a:endParaRPr lang="en-US" sz="1727" b="1" kern="1200" dirty="0">
              <a:solidFill>
                <a:srgbClr val="004C6B"/>
              </a:solidFill>
              <a:latin typeface="Poppins Light"/>
              <a:ea typeface="+mn-ea"/>
              <a:cs typeface="+mn-cs"/>
            </a:endParaRPr>
          </a:p>
          <a:p>
            <a:pPr algn="l" defTabSz="987095" rtl="0"/>
            <a:endParaRPr lang="en-US" sz="1727" b="1" kern="1200" dirty="0">
              <a:solidFill>
                <a:srgbClr val="004C6B"/>
              </a:solidFill>
              <a:latin typeface="Poppins Light"/>
              <a:ea typeface="+mn-ea"/>
              <a:cs typeface="+mn-cs"/>
            </a:endParaRPr>
          </a:p>
          <a:p>
            <a:pPr algn="l" defTabSz="987095" rtl="0"/>
            <a:endParaRPr lang="en-US" sz="1727" b="1" kern="1200" dirty="0">
              <a:solidFill>
                <a:srgbClr val="004C6B"/>
              </a:solidFill>
              <a:latin typeface="Poppins Light"/>
              <a:ea typeface="+mn-ea"/>
              <a:cs typeface="+mn-cs"/>
            </a:endParaRPr>
          </a:p>
          <a:p>
            <a:pPr algn="l" defTabSz="987095" rtl="0"/>
            <a:endParaRPr lang="en-US" sz="1727" b="1" kern="1200" dirty="0">
              <a:solidFill>
                <a:srgbClr val="004C6B"/>
              </a:solidFill>
              <a:latin typeface="Poppins Light"/>
              <a:ea typeface="+mn-ea"/>
              <a:cs typeface="+mn-cs"/>
            </a:endParaRPr>
          </a:p>
          <a:p>
            <a:pPr algn="l" defTabSz="987095" rtl="0"/>
            <a:endParaRPr lang="en-US" sz="1727" b="1" kern="1200" dirty="0">
              <a:solidFill>
                <a:srgbClr val="004C6B"/>
              </a:solidFill>
              <a:latin typeface="Poppins Light"/>
              <a:ea typeface="+mn-ea"/>
              <a:cs typeface="+mn-cs"/>
            </a:endParaRPr>
          </a:p>
          <a:p>
            <a:pPr algn="l" defTabSz="987095" rtl="0"/>
            <a:r>
              <a:rPr lang="en-US" sz="1727" b="1" kern="1200" dirty="0">
                <a:solidFill>
                  <a:srgbClr val="004C6B"/>
                </a:solidFill>
                <a:latin typeface="Poppins Light"/>
                <a:ea typeface="+mn-ea"/>
                <a:cs typeface="+mn-cs"/>
              </a:rPr>
              <a:t>Infographic style</a:t>
            </a:r>
          </a:p>
          <a:p>
            <a:pPr algn="l" defTabSz="987095" rtl="0"/>
            <a:endParaRPr lang="en-US" sz="1727" b="1" kern="1200" dirty="0">
              <a:solidFill>
                <a:srgbClr val="004C6B"/>
              </a:solidFill>
              <a:latin typeface="Poppins Light"/>
              <a:ea typeface="+mn-ea"/>
              <a:cs typeface="+mn-cs"/>
            </a:endParaRPr>
          </a:p>
          <a:p>
            <a:pPr algn="l" defTabSz="987095" rtl="0"/>
            <a:endParaRPr lang="en-US" sz="1727" b="1" kern="1200" dirty="0">
              <a:solidFill>
                <a:srgbClr val="004C6B"/>
              </a:solidFill>
              <a:latin typeface="Poppins Light"/>
              <a:ea typeface="+mn-ea"/>
              <a:cs typeface="+mn-cs"/>
            </a:endParaRPr>
          </a:p>
          <a:p>
            <a:pPr algn="l" defTabSz="987095" rtl="0"/>
            <a:endParaRPr lang="en-US" sz="1727" b="1" kern="1200" dirty="0">
              <a:solidFill>
                <a:srgbClr val="004C6B"/>
              </a:solidFill>
              <a:latin typeface="Poppins Light"/>
              <a:ea typeface="+mn-ea"/>
              <a:cs typeface="+mn-cs"/>
            </a:endParaRPr>
          </a:p>
          <a:p>
            <a:pPr algn="l" defTabSz="987095" rtl="0"/>
            <a:endParaRPr lang="en-US" sz="1727" b="1" kern="1200" dirty="0">
              <a:solidFill>
                <a:srgbClr val="004C6B"/>
              </a:solidFill>
              <a:latin typeface="Poppins Light"/>
              <a:ea typeface="+mn-ea"/>
              <a:cs typeface="+mn-cs"/>
            </a:endParaRPr>
          </a:p>
          <a:p>
            <a:pPr algn="l" defTabSz="987095" rtl="0"/>
            <a:endParaRPr lang="en-US" sz="1727" b="1" kern="1200" dirty="0">
              <a:solidFill>
                <a:srgbClr val="004C6B"/>
              </a:solidFill>
              <a:latin typeface="Poppins Light"/>
              <a:ea typeface="+mn-ea"/>
              <a:cs typeface="+mn-cs"/>
            </a:endParaRPr>
          </a:p>
          <a:p>
            <a:pPr algn="l" defTabSz="987095" rtl="0"/>
            <a:r>
              <a:rPr lang="en-US" sz="1727" kern="1200" dirty="0">
                <a:solidFill>
                  <a:srgbClr val="004C6B"/>
                </a:solidFill>
                <a:latin typeface="Poppins Light"/>
                <a:ea typeface="+mn-ea"/>
                <a:cs typeface="+mn-cs"/>
              </a:rPr>
              <a:t>To download Healthwatch graphics visit our </a:t>
            </a:r>
            <a:r>
              <a:rPr lang="en-US" sz="1727" kern="1200" dirty="0">
                <a:solidFill>
                  <a:srgbClr val="D83C8E"/>
                </a:solidFill>
                <a:latin typeface="Poppins Light"/>
                <a:ea typeface="+mn-ea"/>
                <a:cs typeface="+mn-cs"/>
                <a:hlinkClick r:id="rId2">
                  <a:extLst>
                    <a:ext uri="{A12FA001-AC4F-418D-AE19-62706E023703}">
                      <ahyp:hlinkClr xmlns:ahyp="http://schemas.microsoft.com/office/drawing/2018/hyperlinkcolor" val="tx"/>
                    </a:ext>
                  </a:extLst>
                </a:hlinkClick>
              </a:rPr>
              <a:t>Communications Center</a:t>
            </a:r>
            <a:r>
              <a:rPr lang="en-US" sz="1727" kern="1200" dirty="0">
                <a:solidFill>
                  <a:srgbClr val="004C6B"/>
                </a:solidFill>
                <a:latin typeface="Poppins Light"/>
                <a:ea typeface="+mn-ea"/>
                <a:cs typeface="+mn-cs"/>
              </a:rPr>
              <a:t>. </a:t>
            </a:r>
            <a:endParaRPr lang="en-US" sz="1727" b="1" kern="1200" dirty="0">
              <a:solidFill>
                <a:srgbClr val="004C6B"/>
              </a:solidFill>
              <a:latin typeface="Poppins Light"/>
              <a:ea typeface="+mn-ea"/>
              <a:cs typeface="+mn-cs"/>
            </a:endParaRPr>
          </a:p>
          <a:p>
            <a:pPr algn="l" defTabSz="987095" rtl="0"/>
            <a:endParaRPr lang="en-US" sz="1727" b="1" kern="1200" dirty="0">
              <a:solidFill>
                <a:srgbClr val="004C6B"/>
              </a:solidFill>
              <a:latin typeface="Poppins Light"/>
              <a:ea typeface="+mn-ea"/>
              <a:cs typeface="+mn-cs"/>
            </a:endParaRPr>
          </a:p>
          <a:p>
            <a:pPr algn="l" defTabSz="987095" rtl="0"/>
            <a:endParaRPr lang="en-US" sz="1727" b="1" kern="1200" dirty="0">
              <a:solidFill>
                <a:srgbClr val="004C6B"/>
              </a:solidFill>
              <a:latin typeface="Poppins Light"/>
              <a:ea typeface="+mn-ea"/>
              <a:cs typeface="+mn-cs"/>
            </a:endParaRPr>
          </a:p>
        </p:txBody>
      </p:sp>
      <p:pic>
        <p:nvPicPr>
          <p:cNvPr id="22" name="Picture 21" descr="P7-Icon1.png">
            <a:extLst>
              <a:ext uri="{FF2B5EF4-FFF2-40B4-BE49-F238E27FC236}">
                <a16:creationId xmlns:a16="http://schemas.microsoft.com/office/drawing/2014/main" id="{8F0B9031-D072-214C-A12F-1BD0BE1A552C}"/>
              </a:ext>
            </a:extLst>
          </p:cNvPr>
          <p:cNvPicPr>
            <a:picLocks noChangeAspect="1"/>
          </p:cNvPicPr>
          <p:nvPr/>
        </p:nvPicPr>
        <p:blipFill>
          <a:blip r:embed="rId3" cstate="print"/>
          <a:stretch>
            <a:fillRect/>
          </a:stretch>
        </p:blipFill>
        <p:spPr>
          <a:xfrm>
            <a:off x="668982" y="5426212"/>
            <a:ext cx="1321292" cy="1038683"/>
          </a:xfrm>
          <a:prstGeom prst="rect">
            <a:avLst/>
          </a:prstGeom>
        </p:spPr>
      </p:pic>
      <p:pic>
        <p:nvPicPr>
          <p:cNvPr id="23" name="Picture 22" descr="P7-Icon4.png">
            <a:extLst>
              <a:ext uri="{FF2B5EF4-FFF2-40B4-BE49-F238E27FC236}">
                <a16:creationId xmlns:a16="http://schemas.microsoft.com/office/drawing/2014/main" id="{B9165B4A-C4F4-684A-BFD7-2D23F2C39432}"/>
              </a:ext>
            </a:extLst>
          </p:cNvPr>
          <p:cNvPicPr>
            <a:picLocks noChangeAspect="1"/>
          </p:cNvPicPr>
          <p:nvPr/>
        </p:nvPicPr>
        <p:blipFill>
          <a:blip r:embed="rId4" cstate="print"/>
          <a:stretch>
            <a:fillRect/>
          </a:stretch>
        </p:blipFill>
        <p:spPr>
          <a:xfrm>
            <a:off x="3718887" y="5661586"/>
            <a:ext cx="932677" cy="810044"/>
          </a:xfrm>
          <a:prstGeom prst="rect">
            <a:avLst/>
          </a:prstGeom>
        </p:spPr>
      </p:pic>
      <p:pic>
        <p:nvPicPr>
          <p:cNvPr id="24" name="Picture 23" descr="P7-Icon5.png">
            <a:extLst>
              <a:ext uri="{FF2B5EF4-FFF2-40B4-BE49-F238E27FC236}">
                <a16:creationId xmlns:a16="http://schemas.microsoft.com/office/drawing/2014/main" id="{B923E7BC-8F1D-2B41-8CC2-53C420B437F2}"/>
              </a:ext>
            </a:extLst>
          </p:cNvPr>
          <p:cNvPicPr>
            <a:picLocks noChangeAspect="1"/>
          </p:cNvPicPr>
          <p:nvPr/>
        </p:nvPicPr>
        <p:blipFill>
          <a:blip r:embed="rId5" cstate="print"/>
          <a:stretch>
            <a:fillRect/>
          </a:stretch>
        </p:blipFill>
        <p:spPr>
          <a:xfrm>
            <a:off x="2427103" y="5609941"/>
            <a:ext cx="854954" cy="854954"/>
          </a:xfrm>
          <a:prstGeom prst="rect">
            <a:avLst/>
          </a:prstGeom>
        </p:spPr>
      </p:pic>
      <p:sp>
        <p:nvSpPr>
          <p:cNvPr id="8" name="object 10">
            <a:extLst>
              <a:ext uri="{FF2B5EF4-FFF2-40B4-BE49-F238E27FC236}">
                <a16:creationId xmlns:a16="http://schemas.microsoft.com/office/drawing/2014/main" id="{8C613DA4-C755-816A-5C95-2721759DE693}"/>
              </a:ext>
            </a:extLst>
          </p:cNvPr>
          <p:cNvSpPr txBox="1"/>
          <p:nvPr/>
        </p:nvSpPr>
        <p:spPr>
          <a:xfrm>
            <a:off x="501649" y="4187606"/>
            <a:ext cx="6813551" cy="646331"/>
          </a:xfrm>
          <a:prstGeom prst="rect">
            <a:avLst/>
          </a:prstGeom>
        </p:spPr>
        <p:txBody>
          <a:bodyPr vert="horz" wrap="square" lIns="0" tIns="0" rIns="0" bIns="0" rtlCol="0">
            <a:spAutoFit/>
          </a:bodyPr>
          <a:lstStyle/>
          <a:p>
            <a:pPr marR="257175">
              <a:lnSpc>
                <a:spcPct val="100000"/>
              </a:lnSpc>
            </a:pPr>
            <a:r>
              <a:rPr sz="1400" dirty="0">
                <a:solidFill>
                  <a:srgbClr val="004F6B"/>
                </a:solidFill>
                <a:latin typeface="Poppins Light" pitchFamily="2" charset="77"/>
                <a:cs typeface="Poppins Light" pitchFamily="2" charset="77"/>
              </a:rPr>
              <a:t>“I need information on transport for someone attending regular dialysis. They can’t travel on public transport.</a:t>
            </a:r>
            <a:r>
              <a:rPr lang="en-GB" sz="1400" dirty="0">
                <a:latin typeface="Poppins Light" pitchFamily="2" charset="77"/>
                <a:cs typeface="Poppins Light" pitchFamily="2" charset="77"/>
              </a:rPr>
              <a:t> </a:t>
            </a:r>
            <a:r>
              <a:rPr sz="1400" dirty="0">
                <a:solidFill>
                  <a:srgbClr val="004F6B"/>
                </a:solidFill>
                <a:latin typeface="Poppins Light" pitchFamily="2" charset="77"/>
                <a:cs typeface="Poppins Light" pitchFamily="2" charset="77"/>
              </a:rPr>
              <a:t>It would require two buses and they are too ill. They also do not have anyone who can drive them there.”</a:t>
            </a:r>
            <a:endParaRPr sz="1400" dirty="0">
              <a:latin typeface="Poppins Light" pitchFamily="2" charset="77"/>
              <a:cs typeface="Poppins Light" pitchFamily="2" charset="77"/>
            </a:endParaRPr>
          </a:p>
        </p:txBody>
      </p:sp>
      <p:pic>
        <p:nvPicPr>
          <p:cNvPr id="9" name="Graphic 8">
            <a:extLst>
              <a:ext uri="{FF2B5EF4-FFF2-40B4-BE49-F238E27FC236}">
                <a16:creationId xmlns:a16="http://schemas.microsoft.com/office/drawing/2014/main" id="{07ABE291-CD39-41CE-8F81-CF5290BA84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1650" y="3629100"/>
            <a:ext cx="734484" cy="429244"/>
          </a:xfrm>
          <a:prstGeom prst="rect">
            <a:avLst/>
          </a:prstGeom>
        </p:spPr>
      </p:pic>
      <p:sp>
        <p:nvSpPr>
          <p:cNvPr id="10" name="Rectangle 9">
            <a:extLst>
              <a:ext uri="{FF2B5EF4-FFF2-40B4-BE49-F238E27FC236}">
                <a16:creationId xmlns:a16="http://schemas.microsoft.com/office/drawing/2014/main" id="{DAC38423-5E8D-51AD-610B-23C1102EB880}"/>
              </a:ext>
            </a:extLst>
          </p:cNvPr>
          <p:cNvSpPr/>
          <p:nvPr/>
        </p:nvSpPr>
        <p:spPr>
          <a:xfrm>
            <a:off x="-5234667" y="1"/>
            <a:ext cx="4894052" cy="566056"/>
          </a:xfrm>
          <a:prstGeom prst="rect">
            <a:avLst/>
          </a:prstGeom>
          <a:solidFill>
            <a:schemeClr val="accent1">
              <a:lumMod val="20000"/>
              <a:lumOff val="80000"/>
            </a:schemeClr>
          </a:solid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l" defTabSz="987095" rtl="0"/>
            <a:r>
              <a:rPr lang="en-GB" sz="1400" kern="1200" dirty="0">
                <a:solidFill>
                  <a:srgbClr val="000000"/>
                </a:solidFill>
                <a:latin typeface="Poppins Light" pitchFamily="2" charset="77"/>
                <a:cs typeface="Poppins Light" pitchFamily="2" charset="77"/>
              </a:rPr>
              <a:t>Please delete this slide when you’ve finished.</a:t>
            </a:r>
          </a:p>
        </p:txBody>
      </p:sp>
    </p:spTree>
    <p:extLst>
      <p:ext uri="{BB962C8B-B14F-4D97-AF65-F5344CB8AC3E}">
        <p14:creationId xmlns:p14="http://schemas.microsoft.com/office/powerpoint/2010/main" val="520180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1D4401-922C-2E49-B580-CEDC6C2B542F}"/>
              </a:ext>
            </a:extLst>
          </p:cNvPr>
          <p:cNvSpPr txBox="1"/>
          <p:nvPr/>
        </p:nvSpPr>
        <p:spPr>
          <a:xfrm>
            <a:off x="513518" y="417196"/>
            <a:ext cx="6607196" cy="10322313"/>
          </a:xfrm>
          <a:prstGeom prst="rect">
            <a:avLst/>
          </a:prstGeom>
          <a:noFill/>
        </p:spPr>
        <p:txBody>
          <a:bodyPr wrap="square" lIns="0" tIns="0" rIns="0" bIns="0" rtlCol="0">
            <a:spAutoFit/>
          </a:bodyPr>
          <a:lstStyle/>
          <a:p>
            <a:pPr algn="l" defTabSz="987095" rtl="0"/>
            <a:r>
              <a:rPr lang="en-US" sz="1511" b="1" kern="1200" dirty="0">
                <a:solidFill>
                  <a:srgbClr val="004C6B"/>
                </a:solidFill>
                <a:latin typeface="Poppins" pitchFamily="2" charset="77"/>
                <a:ea typeface="+mn-ea"/>
                <a:cs typeface="Poppins" pitchFamily="2" charset="77"/>
              </a:rPr>
              <a:t>How to save the PowerPoint as a PDF for publication</a:t>
            </a:r>
            <a:br>
              <a:rPr lang="en-GB" sz="1511" b="1" kern="1200" dirty="0">
                <a:solidFill>
                  <a:srgbClr val="004C6B"/>
                </a:solidFill>
                <a:latin typeface="Poppins Light"/>
                <a:ea typeface="+mn-ea"/>
                <a:cs typeface="+mn-cs"/>
              </a:rPr>
            </a:br>
            <a:r>
              <a:rPr lang="en-US" sz="1511" kern="1200" dirty="0">
                <a:solidFill>
                  <a:srgbClr val="004C6B"/>
                </a:solidFill>
                <a:latin typeface="Poppins Light"/>
                <a:ea typeface="+mn-ea"/>
                <a:cs typeface="+mn-cs"/>
              </a:rPr>
              <a:t>Once you’re happy with your annual report, delete the guidance pages and boxes, and any covers you aren’t using. Next, click on file &gt; save as &gt; choose PDF document from the drop menu. </a:t>
            </a:r>
          </a:p>
          <a:p>
            <a:pPr algn="l" defTabSz="987095" rtl="0"/>
            <a:endParaRPr lang="en-US" sz="1511" b="1" kern="1200" dirty="0">
              <a:solidFill>
                <a:srgbClr val="004C6B"/>
              </a:solidFill>
              <a:latin typeface="Poppins Light"/>
              <a:ea typeface="+mn-ea"/>
              <a:cs typeface="+mn-cs"/>
            </a:endParaRPr>
          </a:p>
          <a:p>
            <a:pPr algn="l" defTabSz="987095" rtl="0"/>
            <a:r>
              <a:rPr lang="en-US" sz="1511" b="1" kern="1200" dirty="0">
                <a:solidFill>
                  <a:srgbClr val="004C6B"/>
                </a:solidFill>
                <a:latin typeface="Poppins Light"/>
                <a:ea typeface="+mn-ea"/>
                <a:cs typeface="+mn-cs"/>
              </a:rPr>
              <a:t>Remember: </a:t>
            </a:r>
            <a:r>
              <a:rPr lang="en-US" sz="1511" kern="1200" dirty="0">
                <a:solidFill>
                  <a:srgbClr val="004C6B"/>
                </a:solidFill>
                <a:latin typeface="Poppins Light"/>
                <a:ea typeface="+mn-ea"/>
                <a:cs typeface="+mn-cs"/>
              </a:rPr>
              <a:t>Make sure all your page numbers are correctly displayed in the contents page, that your hyperlinks work, and that your references are correct.</a:t>
            </a:r>
          </a:p>
          <a:p>
            <a:pPr algn="l" defTabSz="987095" rtl="0"/>
            <a:endParaRPr lang="en-US" sz="1511" b="1" kern="1200" dirty="0">
              <a:solidFill>
                <a:srgbClr val="004C6B"/>
              </a:solidFill>
              <a:latin typeface="Poppins Light"/>
              <a:ea typeface="+mn-ea"/>
              <a:cs typeface="+mn-cs"/>
            </a:endParaRPr>
          </a:p>
          <a:p>
            <a:pPr algn="l" defTabSz="987095" rtl="0"/>
            <a:r>
              <a:rPr lang="en-US" sz="1511" b="1" kern="1200" dirty="0">
                <a:solidFill>
                  <a:srgbClr val="004C6B"/>
                </a:solidFill>
                <a:latin typeface="Poppins" pitchFamily="2" charset="77"/>
                <a:ea typeface="+mn-ea"/>
                <a:cs typeface="Poppins" pitchFamily="2" charset="77"/>
              </a:rPr>
              <a:t>Setting the document for print</a:t>
            </a:r>
            <a:br>
              <a:rPr lang="en-GB" sz="1511" b="1" kern="1200" dirty="0">
                <a:solidFill>
                  <a:srgbClr val="004C6B"/>
                </a:solidFill>
                <a:latin typeface="Poppins" pitchFamily="2" charset="77"/>
                <a:ea typeface="+mn-ea"/>
                <a:cs typeface="Poppins" pitchFamily="2" charset="77"/>
              </a:rPr>
            </a:br>
            <a:r>
              <a:rPr lang="en-US" sz="1511" kern="1200" dirty="0">
                <a:solidFill>
                  <a:srgbClr val="004C6B"/>
                </a:solidFill>
                <a:latin typeface="Poppins Light"/>
                <a:ea typeface="+mn-ea"/>
                <a:cs typeface="+mn-cs"/>
              </a:rPr>
              <a:t>If you plan to print the report, you should use high resolution images that are at least 300dpi. To make sure you have the correct resolution </a:t>
            </a:r>
            <a:r>
              <a:rPr lang="en-GB" sz="1511" kern="1200" dirty="0">
                <a:solidFill>
                  <a:srgbClr val="004C6B"/>
                </a:solidFill>
                <a:latin typeface="Poppins Light"/>
                <a:ea typeface="+mn-ea"/>
                <a:cs typeface="+mn-cs"/>
              </a:rPr>
              <a:t>download the </a:t>
            </a:r>
            <a:r>
              <a:rPr lang="en-GB" sz="1511" b="1" kern="1200" dirty="0">
                <a:solidFill>
                  <a:srgbClr val="004C6B"/>
                </a:solidFill>
                <a:latin typeface="Poppins Light"/>
                <a:ea typeface="+mn-ea"/>
                <a:cs typeface="+mn-cs"/>
              </a:rPr>
              <a:t>original version </a:t>
            </a:r>
            <a:r>
              <a:rPr lang="en-GB" sz="1511" kern="1200" dirty="0">
                <a:solidFill>
                  <a:srgbClr val="004C6B"/>
                </a:solidFill>
                <a:latin typeface="Poppins Light"/>
                <a:ea typeface="+mn-ea"/>
                <a:cs typeface="+mn-cs"/>
              </a:rPr>
              <a:t>of the image from the </a:t>
            </a:r>
            <a:r>
              <a:rPr lang="en-US" sz="1511" u="sng" kern="1200" dirty="0">
                <a:solidFill>
                  <a:srgbClr val="D83C8E"/>
                </a:solidFill>
                <a:latin typeface="Poppins Light"/>
                <a:ea typeface="+mn-ea"/>
                <a:cs typeface="+mn-cs"/>
                <a:hlinkClick r:id="rId2">
                  <a:extLst>
                    <a:ext uri="{A12FA001-AC4F-418D-AE19-62706E023703}">
                      <ahyp:hlinkClr xmlns:ahyp="http://schemas.microsoft.com/office/drawing/2018/hyperlinkcolor" val="tx"/>
                    </a:ext>
                  </a:extLst>
                </a:hlinkClick>
              </a:rPr>
              <a:t>Flickr </a:t>
            </a:r>
            <a:r>
              <a:rPr lang="en-US" sz="1511" u="sng" kern="1200" dirty="0">
                <a:solidFill>
                  <a:srgbClr val="D83C8E"/>
                </a:solidFill>
                <a:latin typeface="Poppins Light"/>
                <a:ea typeface="+mn-ea"/>
                <a:cs typeface="+mn-cs"/>
              </a:rPr>
              <a:t>library.</a:t>
            </a:r>
            <a:endParaRPr lang="en-GB" sz="1511" kern="1200" dirty="0">
              <a:solidFill>
                <a:srgbClr val="D83C8E"/>
              </a:solidFill>
              <a:latin typeface="Poppins Light"/>
              <a:ea typeface="+mn-ea"/>
              <a:cs typeface="+mn-cs"/>
            </a:endParaRPr>
          </a:p>
          <a:p>
            <a:pPr algn="l" defTabSz="987095" rtl="0"/>
            <a:endParaRPr lang="en-GB" sz="1511" kern="1200" dirty="0">
              <a:solidFill>
                <a:srgbClr val="004C6B"/>
              </a:solidFill>
              <a:latin typeface="Poppins Light"/>
              <a:ea typeface="+mn-ea"/>
              <a:cs typeface="+mn-cs"/>
            </a:endParaRPr>
          </a:p>
          <a:p>
            <a:pPr algn="l" defTabSz="987095" rtl="0"/>
            <a:r>
              <a:rPr lang="en-GB" sz="1511" kern="1200" dirty="0">
                <a:solidFill>
                  <a:srgbClr val="004C6B"/>
                </a:solidFill>
                <a:latin typeface="Poppins Light"/>
                <a:ea typeface="+mn-ea"/>
                <a:cs typeface="+mn-cs"/>
              </a:rPr>
              <a:t>If you would like to print as a booklet, ensure your pages are multiples of four, e.g. 12, 16 or 20 pages. </a:t>
            </a:r>
          </a:p>
          <a:p>
            <a:pPr algn="l" defTabSz="987095" rtl="0"/>
            <a:endParaRPr lang="en-GB" sz="1511" kern="1200" dirty="0">
              <a:solidFill>
                <a:srgbClr val="004C6B"/>
              </a:solidFill>
              <a:latin typeface="Poppins Light"/>
              <a:ea typeface="+mn-ea"/>
              <a:cs typeface="+mn-cs"/>
            </a:endParaRPr>
          </a:p>
          <a:p>
            <a:pPr algn="l" defTabSz="987095" rtl="0"/>
            <a:r>
              <a:rPr lang="en-GB" sz="1511" kern="1200" dirty="0">
                <a:solidFill>
                  <a:srgbClr val="004C6B"/>
                </a:solidFill>
                <a:latin typeface="Poppins Light"/>
                <a:ea typeface="+mn-ea"/>
                <a:cs typeface="+mn-cs"/>
              </a:rPr>
              <a:t>For online versions of the report download the </a:t>
            </a:r>
            <a:r>
              <a:rPr lang="en-GB" sz="1511" b="1" kern="1200" dirty="0">
                <a:solidFill>
                  <a:srgbClr val="004C6B"/>
                </a:solidFill>
                <a:latin typeface="Poppins Light"/>
                <a:ea typeface="+mn-ea"/>
                <a:cs typeface="+mn-cs"/>
              </a:rPr>
              <a:t>Large (2048 x 1360) </a:t>
            </a:r>
            <a:r>
              <a:rPr lang="en-GB" sz="1511" kern="1200" dirty="0">
                <a:solidFill>
                  <a:srgbClr val="004C6B"/>
                </a:solidFill>
                <a:latin typeface="Poppins Light"/>
                <a:ea typeface="+mn-ea"/>
                <a:cs typeface="+mn-cs"/>
              </a:rPr>
              <a:t>option of your chosen image.</a:t>
            </a:r>
          </a:p>
          <a:p>
            <a:pPr algn="l" defTabSz="987095" rtl="0"/>
            <a:endParaRPr lang="en-GB" sz="1511" b="1" kern="1200" dirty="0">
              <a:solidFill>
                <a:srgbClr val="004C6B"/>
              </a:solidFill>
              <a:latin typeface="Poppins Light"/>
              <a:ea typeface="+mn-ea"/>
              <a:cs typeface="+mn-cs"/>
            </a:endParaRPr>
          </a:p>
          <a:p>
            <a:pPr algn="l" defTabSz="987095" rtl="0"/>
            <a:r>
              <a:rPr lang="en-GB" sz="1511" b="1" kern="1200" dirty="0">
                <a:solidFill>
                  <a:srgbClr val="004C6B"/>
                </a:solidFill>
                <a:latin typeface="Poppins Light"/>
                <a:ea typeface="+mn-ea"/>
                <a:cs typeface="+mn-cs"/>
              </a:rPr>
              <a:t>Remember: </a:t>
            </a:r>
            <a:r>
              <a:rPr lang="en-GB" sz="1511" kern="1200" dirty="0">
                <a:solidFill>
                  <a:srgbClr val="004C6B"/>
                </a:solidFill>
                <a:latin typeface="Poppins Light"/>
                <a:ea typeface="+mn-ea"/>
                <a:cs typeface="+mn-cs"/>
              </a:rPr>
              <a:t>Choose the correct compression resolution for your images if you’re sharing it online. (See Compressing images section).</a:t>
            </a:r>
          </a:p>
          <a:p>
            <a:pPr algn="l" defTabSz="987095" rtl="0"/>
            <a:endParaRPr lang="en-US" sz="1511" b="1" kern="1200" dirty="0">
              <a:solidFill>
                <a:srgbClr val="004C6B"/>
              </a:solidFill>
              <a:latin typeface="Poppins Light"/>
              <a:ea typeface="+mn-ea"/>
              <a:cs typeface="+mn-cs"/>
            </a:endParaRPr>
          </a:p>
          <a:p>
            <a:pPr algn="l" defTabSz="987095" rtl="0"/>
            <a:r>
              <a:rPr lang="en-GB" sz="1511" b="1" kern="1200" dirty="0">
                <a:solidFill>
                  <a:srgbClr val="004C6B"/>
                </a:solidFill>
                <a:latin typeface="Poppins" pitchFamily="2" charset="77"/>
                <a:ea typeface="+mn-ea"/>
                <a:cs typeface="Poppins" pitchFamily="2" charset="77"/>
              </a:rPr>
              <a:t>Ensure your content is in plain English</a:t>
            </a:r>
          </a:p>
          <a:p>
            <a:pPr algn="l" defTabSz="987095" rtl="0"/>
            <a:r>
              <a:rPr lang="en-GB" sz="1511" kern="1200" dirty="0">
                <a:solidFill>
                  <a:srgbClr val="004C6B"/>
                </a:solidFill>
                <a:latin typeface="Poppins Light"/>
                <a:ea typeface="+mn-ea"/>
                <a:cs typeface="+mn-cs"/>
              </a:rPr>
              <a:t>Before you finalise your document, it is a good idea to make sure that you have used accessible language, and that your words are clear and readable. There are a number of tools that can help you:</a:t>
            </a:r>
          </a:p>
          <a:p>
            <a:pPr algn="l" defTabSz="987095" rtl="0"/>
            <a:endParaRPr lang="en-GB" sz="1511" kern="1200" dirty="0">
              <a:solidFill>
                <a:srgbClr val="004C6B"/>
              </a:solidFill>
              <a:latin typeface="Poppins Light"/>
              <a:ea typeface="+mn-ea"/>
              <a:cs typeface="+mn-cs"/>
            </a:endParaRPr>
          </a:p>
          <a:p>
            <a:pPr algn="l" defTabSz="987095" rtl="0"/>
            <a:r>
              <a:rPr lang="en-GB" sz="1511" b="1" kern="1200" dirty="0">
                <a:solidFill>
                  <a:srgbClr val="004C6B"/>
                </a:solidFill>
                <a:latin typeface="Poppins" pitchFamily="2" charset="77"/>
                <a:ea typeface="+mn-ea"/>
                <a:cs typeface="Poppins" pitchFamily="2" charset="77"/>
              </a:rPr>
              <a:t>1. Guidelines:</a:t>
            </a:r>
          </a:p>
          <a:p>
            <a:pPr algn="l" defTabSz="987095" rtl="0"/>
            <a:r>
              <a:rPr lang="en-GB" sz="1511" u="sng" kern="1200" dirty="0">
                <a:solidFill>
                  <a:srgbClr val="004C6B"/>
                </a:solidFill>
                <a:latin typeface="Poppins Light"/>
                <a:ea typeface="+mn-ea"/>
                <a:cs typeface="+mn-cs"/>
                <a:hlinkClick r:id="rId3"/>
              </a:rPr>
              <a:t>New brand guidelines</a:t>
            </a:r>
            <a:r>
              <a:rPr lang="en-GB" sz="1511" kern="1200" dirty="0">
                <a:solidFill>
                  <a:srgbClr val="004C6B"/>
                </a:solidFill>
                <a:latin typeface="Poppins Light"/>
                <a:ea typeface="+mn-ea"/>
                <a:cs typeface="+mn-cs"/>
              </a:rPr>
              <a:t> </a:t>
            </a:r>
          </a:p>
          <a:p>
            <a:pPr algn="l" defTabSz="987095" rtl="0"/>
            <a:r>
              <a:rPr lang="en-GB" sz="1511" u="sng" kern="1200" dirty="0">
                <a:solidFill>
                  <a:srgbClr val="004C6B"/>
                </a:solidFill>
                <a:latin typeface="Poppins Light"/>
                <a:ea typeface="+mn-ea"/>
                <a:cs typeface="+mn-cs"/>
                <a:hlinkClick r:id="rId4"/>
              </a:rPr>
              <a:t>Our tone of voice guidance</a:t>
            </a:r>
            <a:r>
              <a:rPr lang="en-GB" sz="1511" kern="1200" dirty="0">
                <a:solidFill>
                  <a:srgbClr val="004C6B"/>
                </a:solidFill>
                <a:latin typeface="Poppins Light"/>
                <a:ea typeface="+mn-ea"/>
                <a:cs typeface="+mn-cs"/>
              </a:rPr>
              <a:t> </a:t>
            </a:r>
          </a:p>
          <a:p>
            <a:pPr algn="l" defTabSz="987095" rtl="0"/>
            <a:endParaRPr lang="en-GB" sz="1511" kern="1200" dirty="0">
              <a:solidFill>
                <a:srgbClr val="004C6B"/>
              </a:solidFill>
              <a:latin typeface="Poppins Light"/>
              <a:ea typeface="+mn-ea"/>
              <a:cs typeface="+mn-cs"/>
            </a:endParaRPr>
          </a:p>
          <a:p>
            <a:pPr algn="l" defTabSz="987095" rtl="0"/>
            <a:r>
              <a:rPr lang="en-GB" sz="1511" b="1" kern="1200" dirty="0">
                <a:solidFill>
                  <a:srgbClr val="004C6B"/>
                </a:solidFill>
                <a:latin typeface="Poppins" pitchFamily="2" charset="77"/>
                <a:ea typeface="+mn-ea"/>
                <a:cs typeface="Poppins" pitchFamily="2" charset="77"/>
              </a:rPr>
              <a:t>2. Online tools such as:</a:t>
            </a:r>
          </a:p>
          <a:p>
            <a:pPr algn="l" defTabSz="987095" rtl="0"/>
            <a:r>
              <a:rPr lang="en-GB" sz="1511" u="sng" kern="1200" dirty="0">
                <a:solidFill>
                  <a:srgbClr val="004C6B"/>
                </a:solidFill>
                <a:latin typeface="Poppins Light"/>
                <a:ea typeface="+mn-ea"/>
                <a:cs typeface="+mn-cs"/>
                <a:hlinkClick r:id="rId5"/>
              </a:rPr>
              <a:t>https://rewordify.com</a:t>
            </a:r>
            <a:endParaRPr lang="en-GB" sz="1511" kern="1200" dirty="0">
              <a:solidFill>
                <a:srgbClr val="004C6B"/>
              </a:solidFill>
              <a:latin typeface="Poppins Light"/>
              <a:ea typeface="+mn-ea"/>
              <a:cs typeface="+mn-cs"/>
            </a:endParaRPr>
          </a:p>
          <a:p>
            <a:pPr algn="l" defTabSz="987095" rtl="0"/>
            <a:r>
              <a:rPr lang="en-GB" sz="1511" u="sng" kern="1200" dirty="0">
                <a:solidFill>
                  <a:srgbClr val="004C6B"/>
                </a:solidFill>
                <a:latin typeface="Poppins Light"/>
                <a:ea typeface="+mn-ea"/>
                <a:cs typeface="+mn-cs"/>
                <a:hlinkClick r:id="rId6"/>
              </a:rPr>
              <a:t>https://www.grammarly.com</a:t>
            </a:r>
            <a:endParaRPr lang="en-GB" sz="1511" kern="1200" dirty="0">
              <a:solidFill>
                <a:srgbClr val="004C6B"/>
              </a:solidFill>
              <a:latin typeface="Poppins Light"/>
              <a:ea typeface="+mn-ea"/>
              <a:cs typeface="+mn-cs"/>
            </a:endParaRPr>
          </a:p>
          <a:p>
            <a:pPr algn="l" defTabSz="987095" rtl="0"/>
            <a:r>
              <a:rPr lang="en-GB" sz="1511" u="sng" kern="1200" dirty="0">
                <a:solidFill>
                  <a:srgbClr val="004C6B"/>
                </a:solidFill>
                <a:latin typeface="Poppins Light"/>
                <a:ea typeface="+mn-ea"/>
                <a:cs typeface="+mn-cs"/>
                <a:hlinkClick r:id="rId7"/>
              </a:rPr>
              <a:t>Hemingway app</a:t>
            </a:r>
            <a:endParaRPr lang="en-GB" sz="1511" kern="1200" dirty="0">
              <a:solidFill>
                <a:srgbClr val="004C6B"/>
              </a:solidFill>
              <a:latin typeface="Poppins Light"/>
              <a:ea typeface="+mn-ea"/>
              <a:cs typeface="+mn-cs"/>
            </a:endParaRPr>
          </a:p>
          <a:p>
            <a:pPr algn="l" defTabSz="987095" rtl="0"/>
            <a:r>
              <a:rPr lang="en-GB" sz="1511" u="sng" kern="1200" dirty="0">
                <a:solidFill>
                  <a:srgbClr val="004C6B"/>
                </a:solidFill>
                <a:latin typeface="Poppins Light"/>
                <a:ea typeface="+mn-ea"/>
                <a:cs typeface="+mn-cs"/>
                <a:hlinkClick r:id="rId8"/>
              </a:rPr>
              <a:t>Readability Test Tool</a:t>
            </a:r>
            <a:endParaRPr lang="en-GB" sz="1511" kern="1200" dirty="0">
              <a:solidFill>
                <a:srgbClr val="004C6B"/>
              </a:solidFill>
              <a:latin typeface="Poppins Light"/>
              <a:ea typeface="+mn-ea"/>
              <a:cs typeface="+mn-cs"/>
            </a:endParaRPr>
          </a:p>
          <a:p>
            <a:pPr algn="l" defTabSz="987095" rtl="0"/>
            <a:r>
              <a:rPr lang="en-GB" sz="1511" u="sng" kern="1200" dirty="0">
                <a:solidFill>
                  <a:srgbClr val="004C6B"/>
                </a:solidFill>
                <a:latin typeface="Poppins Light"/>
                <a:ea typeface="+mn-ea"/>
                <a:cs typeface="+mn-cs"/>
                <a:hlinkClick r:id="rId9"/>
              </a:rPr>
              <a:t>Plain English Campaign</a:t>
            </a:r>
            <a:endParaRPr lang="en-GB" sz="1511" kern="1200" dirty="0">
              <a:solidFill>
                <a:srgbClr val="004C6B"/>
              </a:solidFill>
              <a:latin typeface="Poppins Light"/>
              <a:ea typeface="+mn-ea"/>
              <a:cs typeface="+mn-cs"/>
            </a:endParaRPr>
          </a:p>
          <a:p>
            <a:pPr algn="l" defTabSz="987095" rtl="0"/>
            <a:endParaRPr lang="en-US" sz="1511" b="1" kern="1200" dirty="0">
              <a:solidFill>
                <a:srgbClr val="004C6B"/>
              </a:solidFill>
              <a:latin typeface="Poppins Light"/>
              <a:ea typeface="+mn-ea"/>
              <a:cs typeface="+mn-cs"/>
            </a:endParaRPr>
          </a:p>
          <a:p>
            <a:pPr algn="l" defTabSz="987095" rtl="0"/>
            <a:r>
              <a:rPr lang="en-US" sz="1511" b="1" kern="1200" dirty="0">
                <a:solidFill>
                  <a:srgbClr val="004C6B"/>
                </a:solidFill>
                <a:latin typeface="Poppins" pitchFamily="2" charset="77"/>
                <a:ea typeface="+mn-ea"/>
                <a:cs typeface="Poppins" pitchFamily="2" charset="77"/>
              </a:rPr>
              <a:t>Contact</a:t>
            </a:r>
            <a:br>
              <a:rPr lang="en-US" sz="1511" b="1" kern="1200" dirty="0">
                <a:solidFill>
                  <a:srgbClr val="004C6B"/>
                </a:solidFill>
                <a:latin typeface="Poppins Light"/>
                <a:ea typeface="+mn-ea"/>
                <a:cs typeface="+mn-cs"/>
              </a:rPr>
            </a:br>
            <a:r>
              <a:rPr lang="en-US" sz="1511" kern="1200" dirty="0">
                <a:solidFill>
                  <a:srgbClr val="004C6B"/>
                </a:solidFill>
                <a:latin typeface="Poppins Light"/>
                <a:ea typeface="+mn-ea"/>
                <a:cs typeface="+mn-cs"/>
              </a:rPr>
              <a:t>If you have any difficulties using the </a:t>
            </a:r>
            <a:r>
              <a:rPr lang="en-GB" sz="1511" kern="1200" dirty="0">
                <a:solidFill>
                  <a:srgbClr val="004C6B"/>
                </a:solidFill>
                <a:latin typeface="Poppins Light"/>
                <a:ea typeface="+mn-ea"/>
                <a:cs typeface="+mn-cs"/>
              </a:rPr>
              <a:t>template</a:t>
            </a:r>
            <a:r>
              <a:rPr lang="en-US" sz="1511" kern="1200" dirty="0">
                <a:solidFill>
                  <a:srgbClr val="004C6B"/>
                </a:solidFill>
                <a:latin typeface="Poppins Light"/>
                <a:ea typeface="+mn-ea"/>
                <a:cs typeface="+mn-cs"/>
              </a:rPr>
              <a:t> please contact the team at: </a:t>
            </a:r>
            <a:r>
              <a:rPr lang="en-GB" sz="1511" u="sng" kern="1200" dirty="0">
                <a:solidFill>
                  <a:srgbClr val="D83C8E"/>
                </a:solidFill>
                <a:latin typeface="Poppins Light"/>
                <a:ea typeface="+mn-ea"/>
                <a:cs typeface="+mn-cs"/>
                <a:hlinkClick r:id="rId10">
                  <a:extLst>
                    <a:ext uri="{A12FA001-AC4F-418D-AE19-62706E023703}">
                      <ahyp:hlinkClr xmlns:ahyp="http://schemas.microsoft.com/office/drawing/2018/hyperlinkcolor" val="tx"/>
                    </a:ext>
                  </a:extLst>
                </a:hlinkClick>
              </a:rPr>
              <a:t>hub@healthwatch.co.uk</a:t>
            </a:r>
            <a:endParaRPr lang="en-US" sz="1511" kern="1200" dirty="0">
              <a:solidFill>
                <a:srgbClr val="D83C8E"/>
              </a:solidFill>
              <a:latin typeface="Poppins Light"/>
              <a:ea typeface="+mn-ea"/>
              <a:cs typeface="+mn-cs"/>
            </a:endParaRPr>
          </a:p>
        </p:txBody>
      </p:sp>
      <p:sp>
        <p:nvSpPr>
          <p:cNvPr id="10" name="Rectangle 9">
            <a:extLst>
              <a:ext uri="{FF2B5EF4-FFF2-40B4-BE49-F238E27FC236}">
                <a16:creationId xmlns:a16="http://schemas.microsoft.com/office/drawing/2014/main" id="{1CA8876D-C797-44E7-EE6F-BD80315C9CCA}"/>
              </a:ext>
            </a:extLst>
          </p:cNvPr>
          <p:cNvSpPr/>
          <p:nvPr/>
        </p:nvSpPr>
        <p:spPr>
          <a:xfrm>
            <a:off x="-5234667" y="1"/>
            <a:ext cx="4894052" cy="566056"/>
          </a:xfrm>
          <a:prstGeom prst="rect">
            <a:avLst/>
          </a:prstGeom>
          <a:solidFill>
            <a:schemeClr val="accent1">
              <a:lumMod val="20000"/>
              <a:lumOff val="80000"/>
            </a:schemeClr>
          </a:solidFill>
          <a:ln>
            <a:solidFill>
              <a:schemeClr val="accent1">
                <a:lumMod val="40000"/>
                <a:lumOff val="60000"/>
              </a:schemeClr>
            </a:solid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l" defTabSz="987095" rtl="0"/>
            <a:r>
              <a:rPr lang="en-GB" sz="1400" kern="1200" dirty="0">
                <a:solidFill>
                  <a:srgbClr val="000000"/>
                </a:solidFill>
                <a:latin typeface="Poppins Light" pitchFamily="2" charset="77"/>
                <a:cs typeface="Poppins Light" pitchFamily="2" charset="77"/>
              </a:rPr>
              <a:t>Please delete this slide when you’ve finished.</a:t>
            </a:r>
          </a:p>
        </p:txBody>
      </p:sp>
    </p:spTree>
    <p:extLst>
      <p:ext uri="{BB962C8B-B14F-4D97-AF65-F5344CB8AC3E}">
        <p14:creationId xmlns:p14="http://schemas.microsoft.com/office/powerpoint/2010/main" val="3641213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miling at the camera&#10;&#10;Description automatically generated with low confidence">
            <a:extLst>
              <a:ext uri="{FF2B5EF4-FFF2-40B4-BE49-F238E27FC236}">
                <a16:creationId xmlns:a16="http://schemas.microsoft.com/office/drawing/2014/main" id="{34D1D96A-1E53-DA5D-6E52-A9223E54E4A2}"/>
              </a:ext>
            </a:extLst>
          </p:cNvPr>
          <p:cNvPicPr>
            <a:picLocks noChangeAspect="1"/>
          </p:cNvPicPr>
          <p:nvPr/>
        </p:nvPicPr>
        <p:blipFill rotWithShape="1">
          <a:blip r:embed="rId2">
            <a:extLst>
              <a:ext uri="{28A0092B-C50C-407E-A947-70E740481C1C}">
                <a14:useLocalDpi xmlns:a14="http://schemas.microsoft.com/office/drawing/2010/main" val="0"/>
              </a:ext>
            </a:extLst>
          </a:blip>
          <a:srcRect r="38968"/>
          <a:stretch/>
        </p:blipFill>
        <p:spPr>
          <a:xfrm>
            <a:off x="4231421" y="1264536"/>
            <a:ext cx="2060346" cy="2259037"/>
          </a:xfrm>
          <a:prstGeom prst="rect">
            <a:avLst/>
          </a:prstGeom>
        </p:spPr>
      </p:pic>
      <p:sp>
        <p:nvSpPr>
          <p:cNvPr id="2" name="object 2"/>
          <p:cNvSpPr txBox="1">
            <a:spLocks noGrp="1"/>
          </p:cNvSpPr>
          <p:nvPr>
            <p:ph type="title"/>
          </p:nvPr>
        </p:nvSpPr>
        <p:spPr/>
        <p:txBody>
          <a:bodyPr/>
          <a:lstStyle/>
          <a:p>
            <a:r>
              <a:rPr lang="en-GB" dirty="0"/>
              <a:t>Message from our Chair</a:t>
            </a:r>
          </a:p>
        </p:txBody>
      </p:sp>
      <p:sp>
        <p:nvSpPr>
          <p:cNvPr id="14" name="object 14"/>
          <p:cNvSpPr txBox="1">
            <a:spLocks noGrp="1"/>
          </p:cNvSpPr>
          <p:nvPr>
            <p:ph type="ftr" sz="quarter" idx="10"/>
          </p:nvPr>
        </p:nvSpPr>
        <p:spPr/>
        <p:txBody>
          <a:bodyPr/>
          <a:lstStyle/>
          <a:p>
            <a:r>
              <a:rPr lang="en-GB" dirty="0"/>
              <a:t>Healthwatch England Annual Report 2022-23</a:t>
            </a:r>
          </a:p>
        </p:txBody>
      </p:sp>
      <p:sp>
        <p:nvSpPr>
          <p:cNvPr id="13" name="object 13"/>
          <p:cNvSpPr txBox="1">
            <a:spLocks noGrp="1"/>
          </p:cNvSpPr>
          <p:nvPr>
            <p:ph type="sldNum" sz="quarter" idx="11"/>
          </p:nvPr>
        </p:nvSpPr>
        <p:spPr/>
        <p:txBody>
          <a:bodyPr/>
          <a:lstStyle/>
          <a:p>
            <a:fld id="{81D60167-4931-47E6-BA6A-407CBD079E47}" type="slidenum">
              <a:rPr lang="en-GB" dirty="0"/>
              <a:pPr/>
              <a:t>4</a:t>
            </a:fld>
            <a:endParaRPr lang="en-GB" dirty="0"/>
          </a:p>
        </p:txBody>
      </p:sp>
      <p:sp>
        <p:nvSpPr>
          <p:cNvPr id="24" name="Text Placeholder 23">
            <a:extLst>
              <a:ext uri="{FF2B5EF4-FFF2-40B4-BE49-F238E27FC236}">
                <a16:creationId xmlns:a16="http://schemas.microsoft.com/office/drawing/2014/main" id="{252D818A-EDBC-9280-2FCF-11CDDCC6C170}"/>
              </a:ext>
            </a:extLst>
          </p:cNvPr>
          <p:cNvSpPr>
            <a:spLocks noGrp="1"/>
          </p:cNvSpPr>
          <p:nvPr>
            <p:ph type="body" sz="quarter" idx="12"/>
          </p:nvPr>
        </p:nvSpPr>
        <p:spPr>
          <a:xfrm>
            <a:off x="501650" y="1268564"/>
            <a:ext cx="3276600" cy="5484843"/>
          </a:xfrm>
        </p:spPr>
        <p:txBody>
          <a:bodyPr vert="horz" lIns="0" tIns="0" rIns="0" bIns="0" rtlCol="0" anchor="t">
            <a:noAutofit/>
          </a:bodyPr>
          <a:lstStyle/>
          <a:p>
            <a:pPr>
              <a:spcAft>
                <a:spcPts val="1200"/>
              </a:spcAft>
            </a:pPr>
            <a:r>
              <a:rPr lang="en-GB" sz="1600" dirty="0"/>
              <a:t>Introduction: This needs to be a short overview about the last year and how your organisation has adapted and thrived.</a:t>
            </a:r>
          </a:p>
          <a:p>
            <a:pPr>
              <a:spcAft>
                <a:spcPts val="1200"/>
              </a:spcAft>
            </a:pPr>
            <a:r>
              <a:rPr lang="en-GB" sz="1600" b="1" dirty="0">
                <a:latin typeface="Poppins" pitchFamily="2" charset="77"/>
                <a:cs typeface="Poppins" pitchFamily="2" charset="77"/>
              </a:rPr>
              <a:t>Here’s what you could include:</a:t>
            </a:r>
            <a:endParaRPr lang="en-GB" sz="1600" dirty="0"/>
          </a:p>
          <a:p>
            <a:pPr marL="283845" lvl="1">
              <a:spcAft>
                <a:spcPts val="1200"/>
              </a:spcAft>
            </a:pPr>
            <a:r>
              <a:rPr lang="en-GB" dirty="0">
                <a:latin typeface="Poppins Light"/>
                <a:cs typeface="Poppins Light"/>
              </a:rPr>
              <a:t>How you have listened to and included everyone in the local community</a:t>
            </a:r>
          </a:p>
          <a:p>
            <a:pPr marL="283845" lvl="1">
              <a:spcAft>
                <a:spcPts val="1200"/>
              </a:spcAft>
            </a:pPr>
            <a:r>
              <a:rPr lang="en-GB" dirty="0">
                <a:solidFill>
                  <a:schemeClr val="tx1"/>
                </a:solidFill>
                <a:latin typeface="Poppins Light" pitchFamily="2" charset="77"/>
                <a:cs typeface="Poppins Light" pitchFamily="2" charset="77"/>
              </a:rPr>
              <a:t>Have you analysed people’s experiences to spot trends and </a:t>
            </a:r>
            <a:br>
              <a:rPr lang="en-GB" dirty="0">
                <a:solidFill>
                  <a:schemeClr val="tx1"/>
                </a:solidFill>
                <a:latin typeface="Poppins Light" pitchFamily="2" charset="77"/>
                <a:cs typeface="Poppins Light" pitchFamily="2" charset="77"/>
              </a:rPr>
            </a:br>
            <a:r>
              <a:rPr lang="en-GB" dirty="0">
                <a:solidFill>
                  <a:schemeClr val="tx1"/>
                </a:solidFill>
                <a:latin typeface="Poppins Light" pitchFamily="2" charset="77"/>
                <a:cs typeface="Poppins Light" pitchFamily="2" charset="77"/>
              </a:rPr>
              <a:t>create change?</a:t>
            </a:r>
            <a:endParaRPr lang="en-GB" dirty="0">
              <a:solidFill>
                <a:schemeClr val="tx1"/>
              </a:solidFill>
            </a:endParaRPr>
          </a:p>
          <a:p>
            <a:pPr marL="283845" lvl="1">
              <a:spcAft>
                <a:spcPts val="1200"/>
              </a:spcAft>
            </a:pPr>
            <a:r>
              <a:rPr lang="en-GB" dirty="0">
                <a:solidFill>
                  <a:schemeClr val="tx1"/>
                </a:solidFill>
                <a:latin typeface="Poppins Light" pitchFamily="2" charset="77"/>
                <a:cs typeface="Poppins Light" pitchFamily="2" charset="77"/>
              </a:rPr>
              <a:t>Have you acted on feedback to </a:t>
            </a:r>
            <a:br>
              <a:rPr lang="en-GB" dirty="0">
                <a:solidFill>
                  <a:schemeClr val="tx1"/>
                </a:solidFill>
                <a:latin typeface="Poppins Light" pitchFamily="2" charset="77"/>
                <a:cs typeface="Poppins Light" pitchFamily="2" charset="77"/>
              </a:rPr>
            </a:br>
            <a:r>
              <a:rPr lang="en-GB" dirty="0">
                <a:solidFill>
                  <a:schemeClr val="tx1"/>
                </a:solidFill>
                <a:latin typeface="Poppins Light" pitchFamily="2" charset="77"/>
                <a:cs typeface="Poppins Light" pitchFamily="2" charset="77"/>
              </a:rPr>
              <a:t>drive change and improve services </a:t>
            </a:r>
            <a:br>
              <a:rPr lang="en-GB" dirty="0">
                <a:solidFill>
                  <a:schemeClr val="tx1"/>
                </a:solidFill>
                <a:latin typeface="Poppins Light" pitchFamily="2" charset="77"/>
                <a:cs typeface="Poppins Light" pitchFamily="2" charset="77"/>
              </a:rPr>
            </a:br>
            <a:r>
              <a:rPr lang="en-GB" dirty="0">
                <a:solidFill>
                  <a:schemeClr val="tx1"/>
                </a:solidFill>
                <a:latin typeface="Poppins Light" pitchFamily="2" charset="77"/>
                <a:cs typeface="Poppins Light" pitchFamily="2" charset="77"/>
              </a:rPr>
              <a:t>for people?</a:t>
            </a:r>
            <a:endParaRPr lang="en-GB" dirty="0">
              <a:solidFill>
                <a:schemeClr val="tx1"/>
              </a:solidFill>
            </a:endParaRPr>
          </a:p>
          <a:p>
            <a:pPr marL="283845" lvl="1">
              <a:spcAft>
                <a:spcPts val="1200"/>
              </a:spcAft>
            </a:pPr>
            <a:r>
              <a:rPr lang="en-GB" dirty="0">
                <a:solidFill>
                  <a:schemeClr val="tx1"/>
                </a:solidFill>
                <a:latin typeface="Poppins Light" pitchFamily="2" charset="77"/>
                <a:cs typeface="Poppins Light" pitchFamily="2" charset="77"/>
              </a:rPr>
              <a:t>How has your work made a difference to people’s lives?</a:t>
            </a:r>
            <a:endParaRPr lang="en-GB" dirty="0">
              <a:solidFill>
                <a:schemeClr val="tx1"/>
              </a:solidFill>
            </a:endParaRPr>
          </a:p>
          <a:p>
            <a:pPr marL="283845" lvl="1">
              <a:spcAft>
                <a:spcPts val="1200"/>
              </a:spcAft>
            </a:pPr>
            <a:r>
              <a:rPr lang="en-GB" dirty="0">
                <a:solidFill>
                  <a:schemeClr val="tx1"/>
                </a:solidFill>
                <a:latin typeface="Poppins Light" pitchFamily="2" charset="77"/>
                <a:cs typeface="Poppins Light" pitchFamily="2" charset="77"/>
              </a:rPr>
              <a:t>How have you made sure that your local community is heard by your NHS at Integrated Care Systems level?</a:t>
            </a:r>
            <a:endParaRPr lang="en-GB" dirty="0">
              <a:solidFill>
                <a:schemeClr val="tx1"/>
              </a:solidFill>
            </a:endParaRPr>
          </a:p>
          <a:p>
            <a:pPr marL="283845" lvl="1">
              <a:spcAft>
                <a:spcPts val="1200"/>
              </a:spcAft>
            </a:pPr>
            <a:r>
              <a:rPr lang="en-US" dirty="0">
                <a:latin typeface="Poppins Light"/>
                <a:cs typeface="Poppins Light"/>
              </a:rPr>
              <a:t>How you have worked together with other Healthwatch to be effective and influence decisions taken by Integrated Care Boards and Partnerships?</a:t>
            </a:r>
            <a:endParaRPr lang="en-GB" dirty="0">
              <a:latin typeface="Poppins Light"/>
              <a:cs typeface="Poppins Light"/>
            </a:endParaRPr>
          </a:p>
          <a:p>
            <a:pPr marL="0" lvl="1" indent="0">
              <a:spcAft>
                <a:spcPts val="1200"/>
              </a:spcAft>
              <a:buNone/>
            </a:pPr>
            <a:r>
              <a:rPr lang="en-GB" dirty="0">
                <a:solidFill>
                  <a:srgbClr val="DB3C8E"/>
                </a:solidFill>
                <a:latin typeface="Poppins Light"/>
                <a:cs typeface="Poppins Light"/>
              </a:rPr>
              <a:t>[Try not to repeat anything that is detailed further on in the report.]</a:t>
            </a:r>
          </a:p>
          <a:p>
            <a:pPr>
              <a:spcAft>
                <a:spcPts val="1200"/>
              </a:spcAft>
            </a:pPr>
            <a:endParaRPr lang="en-GB" dirty="0"/>
          </a:p>
        </p:txBody>
      </p:sp>
      <p:sp>
        <p:nvSpPr>
          <p:cNvPr id="4" name="object 4"/>
          <p:cNvSpPr/>
          <p:nvPr/>
        </p:nvSpPr>
        <p:spPr>
          <a:xfrm>
            <a:off x="504000" y="1094703"/>
            <a:ext cx="5807710" cy="0"/>
          </a:xfrm>
          <a:custGeom>
            <a:avLst/>
            <a:gdLst/>
            <a:ahLst/>
            <a:cxnLst/>
            <a:rect l="l" t="t" r="r" b="b"/>
            <a:pathLst>
              <a:path w="5807710">
                <a:moveTo>
                  <a:pt x="0" y="0"/>
                </a:moveTo>
                <a:lnTo>
                  <a:pt x="5807646" y="0"/>
                </a:lnTo>
              </a:path>
            </a:pathLst>
          </a:custGeom>
          <a:ln w="19050">
            <a:solidFill>
              <a:srgbClr val="004F6B"/>
            </a:solidFill>
          </a:ln>
        </p:spPr>
        <p:txBody>
          <a:bodyPr wrap="square" lIns="0" tIns="0" rIns="0" bIns="0" rtlCol="0"/>
          <a:lstStyle/>
          <a:p>
            <a:endParaRPr/>
          </a:p>
        </p:txBody>
      </p:sp>
      <p:sp>
        <p:nvSpPr>
          <p:cNvPr id="5" name="object 5"/>
          <p:cNvSpPr txBox="1"/>
          <p:nvPr/>
        </p:nvSpPr>
        <p:spPr>
          <a:xfrm>
            <a:off x="4251299" y="3701476"/>
            <a:ext cx="2060346" cy="369332"/>
          </a:xfrm>
          <a:prstGeom prst="rect">
            <a:avLst/>
          </a:prstGeom>
        </p:spPr>
        <p:txBody>
          <a:bodyPr vert="horz" wrap="square" lIns="0" tIns="0" rIns="0" bIns="0" rtlCol="0">
            <a:spAutoFit/>
          </a:bodyPr>
          <a:lstStyle/>
          <a:p>
            <a:pPr marR="5080">
              <a:lnSpc>
                <a:spcPct val="100000"/>
              </a:lnSpc>
            </a:pPr>
            <a:r>
              <a:rPr sz="1200" b="1" dirty="0">
                <a:solidFill>
                  <a:srgbClr val="004F6B"/>
                </a:solidFill>
                <a:latin typeface="Poppins" pitchFamily="2" charset="77"/>
                <a:cs typeface="Poppins" pitchFamily="2" charset="77"/>
              </a:rPr>
              <a:t>Name of Chair </a:t>
            </a:r>
            <a:br>
              <a:rPr lang="en-GB" sz="1200" b="1" dirty="0">
                <a:solidFill>
                  <a:srgbClr val="004F6B"/>
                </a:solidFill>
                <a:latin typeface="Poppins" pitchFamily="2" charset="77"/>
                <a:cs typeface="Poppins" pitchFamily="2" charset="77"/>
              </a:rPr>
            </a:br>
            <a:r>
              <a:rPr sz="1200" b="1" dirty="0">
                <a:solidFill>
                  <a:srgbClr val="004F6B"/>
                </a:solidFill>
                <a:latin typeface="Poppins" pitchFamily="2" charset="77"/>
                <a:cs typeface="Poppins" pitchFamily="2" charset="77"/>
              </a:rPr>
              <a:t>Healthwatch [x] Chair</a:t>
            </a:r>
            <a:endParaRPr sz="1200" b="1" dirty="0">
              <a:latin typeface="Poppins" pitchFamily="2" charset="77"/>
              <a:cs typeface="Poppins" pitchFamily="2" charset="77"/>
            </a:endParaRPr>
          </a:p>
        </p:txBody>
      </p:sp>
      <p:sp>
        <p:nvSpPr>
          <p:cNvPr id="19" name="object 8">
            <a:extLst>
              <a:ext uri="{FF2B5EF4-FFF2-40B4-BE49-F238E27FC236}">
                <a16:creationId xmlns:a16="http://schemas.microsoft.com/office/drawing/2014/main" id="{569F5806-CA92-38A2-BA4B-13482A3C8149}"/>
              </a:ext>
            </a:extLst>
          </p:cNvPr>
          <p:cNvSpPr txBox="1"/>
          <p:nvPr/>
        </p:nvSpPr>
        <p:spPr>
          <a:xfrm>
            <a:off x="501649" y="8172854"/>
            <a:ext cx="6364663" cy="1477328"/>
          </a:xfrm>
          <a:prstGeom prst="rect">
            <a:avLst/>
          </a:prstGeom>
        </p:spPr>
        <p:txBody>
          <a:bodyPr vert="horz" wrap="square" lIns="0" tIns="0" rIns="0" bIns="0" rtlCol="0" anchor="b">
            <a:spAutoFit/>
          </a:bodyPr>
          <a:lstStyle/>
          <a:p>
            <a:pPr marR="522605"/>
            <a:r>
              <a:rPr lang="en-GB" sz="1600" dirty="0">
                <a:solidFill>
                  <a:srgbClr val="004F6B"/>
                </a:solidFill>
                <a:latin typeface="Poppins Medium" pitchFamily="2" charset="77"/>
                <a:cs typeface="Poppins Medium" pitchFamily="2" charset="77"/>
              </a:rPr>
              <a:t>Sitting in the dentist’s office, listening to the cost of treatments brought me to tears. Whenever I eat and feel a twinge my heart drops. I panic that something terrible is happening. MPs have money to get care if they need, most people don’t. There’s no version of private dentistry that’s affordable.”</a:t>
            </a:r>
          </a:p>
        </p:txBody>
      </p:sp>
      <p:pic>
        <p:nvPicPr>
          <p:cNvPr id="20" name="Graphic 19">
            <a:extLst>
              <a:ext uri="{FF2B5EF4-FFF2-40B4-BE49-F238E27FC236}">
                <a16:creationId xmlns:a16="http://schemas.microsoft.com/office/drawing/2014/main" id="{B00C77CE-1471-C275-5173-F9679A93BF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1649" y="7404699"/>
            <a:ext cx="965201" cy="564078"/>
          </a:xfrm>
          <a:prstGeom prst="rect">
            <a:avLst/>
          </a:prstGeom>
        </p:spPr>
      </p:pic>
      <p:sp>
        <p:nvSpPr>
          <p:cNvPr id="15" name="Rectangle 14">
            <a:extLst>
              <a:ext uri="{FF2B5EF4-FFF2-40B4-BE49-F238E27FC236}">
                <a16:creationId xmlns:a16="http://schemas.microsoft.com/office/drawing/2014/main" id="{826B5199-4A97-AF15-E7CA-E6D95BF2761B}"/>
              </a:ext>
            </a:extLst>
          </p:cNvPr>
          <p:cNvSpPr/>
          <p:nvPr/>
        </p:nvSpPr>
        <p:spPr>
          <a:xfrm>
            <a:off x="-4796421" y="-16712"/>
            <a:ext cx="4533682" cy="5761800"/>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Talk about how you have tried to reach communities that aren’t often heard from. </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The term seldom heard groups often refers to under-represented people who use, or might potentially use, services and who are less likely to be heard by these service professionals and decision makers. </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Examples of seldom heard groups might include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Ethnic minority groups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Carers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People with disabilities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Lesbian, Gay, Bisexual, Transgender or Queer people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Refugees / asylum seekers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People who are homeless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Younger people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People with language barriers</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Reminder – We recommend you no longer use terms such as BAME to describe people. See here for more information </a:t>
            </a:r>
            <a:r>
              <a:rPr kumimoji="0" lang="en-GB" sz="1400" b="0" i="0" u="sng" strike="noStrike" kern="1200" cap="none" spc="0" normalizeH="0" baseline="0" noProof="0" dirty="0">
                <a:ln>
                  <a:noFill/>
                </a:ln>
                <a:solidFill>
                  <a:srgbClr val="000000"/>
                </a:solidFill>
                <a:effectLst/>
                <a:uLnTx/>
                <a:uFillTx/>
                <a:latin typeface="Poppins Light"/>
                <a:ea typeface="+mn-ea"/>
                <a:cs typeface="+mn-cs"/>
                <a:hlinkClick r:id="rId5"/>
              </a:rPr>
              <a:t>https://healthwatch163.workplace.com/groups/280616882574510/permalink/765439327425594/</a:t>
            </a: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p:txBody>
      </p:sp>
      <p:sp>
        <p:nvSpPr>
          <p:cNvPr id="16" name="Rectangle 15">
            <a:extLst>
              <a:ext uri="{FF2B5EF4-FFF2-40B4-BE49-F238E27FC236}">
                <a16:creationId xmlns:a16="http://schemas.microsoft.com/office/drawing/2014/main" id="{07314C65-FE58-4975-60E2-8FC36EFB486E}"/>
              </a:ext>
            </a:extLst>
          </p:cNvPr>
          <p:cNvSpPr/>
          <p:nvPr/>
        </p:nvSpPr>
        <p:spPr>
          <a:xfrm>
            <a:off x="7834943" y="5060872"/>
            <a:ext cx="4533682" cy="1836344"/>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You can import a signature if you would like to add a touch of personalisation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To add a signature make sure you’ve saved the signature as a </a:t>
            </a:r>
            <a:r>
              <a:rPr kumimoji="0" lang="en-GB" sz="1400" b="0" i="0" u="none" strike="noStrike" kern="1200" cap="none" spc="0" normalizeH="0" baseline="0" noProof="0" dirty="0" err="1">
                <a:ln>
                  <a:noFill/>
                </a:ln>
                <a:solidFill>
                  <a:srgbClr val="000000"/>
                </a:solidFill>
                <a:effectLst/>
                <a:uLnTx/>
                <a:uFillTx/>
                <a:latin typeface="Poppins Light"/>
                <a:ea typeface="+mn-ea"/>
                <a:cs typeface="+mn-cs"/>
              </a:rPr>
              <a:t>png</a:t>
            </a:r>
            <a:r>
              <a:rPr kumimoji="0" lang="en-GB" sz="1400" b="0" i="0" u="none" strike="noStrike" kern="1200" cap="none" spc="0" normalizeH="0" baseline="0" noProof="0" dirty="0">
                <a:ln>
                  <a:noFill/>
                </a:ln>
                <a:solidFill>
                  <a:srgbClr val="000000"/>
                </a:solidFill>
                <a:effectLst/>
                <a:uLnTx/>
                <a:uFillTx/>
                <a:latin typeface="Poppins Light"/>
                <a:ea typeface="+mn-ea"/>
                <a:cs typeface="+mn-cs"/>
              </a:rPr>
              <a:t> file so its on a transparent background.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Insert the </a:t>
            </a:r>
            <a:r>
              <a:rPr kumimoji="0" lang="en-GB" sz="1400" b="0" i="0" u="none" strike="noStrike" kern="1200" cap="none" spc="0" normalizeH="0" baseline="0" noProof="0" dirty="0" err="1">
                <a:ln>
                  <a:noFill/>
                </a:ln>
                <a:solidFill>
                  <a:srgbClr val="000000"/>
                </a:solidFill>
                <a:effectLst/>
                <a:uLnTx/>
                <a:uFillTx/>
                <a:latin typeface="Poppins Light"/>
                <a:ea typeface="+mn-ea"/>
                <a:cs typeface="+mn-cs"/>
              </a:rPr>
              <a:t>png</a:t>
            </a:r>
            <a:r>
              <a:rPr kumimoji="0" lang="en-GB" sz="1400" b="0" i="0" u="none" strike="noStrike" kern="1200" cap="none" spc="0" normalizeH="0" baseline="0" noProof="0" dirty="0">
                <a:ln>
                  <a:noFill/>
                </a:ln>
                <a:solidFill>
                  <a:srgbClr val="000000"/>
                </a:solidFill>
                <a:effectLst/>
                <a:uLnTx/>
                <a:uFillTx/>
                <a:latin typeface="Poppins Light"/>
                <a:ea typeface="+mn-ea"/>
                <a:cs typeface="+mn-cs"/>
              </a:rPr>
              <a:t> of the signature as you would an image.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p:txBody>
      </p:sp>
      <p:sp>
        <p:nvSpPr>
          <p:cNvPr id="17" name="Rectangle 16">
            <a:extLst>
              <a:ext uri="{FF2B5EF4-FFF2-40B4-BE49-F238E27FC236}">
                <a16:creationId xmlns:a16="http://schemas.microsoft.com/office/drawing/2014/main" id="{266849BB-B3EE-1EFF-4BE6-51493CA20F57}"/>
              </a:ext>
            </a:extLst>
          </p:cNvPr>
          <p:cNvSpPr/>
          <p:nvPr/>
        </p:nvSpPr>
        <p:spPr>
          <a:xfrm>
            <a:off x="-4801899" y="5913731"/>
            <a:ext cx="4533682" cy="2729526"/>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spc="0" normalizeH="0" baseline="0" noProof="0" dirty="0">
                <a:ln>
                  <a:noFill/>
                </a:ln>
                <a:solidFill>
                  <a:srgbClr val="000000"/>
                </a:solidFill>
                <a:effectLst/>
                <a:uLnTx/>
                <a:uFillTx/>
                <a:latin typeface="Poppins Medium" pitchFamily="2" charset="77"/>
                <a:ea typeface="+mn-ea"/>
                <a:cs typeface="Poppins Medium" pitchFamily="2" charset="77"/>
              </a:rPr>
              <a:t>Image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This image is for positional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purposes only, ensure you replace with a picture of your Chair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Poppins Light"/>
                <a:ea typeface="+mn-ea"/>
                <a:cs typeface="+mn-cs"/>
              </a:rPr>
              <a:t>To crop your image, click on your image, and click the tab </a:t>
            </a:r>
            <a:r>
              <a:rPr kumimoji="0" lang="en-US" sz="1400" b="1" i="0" u="none" strike="noStrike" kern="1200" cap="none" spc="0" normalizeH="0" baseline="0" noProof="0" dirty="0">
                <a:ln>
                  <a:noFill/>
                </a:ln>
                <a:solidFill>
                  <a:srgbClr val="000000"/>
                </a:solidFill>
                <a:effectLst/>
                <a:uLnTx/>
                <a:uFillTx/>
                <a:latin typeface="Poppins Light"/>
                <a:ea typeface="+mn-ea"/>
                <a:cs typeface="+mn-cs"/>
              </a:rPr>
              <a:t>Format</a:t>
            </a:r>
            <a:r>
              <a:rPr kumimoji="0" lang="en-US" sz="1400" b="0" i="0" u="none" strike="noStrike" kern="1200" cap="none" spc="0" normalizeH="0" baseline="0" noProof="0" dirty="0">
                <a:ln>
                  <a:noFill/>
                </a:ln>
                <a:solidFill>
                  <a:srgbClr val="000000"/>
                </a:solidFill>
                <a:effectLst/>
                <a:uLnTx/>
                <a:uFillTx/>
                <a:latin typeface="Poppins Light"/>
                <a:ea typeface="+mn-ea"/>
                <a:cs typeface="+mn-cs"/>
              </a:rPr>
              <a:t>. Here you can crop your image if necessary.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Poppins Light"/>
                <a:ea typeface="+mn-ea"/>
                <a:cs typeface="+mn-cs"/>
              </a:rPr>
              <a:t>To scale your image up or down, hold down the shift key and drag a corner to the size you want.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p:txBody>
      </p:sp>
      <p:sp>
        <p:nvSpPr>
          <p:cNvPr id="18" name="Rectangle 17">
            <a:extLst>
              <a:ext uri="{FF2B5EF4-FFF2-40B4-BE49-F238E27FC236}">
                <a16:creationId xmlns:a16="http://schemas.microsoft.com/office/drawing/2014/main" id="{C4BEBD58-D9A9-E507-F036-3E6AAF7CEC34}"/>
              </a:ext>
            </a:extLst>
          </p:cNvPr>
          <p:cNvSpPr/>
          <p:nvPr/>
        </p:nvSpPr>
        <p:spPr>
          <a:xfrm>
            <a:off x="7834943" y="8172854"/>
            <a:ext cx="4533682" cy="589696"/>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Update this quote for one </a:t>
            </a:r>
            <a:r>
              <a:rPr lang="en-GB" sz="1400" kern="1200" dirty="0">
                <a:solidFill>
                  <a:srgbClr val="000000"/>
                </a:solidFill>
                <a:latin typeface="Poppins Light"/>
                <a:ea typeface="+mn-ea"/>
                <a:cs typeface="+mn-cs"/>
              </a:rPr>
              <a:t>from</a:t>
            </a:r>
            <a:r>
              <a:rPr kumimoji="0" lang="en-GB" sz="1400" b="0" i="0" u="none" strike="noStrike" kern="1200" cap="none" spc="0" normalizeH="0" baseline="0" noProof="0" dirty="0">
                <a:ln>
                  <a:noFill/>
                </a:ln>
                <a:solidFill>
                  <a:srgbClr val="000000"/>
                </a:solidFill>
                <a:effectLst/>
                <a:uLnTx/>
                <a:uFillTx/>
                <a:latin typeface="Poppins Light"/>
                <a:ea typeface="+mn-ea"/>
                <a:cs typeface="+mn-cs"/>
              </a:rPr>
              <a:t> your </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r>
              <a:rPr kumimoji="0" lang="en-GB" sz="1400" b="0" i="0" u="none" strike="noStrike" kern="1200" cap="none" spc="0" normalizeH="0" baseline="0" noProof="0" dirty="0">
                <a:ln>
                  <a:noFill/>
                </a:ln>
                <a:solidFill>
                  <a:srgbClr val="000000"/>
                </a:solidFill>
                <a:effectLst/>
                <a:uLnTx/>
                <a:uFillTx/>
                <a:latin typeface="Poppins Light"/>
                <a:ea typeface="+mn-ea"/>
                <a:cs typeface="+mn-cs"/>
              </a:rPr>
              <a:t>own Chair.</a:t>
            </a:r>
          </a:p>
        </p:txBody>
      </p:sp>
      <p:sp>
        <p:nvSpPr>
          <p:cNvPr id="22" name="Rectangle 21">
            <a:extLst>
              <a:ext uri="{FF2B5EF4-FFF2-40B4-BE49-F238E27FC236}">
                <a16:creationId xmlns:a16="http://schemas.microsoft.com/office/drawing/2014/main" id="{287784E0-C505-51F7-EF58-35A45138CD22}"/>
              </a:ext>
            </a:extLst>
          </p:cNvPr>
          <p:cNvSpPr/>
          <p:nvPr/>
        </p:nvSpPr>
        <p:spPr>
          <a:xfrm>
            <a:off x="7834943" y="3992653"/>
            <a:ext cx="4533682" cy="631163"/>
          </a:xfrm>
          <a:prstGeom prst="rect">
            <a:avLst/>
          </a:prstGeom>
          <a:solidFill>
            <a:srgbClr val="84BD00">
              <a:lumMod val="20000"/>
              <a:lumOff val="80000"/>
            </a:srgbClr>
          </a:solid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Section word count – 150 words</a:t>
            </a:r>
          </a:p>
        </p:txBody>
      </p:sp>
      <p:sp>
        <p:nvSpPr>
          <p:cNvPr id="23" name="Rectangle 22">
            <a:extLst>
              <a:ext uri="{FF2B5EF4-FFF2-40B4-BE49-F238E27FC236}">
                <a16:creationId xmlns:a16="http://schemas.microsoft.com/office/drawing/2014/main" id="{851C57DF-F4A5-1DAB-6B1F-31FAB1146D06}"/>
              </a:ext>
            </a:extLst>
          </p:cNvPr>
          <p:cNvSpPr/>
          <p:nvPr/>
        </p:nvSpPr>
        <p:spPr>
          <a:xfrm>
            <a:off x="7834943" y="8968408"/>
            <a:ext cx="4533682" cy="631163"/>
          </a:xfrm>
          <a:prstGeom prst="rect">
            <a:avLst/>
          </a:prstGeom>
          <a:solidFill>
            <a:srgbClr val="84BD00">
              <a:lumMod val="20000"/>
              <a:lumOff val="80000"/>
            </a:srgbClr>
          </a:solid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Quote word count – 60 words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30" y="6051219"/>
            <a:ext cx="6304280" cy="3106019"/>
          </a:xfrm>
          <a:custGeom>
            <a:avLst/>
            <a:gdLst/>
            <a:ahLst/>
            <a:cxnLst/>
            <a:rect l="l" t="t" r="r" b="b"/>
            <a:pathLst>
              <a:path w="6304280" h="3046095">
                <a:moveTo>
                  <a:pt x="6304000" y="0"/>
                </a:moveTo>
                <a:lnTo>
                  <a:pt x="0" y="0"/>
                </a:lnTo>
                <a:lnTo>
                  <a:pt x="0" y="3045891"/>
                </a:lnTo>
                <a:lnTo>
                  <a:pt x="6304000" y="3045891"/>
                </a:lnTo>
                <a:lnTo>
                  <a:pt x="6304000" y="0"/>
                </a:lnTo>
                <a:close/>
              </a:path>
            </a:pathLst>
          </a:custGeom>
          <a:solidFill>
            <a:srgbClr val="E5F5FB"/>
          </a:solidFill>
        </p:spPr>
        <p:txBody>
          <a:bodyPr wrap="square" lIns="0" tIns="0" rIns="0" bIns="0" rtlCol="0"/>
          <a:lstStyle/>
          <a:p>
            <a:endParaRPr/>
          </a:p>
        </p:txBody>
      </p:sp>
      <p:sp>
        <p:nvSpPr>
          <p:cNvPr id="4" name="object 4"/>
          <p:cNvSpPr txBox="1">
            <a:spLocks noGrp="1"/>
          </p:cNvSpPr>
          <p:nvPr>
            <p:ph type="title"/>
          </p:nvPr>
        </p:nvSpPr>
        <p:spPr/>
        <p:txBody>
          <a:bodyPr/>
          <a:lstStyle/>
          <a:p>
            <a:r>
              <a:rPr lang="en-GB" dirty="0"/>
              <a:t>About us</a:t>
            </a:r>
          </a:p>
        </p:txBody>
      </p:sp>
      <p:sp>
        <p:nvSpPr>
          <p:cNvPr id="33" name="object 33"/>
          <p:cNvSpPr txBox="1">
            <a:spLocks noGrp="1"/>
          </p:cNvSpPr>
          <p:nvPr>
            <p:ph type="ftr" sz="quarter" idx="10"/>
          </p:nvPr>
        </p:nvSpPr>
        <p:spPr/>
        <p:txBody>
          <a:bodyPr/>
          <a:lstStyle/>
          <a:p>
            <a:r>
              <a:rPr lang="en-GB" dirty="0"/>
              <a:t>Healthwatch England Annual Report 2022-23</a:t>
            </a:r>
          </a:p>
        </p:txBody>
      </p:sp>
      <p:sp>
        <p:nvSpPr>
          <p:cNvPr id="32" name="object 32"/>
          <p:cNvSpPr txBox="1">
            <a:spLocks noGrp="1"/>
          </p:cNvSpPr>
          <p:nvPr>
            <p:ph type="sldNum" sz="quarter" idx="11"/>
          </p:nvPr>
        </p:nvSpPr>
        <p:spPr/>
        <p:txBody>
          <a:bodyPr/>
          <a:lstStyle/>
          <a:p>
            <a:fld id="{81D60167-4931-47E6-BA6A-407CBD079E47}" type="slidenum">
              <a:rPr lang="en-GB" dirty="0"/>
              <a:pPr/>
              <a:t>5</a:t>
            </a:fld>
            <a:endParaRPr lang="en-GB" dirty="0"/>
          </a:p>
        </p:txBody>
      </p:sp>
      <p:sp>
        <p:nvSpPr>
          <p:cNvPr id="41" name="Text Placeholder 40">
            <a:extLst>
              <a:ext uri="{FF2B5EF4-FFF2-40B4-BE49-F238E27FC236}">
                <a16:creationId xmlns:a16="http://schemas.microsoft.com/office/drawing/2014/main" id="{75AA094B-6CB7-C54E-1589-4EC76BE29B2C}"/>
              </a:ext>
            </a:extLst>
          </p:cNvPr>
          <p:cNvSpPr>
            <a:spLocks noGrp="1"/>
          </p:cNvSpPr>
          <p:nvPr>
            <p:ph type="body" sz="quarter" idx="12"/>
          </p:nvPr>
        </p:nvSpPr>
        <p:spPr>
          <a:xfrm>
            <a:off x="501650" y="1249995"/>
            <a:ext cx="5802630" cy="1239316"/>
          </a:xfrm>
        </p:spPr>
        <p:txBody>
          <a:bodyPr/>
          <a:lstStyle/>
          <a:p>
            <a:pPr>
              <a:spcAft>
                <a:spcPts val="1200"/>
              </a:spcAft>
            </a:pPr>
            <a:r>
              <a:rPr lang="en-GB" sz="1800" dirty="0"/>
              <a:t>Healthwatch </a:t>
            </a:r>
            <a:r>
              <a:rPr lang="en-GB" sz="1800" dirty="0">
                <a:solidFill>
                  <a:schemeClr val="accent1"/>
                </a:solidFill>
              </a:rPr>
              <a:t>[insert town] </a:t>
            </a:r>
            <a:r>
              <a:rPr lang="en-GB" sz="1800" dirty="0"/>
              <a:t>is your local health and social care champion.</a:t>
            </a:r>
          </a:p>
          <a:p>
            <a:pPr>
              <a:spcAft>
                <a:spcPts val="1200"/>
              </a:spcAft>
            </a:pPr>
            <a:r>
              <a:rPr lang="en-GB" sz="1200" dirty="0">
                <a:solidFill>
                  <a:schemeClr val="tx1"/>
                </a:solidFill>
                <a:latin typeface="Poppins Light" pitchFamily="2" charset="77"/>
                <a:cs typeface="Poppins Light" pitchFamily="2" charset="77"/>
              </a:rPr>
              <a:t>We make sure NHS leaders and decision makers hear your voice and use your feedback to improve care. We can also help you to find reliable and trustworthy information and advice.</a:t>
            </a:r>
          </a:p>
          <a:p>
            <a:pPr>
              <a:spcAft>
                <a:spcPts val="1200"/>
              </a:spcAft>
            </a:pPr>
            <a:endParaRPr lang="en-GB" sz="1000" dirty="0">
              <a:latin typeface="Poppins Light" pitchFamily="2" charset="77"/>
              <a:cs typeface="Poppins Light" pitchFamily="2" charset="77"/>
            </a:endParaRPr>
          </a:p>
          <a:p>
            <a:pPr>
              <a:spcAft>
                <a:spcPts val="1200"/>
              </a:spcAft>
            </a:pPr>
            <a:endParaRPr lang="en-GB" dirty="0"/>
          </a:p>
        </p:txBody>
      </p:sp>
      <p:sp>
        <p:nvSpPr>
          <p:cNvPr id="5" name="object 5"/>
          <p:cNvSpPr/>
          <p:nvPr/>
        </p:nvSpPr>
        <p:spPr>
          <a:xfrm>
            <a:off x="504000" y="1094703"/>
            <a:ext cx="5807710" cy="0"/>
          </a:xfrm>
          <a:custGeom>
            <a:avLst/>
            <a:gdLst/>
            <a:ahLst/>
            <a:cxnLst/>
            <a:rect l="l" t="t" r="r" b="b"/>
            <a:pathLst>
              <a:path w="5807710">
                <a:moveTo>
                  <a:pt x="0" y="0"/>
                </a:moveTo>
                <a:lnTo>
                  <a:pt x="5807646" y="0"/>
                </a:lnTo>
              </a:path>
            </a:pathLst>
          </a:custGeom>
          <a:ln w="19050">
            <a:solidFill>
              <a:srgbClr val="004F6B"/>
            </a:solidFill>
          </a:ln>
        </p:spPr>
        <p:txBody>
          <a:bodyPr wrap="square" lIns="0" tIns="0" rIns="0" bIns="0" rtlCol="0"/>
          <a:lstStyle/>
          <a:p>
            <a:endParaRPr/>
          </a:p>
        </p:txBody>
      </p:sp>
      <p:sp>
        <p:nvSpPr>
          <p:cNvPr id="7" name="object 7"/>
          <p:cNvSpPr/>
          <p:nvPr/>
        </p:nvSpPr>
        <p:spPr>
          <a:xfrm>
            <a:off x="7430" y="2976701"/>
            <a:ext cx="6311900" cy="1309742"/>
          </a:xfrm>
          <a:custGeom>
            <a:avLst/>
            <a:gdLst/>
            <a:ahLst/>
            <a:cxnLst/>
            <a:rect l="l" t="t" r="r" b="b"/>
            <a:pathLst>
              <a:path w="6311900" h="1036320">
                <a:moveTo>
                  <a:pt x="6311646" y="0"/>
                </a:moveTo>
                <a:lnTo>
                  <a:pt x="0" y="0"/>
                </a:lnTo>
                <a:lnTo>
                  <a:pt x="0" y="1035862"/>
                </a:lnTo>
                <a:lnTo>
                  <a:pt x="6311646" y="1035862"/>
                </a:lnTo>
                <a:lnTo>
                  <a:pt x="6311646" y="0"/>
                </a:lnTo>
                <a:close/>
              </a:path>
            </a:pathLst>
          </a:custGeom>
          <a:solidFill>
            <a:srgbClr val="E5F5FB"/>
          </a:solidFill>
        </p:spPr>
        <p:txBody>
          <a:bodyPr wrap="square" lIns="0" tIns="0" rIns="0" bIns="0" rtlCol="0"/>
          <a:lstStyle/>
          <a:p>
            <a:endParaRPr/>
          </a:p>
        </p:txBody>
      </p:sp>
      <p:sp>
        <p:nvSpPr>
          <p:cNvPr id="47" name="Text Placeholder 40">
            <a:extLst>
              <a:ext uri="{FF2B5EF4-FFF2-40B4-BE49-F238E27FC236}">
                <a16:creationId xmlns:a16="http://schemas.microsoft.com/office/drawing/2014/main" id="{DDA6111F-C2A2-528E-410B-1ACF215F6138}"/>
              </a:ext>
            </a:extLst>
          </p:cNvPr>
          <p:cNvSpPr txBox="1">
            <a:spLocks/>
          </p:cNvSpPr>
          <p:nvPr/>
        </p:nvSpPr>
        <p:spPr>
          <a:xfrm>
            <a:off x="1533255" y="3380801"/>
            <a:ext cx="4596765" cy="478720"/>
          </a:xfrm>
          <a:prstGeom prst="rect">
            <a:avLst/>
          </a:prstGeom>
        </p:spPr>
        <p:txBody>
          <a:bodyPr vert="horz" lIns="0" tIns="0" rIns="0" bIns="0" rtlCol="0">
            <a:noAutofit/>
          </a:bodyPr>
          <a:lstStyle>
            <a:lvl1pPr marL="0">
              <a:defRPr sz="1400" b="0" i="0">
                <a:solidFill>
                  <a:schemeClr val="accent6"/>
                </a:solidFill>
                <a:latin typeface="Poppins Medium" pitchFamily="2" charset="77"/>
                <a:ea typeface="+mn-ea"/>
                <a:cs typeface="Poppins Medium" pitchFamily="2" charset="77"/>
              </a:defRPr>
            </a:lvl1pPr>
            <a:lvl2pPr marL="28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2pPr>
            <a:lvl3pPr marL="64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3pPr>
            <a:lvl4pPr marL="100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4pPr>
            <a:lvl5pPr marL="136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200"/>
              </a:spcAft>
            </a:pPr>
            <a:r>
              <a:rPr lang="en-GB" sz="1800" b="1" dirty="0">
                <a:latin typeface="Poppins SemiBold" pitchFamily="2" charset="77"/>
                <a:cs typeface="Poppins SemiBold" pitchFamily="2" charset="77"/>
              </a:rPr>
              <a:t>Our vision</a:t>
            </a:r>
            <a:br>
              <a:rPr lang="en-GB" sz="1600" b="1" dirty="0">
                <a:latin typeface="Poppins SemiBold" pitchFamily="2" charset="77"/>
                <a:cs typeface="Poppins SemiBold" pitchFamily="2" charset="77"/>
              </a:rPr>
            </a:br>
            <a:r>
              <a:rPr lang="en-GB" sz="1200" dirty="0">
                <a:solidFill>
                  <a:schemeClr val="tx1"/>
                </a:solidFill>
              </a:rPr>
              <a:t>A world where we can all get the health and care we need.</a:t>
            </a:r>
          </a:p>
        </p:txBody>
      </p:sp>
      <p:sp>
        <p:nvSpPr>
          <p:cNvPr id="54" name="Text Placeholder 40">
            <a:extLst>
              <a:ext uri="{FF2B5EF4-FFF2-40B4-BE49-F238E27FC236}">
                <a16:creationId xmlns:a16="http://schemas.microsoft.com/office/drawing/2014/main" id="{A601F53E-4105-3433-6924-B793CB28D224}"/>
              </a:ext>
            </a:extLst>
          </p:cNvPr>
          <p:cNvSpPr txBox="1">
            <a:spLocks/>
          </p:cNvSpPr>
          <p:nvPr/>
        </p:nvSpPr>
        <p:spPr>
          <a:xfrm>
            <a:off x="1532940" y="6233145"/>
            <a:ext cx="4595255" cy="2682240"/>
          </a:xfrm>
          <a:prstGeom prst="rect">
            <a:avLst/>
          </a:prstGeom>
        </p:spPr>
        <p:txBody>
          <a:bodyPr vert="horz" lIns="0" tIns="0" rIns="0" bIns="0" rtlCol="0">
            <a:noAutofit/>
          </a:bodyPr>
          <a:lstStyle>
            <a:lvl1pPr marL="0">
              <a:defRPr sz="1400" b="0" i="0">
                <a:solidFill>
                  <a:schemeClr val="accent6"/>
                </a:solidFill>
                <a:latin typeface="Poppins Medium" pitchFamily="2" charset="77"/>
                <a:ea typeface="+mn-ea"/>
                <a:cs typeface="Poppins Medium" pitchFamily="2" charset="77"/>
              </a:defRPr>
            </a:lvl1pPr>
            <a:lvl2pPr marL="28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2pPr>
            <a:lvl3pPr marL="64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3pPr>
            <a:lvl4pPr marL="100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4pPr>
            <a:lvl5pPr marL="136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1800" b="1" dirty="0">
                <a:latin typeface="Poppins SemiBold" pitchFamily="2" charset="77"/>
                <a:cs typeface="Poppins SemiBold" pitchFamily="2" charset="77"/>
              </a:rPr>
              <a:t>Our values are:</a:t>
            </a:r>
          </a:p>
          <a:p>
            <a:pPr marL="284400" indent="-284400">
              <a:spcAft>
                <a:spcPts val="1200"/>
              </a:spcAft>
              <a:buFont typeface="Arial" panose="020B0604020202020204" pitchFamily="34" charset="0"/>
              <a:buChar char="•"/>
            </a:pPr>
            <a:r>
              <a:rPr lang="en-GB" sz="1200" b="1" dirty="0">
                <a:solidFill>
                  <a:schemeClr val="tx1"/>
                </a:solidFill>
                <a:latin typeface="Poppins SemiBold" pitchFamily="2" charset="77"/>
                <a:cs typeface="Poppins SemiBold" pitchFamily="2" charset="77"/>
              </a:rPr>
              <a:t>Listening </a:t>
            </a:r>
            <a:r>
              <a:rPr lang="en-GB" sz="1200" dirty="0">
                <a:solidFill>
                  <a:schemeClr val="tx1"/>
                </a:solidFill>
                <a:latin typeface="Poppins Light" pitchFamily="2" charset="77"/>
                <a:cs typeface="Poppins Light" pitchFamily="2" charset="77"/>
              </a:rPr>
              <a:t>to people and making sure their voices </a:t>
            </a:r>
            <a:br>
              <a:rPr lang="en-GB" sz="1200" dirty="0">
                <a:solidFill>
                  <a:schemeClr val="tx1"/>
                </a:solidFill>
                <a:latin typeface="Poppins Light" pitchFamily="2" charset="77"/>
                <a:cs typeface="Poppins Light" pitchFamily="2" charset="77"/>
              </a:rPr>
            </a:br>
            <a:r>
              <a:rPr lang="en-GB" sz="1200" dirty="0">
                <a:solidFill>
                  <a:schemeClr val="tx1"/>
                </a:solidFill>
                <a:latin typeface="Poppins Light" pitchFamily="2" charset="77"/>
                <a:cs typeface="Poppins Light" pitchFamily="2" charset="77"/>
              </a:rPr>
              <a:t>are heard.</a:t>
            </a:r>
            <a:endParaRPr lang="en-GB" sz="1200" b="1" dirty="0">
              <a:solidFill>
                <a:schemeClr val="tx1"/>
              </a:solidFill>
              <a:latin typeface="Poppins SemiBold" pitchFamily="2" charset="77"/>
              <a:cs typeface="Poppins SemiBold" pitchFamily="2" charset="77"/>
            </a:endParaRPr>
          </a:p>
          <a:p>
            <a:pPr marL="284400" indent="-284400">
              <a:spcAft>
                <a:spcPts val="1200"/>
              </a:spcAft>
              <a:buFont typeface="Arial" panose="020B0604020202020204" pitchFamily="34" charset="0"/>
              <a:buChar char="•"/>
            </a:pPr>
            <a:r>
              <a:rPr lang="en-GB" sz="1200" b="1" dirty="0">
                <a:solidFill>
                  <a:schemeClr val="tx1"/>
                </a:solidFill>
                <a:latin typeface="Poppins SemiBold" pitchFamily="2" charset="77"/>
                <a:cs typeface="Poppins SemiBold" pitchFamily="2" charset="77"/>
              </a:rPr>
              <a:t>Including </a:t>
            </a:r>
            <a:r>
              <a:rPr lang="en-GB" sz="1200" dirty="0">
                <a:solidFill>
                  <a:schemeClr val="tx1"/>
                </a:solidFill>
                <a:latin typeface="Poppins Light" pitchFamily="2" charset="77"/>
                <a:cs typeface="Poppins Light" pitchFamily="2" charset="77"/>
              </a:rPr>
              <a:t>everyone in the conversation – especially those who don’t always have their voice heard.</a:t>
            </a:r>
            <a:endParaRPr lang="en-GB" sz="1200" b="1" dirty="0">
              <a:solidFill>
                <a:schemeClr val="tx1"/>
              </a:solidFill>
              <a:latin typeface="Poppins SemiBold" pitchFamily="2" charset="77"/>
              <a:cs typeface="Poppins SemiBold" pitchFamily="2" charset="77"/>
            </a:endParaRPr>
          </a:p>
          <a:p>
            <a:pPr marL="284400" indent="-284400">
              <a:spcAft>
                <a:spcPts val="1200"/>
              </a:spcAft>
              <a:buFont typeface="Arial" panose="020B0604020202020204" pitchFamily="34" charset="0"/>
              <a:buChar char="•"/>
            </a:pPr>
            <a:r>
              <a:rPr lang="en-GB" sz="1200" b="1" dirty="0">
                <a:solidFill>
                  <a:schemeClr val="tx1"/>
                </a:solidFill>
                <a:latin typeface="Poppins SemiBold" pitchFamily="2" charset="77"/>
                <a:cs typeface="Poppins SemiBold" pitchFamily="2" charset="77"/>
              </a:rPr>
              <a:t>Analysing </a:t>
            </a:r>
            <a:r>
              <a:rPr lang="en-GB" sz="1200" dirty="0">
                <a:solidFill>
                  <a:schemeClr val="tx1"/>
                </a:solidFill>
                <a:latin typeface="Poppins Light" pitchFamily="2" charset="77"/>
                <a:cs typeface="Poppins Light" pitchFamily="2" charset="77"/>
              </a:rPr>
              <a:t>different people’s experiences to learn how </a:t>
            </a:r>
            <a:br>
              <a:rPr lang="en-GB" sz="1200" dirty="0">
                <a:solidFill>
                  <a:schemeClr val="tx1"/>
                </a:solidFill>
                <a:latin typeface="Poppins Light" pitchFamily="2" charset="77"/>
                <a:cs typeface="Poppins Light" pitchFamily="2" charset="77"/>
              </a:rPr>
            </a:br>
            <a:r>
              <a:rPr lang="en-GB" sz="1200" dirty="0">
                <a:solidFill>
                  <a:schemeClr val="tx1"/>
                </a:solidFill>
                <a:latin typeface="Poppins Light" pitchFamily="2" charset="77"/>
                <a:cs typeface="Poppins Light" pitchFamily="2" charset="77"/>
              </a:rPr>
              <a:t>to improve care.</a:t>
            </a:r>
            <a:endParaRPr lang="en-GB" sz="1200" b="1" dirty="0">
              <a:solidFill>
                <a:schemeClr val="tx1"/>
              </a:solidFill>
              <a:latin typeface="Poppins SemiBold" pitchFamily="2" charset="77"/>
              <a:cs typeface="Poppins SemiBold" pitchFamily="2" charset="77"/>
            </a:endParaRPr>
          </a:p>
          <a:p>
            <a:pPr marL="284400" indent="-284400">
              <a:spcAft>
                <a:spcPts val="1200"/>
              </a:spcAft>
              <a:buFont typeface="Arial" panose="020B0604020202020204" pitchFamily="34" charset="0"/>
              <a:buChar char="•"/>
            </a:pPr>
            <a:r>
              <a:rPr lang="en-GB" sz="1200" b="1" dirty="0">
                <a:solidFill>
                  <a:schemeClr val="tx1"/>
                </a:solidFill>
                <a:latin typeface="Poppins SemiBold" pitchFamily="2" charset="77"/>
                <a:cs typeface="Poppins SemiBold" pitchFamily="2" charset="77"/>
              </a:rPr>
              <a:t>Acting </a:t>
            </a:r>
            <a:r>
              <a:rPr lang="en-GB" sz="1200" dirty="0">
                <a:solidFill>
                  <a:schemeClr val="tx1"/>
                </a:solidFill>
                <a:latin typeface="Poppins Light" pitchFamily="2" charset="77"/>
                <a:cs typeface="Poppins Light" pitchFamily="2" charset="77"/>
              </a:rPr>
              <a:t>on feedback and driving change.</a:t>
            </a:r>
            <a:endParaRPr lang="en-GB" sz="1200" b="1" dirty="0">
              <a:solidFill>
                <a:schemeClr val="tx1"/>
              </a:solidFill>
              <a:latin typeface="Poppins SemiBold" pitchFamily="2" charset="77"/>
              <a:cs typeface="Poppins SemiBold" pitchFamily="2" charset="77"/>
            </a:endParaRPr>
          </a:p>
          <a:p>
            <a:pPr marL="284400" indent="-284400">
              <a:spcAft>
                <a:spcPts val="1200"/>
              </a:spcAft>
              <a:buFont typeface="Arial" panose="020B0604020202020204" pitchFamily="34" charset="0"/>
              <a:buChar char="•"/>
            </a:pPr>
            <a:r>
              <a:rPr lang="en-GB" sz="1200" b="1" dirty="0">
                <a:solidFill>
                  <a:schemeClr val="tx1"/>
                </a:solidFill>
                <a:latin typeface="Poppins SemiBold" pitchFamily="2" charset="77"/>
                <a:cs typeface="Poppins SemiBold" pitchFamily="2" charset="77"/>
              </a:rPr>
              <a:t>Partnering </a:t>
            </a:r>
            <a:r>
              <a:rPr lang="en-GB" sz="1200" dirty="0">
                <a:solidFill>
                  <a:schemeClr val="tx1"/>
                </a:solidFill>
                <a:latin typeface="Poppins Light" pitchFamily="2" charset="77"/>
                <a:cs typeface="Poppins Light" pitchFamily="2" charset="77"/>
              </a:rPr>
              <a:t>with care providers, Government, and </a:t>
            </a:r>
            <a:br>
              <a:rPr lang="en-GB" sz="1200" dirty="0">
                <a:solidFill>
                  <a:schemeClr val="tx1"/>
                </a:solidFill>
                <a:latin typeface="Poppins Light" pitchFamily="2" charset="77"/>
                <a:cs typeface="Poppins Light" pitchFamily="2" charset="77"/>
              </a:rPr>
            </a:br>
            <a:r>
              <a:rPr lang="en-GB" sz="1200" dirty="0">
                <a:solidFill>
                  <a:schemeClr val="tx1"/>
                </a:solidFill>
                <a:latin typeface="Poppins Light" pitchFamily="2" charset="77"/>
                <a:cs typeface="Poppins Light" pitchFamily="2" charset="77"/>
              </a:rPr>
              <a:t>the voluntary sector – serving as the public’s independent advocate.</a:t>
            </a:r>
          </a:p>
        </p:txBody>
      </p:sp>
      <p:pic>
        <p:nvPicPr>
          <p:cNvPr id="11" name="Graphic 10">
            <a:extLst>
              <a:ext uri="{FF2B5EF4-FFF2-40B4-BE49-F238E27FC236}">
                <a16:creationId xmlns:a16="http://schemas.microsoft.com/office/drawing/2014/main" id="{CE51A392-4BCA-1697-526F-058BB8E50D6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872" y="3228952"/>
            <a:ext cx="782419" cy="782419"/>
          </a:xfrm>
          <a:prstGeom prst="rect">
            <a:avLst/>
          </a:prstGeom>
        </p:spPr>
      </p:pic>
      <p:pic>
        <p:nvPicPr>
          <p:cNvPr id="15" name="Graphic 14">
            <a:extLst>
              <a:ext uri="{FF2B5EF4-FFF2-40B4-BE49-F238E27FC236}">
                <a16:creationId xmlns:a16="http://schemas.microsoft.com/office/drawing/2014/main" id="{6F72F9EB-56D3-CAE0-BD43-BB0BD63C41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2269" y="6320688"/>
            <a:ext cx="796925" cy="796925"/>
          </a:xfrm>
          <a:prstGeom prst="rect">
            <a:avLst/>
          </a:prstGeom>
        </p:spPr>
      </p:pic>
      <p:sp>
        <p:nvSpPr>
          <p:cNvPr id="6" name="Rectangle 5">
            <a:extLst>
              <a:ext uri="{FF2B5EF4-FFF2-40B4-BE49-F238E27FC236}">
                <a16:creationId xmlns:a16="http://schemas.microsoft.com/office/drawing/2014/main" id="{4215DA0A-1BEE-2517-7D6C-2FDED5A30A86}"/>
              </a:ext>
            </a:extLst>
          </p:cNvPr>
          <p:cNvSpPr/>
          <p:nvPr/>
        </p:nvSpPr>
        <p:spPr>
          <a:xfrm>
            <a:off x="-4948799" y="1249995"/>
            <a:ext cx="4533682" cy="864096"/>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Make sure to change the pink text in brackets in to black after inserting your information throughout the document</a:t>
            </a:r>
          </a:p>
        </p:txBody>
      </p:sp>
      <p:sp>
        <p:nvSpPr>
          <p:cNvPr id="8" name="object 7">
            <a:extLst>
              <a:ext uri="{FF2B5EF4-FFF2-40B4-BE49-F238E27FC236}">
                <a16:creationId xmlns:a16="http://schemas.microsoft.com/office/drawing/2014/main" id="{1845683D-178B-CD9F-E9C4-D6E8BF59215C}"/>
              </a:ext>
            </a:extLst>
          </p:cNvPr>
          <p:cNvSpPr/>
          <p:nvPr/>
        </p:nvSpPr>
        <p:spPr>
          <a:xfrm>
            <a:off x="-190" y="4561515"/>
            <a:ext cx="6311900" cy="1239830"/>
          </a:xfrm>
          <a:custGeom>
            <a:avLst/>
            <a:gdLst/>
            <a:ahLst/>
            <a:cxnLst/>
            <a:rect l="l" t="t" r="r" b="b"/>
            <a:pathLst>
              <a:path w="6311900" h="1036320">
                <a:moveTo>
                  <a:pt x="6311646" y="0"/>
                </a:moveTo>
                <a:lnTo>
                  <a:pt x="0" y="0"/>
                </a:lnTo>
                <a:lnTo>
                  <a:pt x="0" y="1035862"/>
                </a:lnTo>
                <a:lnTo>
                  <a:pt x="6311646" y="1035862"/>
                </a:lnTo>
                <a:lnTo>
                  <a:pt x="6311646" y="0"/>
                </a:lnTo>
                <a:close/>
              </a:path>
            </a:pathLst>
          </a:custGeom>
          <a:solidFill>
            <a:srgbClr val="E5F5FB"/>
          </a:solidFill>
        </p:spPr>
        <p:txBody>
          <a:bodyPr wrap="square" lIns="0" tIns="0" rIns="0" bIns="0" rtlCol="0"/>
          <a:lstStyle/>
          <a:p>
            <a:endParaRPr/>
          </a:p>
        </p:txBody>
      </p:sp>
      <p:sp>
        <p:nvSpPr>
          <p:cNvPr id="9" name="Text Placeholder 40">
            <a:extLst>
              <a:ext uri="{FF2B5EF4-FFF2-40B4-BE49-F238E27FC236}">
                <a16:creationId xmlns:a16="http://schemas.microsoft.com/office/drawing/2014/main" id="{5E654E54-25F4-B005-1EA7-1B0880DB28BD}"/>
              </a:ext>
            </a:extLst>
          </p:cNvPr>
          <p:cNvSpPr txBox="1">
            <a:spLocks/>
          </p:cNvSpPr>
          <p:nvPr/>
        </p:nvSpPr>
        <p:spPr>
          <a:xfrm>
            <a:off x="1532940" y="4880659"/>
            <a:ext cx="4596765" cy="601609"/>
          </a:xfrm>
          <a:prstGeom prst="rect">
            <a:avLst/>
          </a:prstGeom>
        </p:spPr>
        <p:txBody>
          <a:bodyPr vert="horz" lIns="0" tIns="0" rIns="0" bIns="0" rtlCol="0">
            <a:noAutofit/>
          </a:bodyPr>
          <a:lstStyle>
            <a:lvl1pPr marL="0">
              <a:defRPr sz="1400" b="0" i="0">
                <a:solidFill>
                  <a:schemeClr val="accent6"/>
                </a:solidFill>
                <a:latin typeface="Poppins Medium" pitchFamily="2" charset="77"/>
                <a:ea typeface="+mn-ea"/>
                <a:cs typeface="Poppins Medium" pitchFamily="2" charset="77"/>
              </a:defRPr>
            </a:lvl1pPr>
            <a:lvl2pPr marL="28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2pPr>
            <a:lvl3pPr marL="64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3pPr>
            <a:lvl4pPr marL="100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4pPr>
            <a:lvl5pPr marL="136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200"/>
              </a:spcAft>
            </a:pPr>
            <a:r>
              <a:rPr lang="en-GB" sz="1800" b="1" dirty="0">
                <a:latin typeface="Poppins SemiBold" pitchFamily="2" charset="77"/>
                <a:cs typeface="Poppins SemiBold" pitchFamily="2" charset="77"/>
              </a:rPr>
              <a:t>Our mission</a:t>
            </a:r>
            <a:br>
              <a:rPr lang="en-GB" sz="1600" b="1" dirty="0">
                <a:latin typeface="Poppins SemiBold" pitchFamily="2" charset="77"/>
                <a:cs typeface="Poppins SemiBold" pitchFamily="2" charset="77"/>
              </a:rPr>
            </a:br>
            <a:r>
              <a:rPr lang="en-GB" sz="1200" dirty="0">
                <a:solidFill>
                  <a:schemeClr val="tx1"/>
                </a:solidFill>
              </a:rPr>
              <a:t>To make sure people’s experiences help make health </a:t>
            </a:r>
            <a:br>
              <a:rPr lang="en-GB" sz="1200" dirty="0">
                <a:solidFill>
                  <a:schemeClr val="tx1"/>
                </a:solidFill>
              </a:rPr>
            </a:br>
            <a:r>
              <a:rPr lang="en-GB" sz="1200" dirty="0">
                <a:solidFill>
                  <a:schemeClr val="tx1"/>
                </a:solidFill>
              </a:rPr>
              <a:t>and care better.</a:t>
            </a:r>
          </a:p>
        </p:txBody>
      </p:sp>
      <p:pic>
        <p:nvPicPr>
          <p:cNvPr id="10" name="Graphic 9">
            <a:extLst>
              <a:ext uri="{FF2B5EF4-FFF2-40B4-BE49-F238E27FC236}">
                <a16:creationId xmlns:a16="http://schemas.microsoft.com/office/drawing/2014/main" id="{962A9E37-0EB8-2152-08DB-9BD6C1D9B8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9674" y="4863832"/>
            <a:ext cx="717549" cy="71754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p:nvPr/>
        </p:nvSpPr>
        <p:spPr>
          <a:xfrm>
            <a:off x="505485" y="3839975"/>
            <a:ext cx="7054850" cy="2442400"/>
          </a:xfrm>
          <a:custGeom>
            <a:avLst/>
            <a:gdLst/>
            <a:ahLst/>
            <a:cxnLst/>
            <a:rect l="l" t="t" r="r" b="b"/>
            <a:pathLst>
              <a:path w="5768340" h="2264410">
                <a:moveTo>
                  <a:pt x="5767997" y="0"/>
                </a:moveTo>
                <a:lnTo>
                  <a:pt x="0" y="0"/>
                </a:lnTo>
                <a:lnTo>
                  <a:pt x="0" y="2264003"/>
                </a:lnTo>
                <a:lnTo>
                  <a:pt x="5767997" y="2264003"/>
                </a:lnTo>
                <a:lnTo>
                  <a:pt x="5767997" y="0"/>
                </a:lnTo>
                <a:close/>
              </a:path>
            </a:pathLst>
          </a:custGeom>
          <a:solidFill>
            <a:srgbClr val="F3F8E5"/>
          </a:solidFill>
        </p:spPr>
        <p:txBody>
          <a:bodyPr wrap="square" lIns="0" tIns="0" rIns="0" bIns="0" rtlCol="0"/>
          <a:lstStyle/>
          <a:p>
            <a:endParaRPr>
              <a:solidFill>
                <a:schemeClr val="accent6"/>
              </a:solidFill>
            </a:endParaRPr>
          </a:p>
        </p:txBody>
      </p:sp>
      <p:sp>
        <p:nvSpPr>
          <p:cNvPr id="2" name="object 2"/>
          <p:cNvSpPr txBox="1">
            <a:spLocks noGrp="1"/>
          </p:cNvSpPr>
          <p:nvPr>
            <p:ph type="title"/>
          </p:nvPr>
        </p:nvSpPr>
        <p:spPr/>
        <p:txBody>
          <a:bodyPr/>
          <a:lstStyle/>
          <a:p>
            <a:r>
              <a:rPr lang="en-GB" dirty="0"/>
              <a:t>Year in review</a:t>
            </a:r>
          </a:p>
        </p:txBody>
      </p:sp>
      <p:sp>
        <p:nvSpPr>
          <p:cNvPr id="25" name="object 25"/>
          <p:cNvSpPr txBox="1">
            <a:spLocks noGrp="1"/>
          </p:cNvSpPr>
          <p:nvPr>
            <p:ph type="ftr" sz="quarter" idx="10"/>
          </p:nvPr>
        </p:nvSpPr>
        <p:spPr/>
        <p:txBody>
          <a:bodyPr/>
          <a:lstStyle/>
          <a:p>
            <a:r>
              <a:rPr lang="en-GB" dirty="0"/>
              <a:t>Healthwatch England Annual Report 2022-23</a:t>
            </a:r>
          </a:p>
        </p:txBody>
      </p:sp>
      <p:sp>
        <p:nvSpPr>
          <p:cNvPr id="24" name="object 24"/>
          <p:cNvSpPr txBox="1">
            <a:spLocks noGrp="1"/>
          </p:cNvSpPr>
          <p:nvPr>
            <p:ph type="sldNum" sz="quarter" idx="11"/>
          </p:nvPr>
        </p:nvSpPr>
        <p:spPr/>
        <p:txBody>
          <a:bodyPr/>
          <a:lstStyle/>
          <a:p>
            <a:fld id="{81D60167-4931-47E6-BA6A-407CBD079E47}" type="slidenum">
              <a:rPr lang="en-GB" dirty="0"/>
              <a:pPr/>
              <a:t>6</a:t>
            </a:fld>
            <a:endParaRPr lang="en-GB" dirty="0"/>
          </a:p>
        </p:txBody>
      </p:sp>
      <p:sp>
        <p:nvSpPr>
          <p:cNvPr id="3" name="object 3"/>
          <p:cNvSpPr/>
          <p:nvPr/>
        </p:nvSpPr>
        <p:spPr>
          <a:xfrm>
            <a:off x="504000" y="1094703"/>
            <a:ext cx="5807710" cy="0"/>
          </a:xfrm>
          <a:custGeom>
            <a:avLst/>
            <a:gdLst/>
            <a:ahLst/>
            <a:cxnLst/>
            <a:rect l="l" t="t" r="r" b="b"/>
            <a:pathLst>
              <a:path w="5807710">
                <a:moveTo>
                  <a:pt x="0" y="0"/>
                </a:moveTo>
                <a:lnTo>
                  <a:pt x="5807646" y="0"/>
                </a:lnTo>
              </a:path>
            </a:pathLst>
          </a:custGeom>
          <a:ln w="19050">
            <a:solidFill>
              <a:srgbClr val="004F6B"/>
            </a:solidFill>
          </a:ln>
        </p:spPr>
        <p:txBody>
          <a:bodyPr wrap="square" lIns="0" tIns="0" rIns="0" bIns="0" rtlCol="0"/>
          <a:lstStyle/>
          <a:p>
            <a:endParaRPr/>
          </a:p>
        </p:txBody>
      </p:sp>
      <p:sp>
        <p:nvSpPr>
          <p:cNvPr id="5" name="object 5"/>
          <p:cNvSpPr/>
          <p:nvPr/>
        </p:nvSpPr>
        <p:spPr>
          <a:xfrm>
            <a:off x="0" y="1282687"/>
            <a:ext cx="7052908" cy="2444115"/>
          </a:xfrm>
          <a:custGeom>
            <a:avLst/>
            <a:gdLst/>
            <a:ahLst/>
            <a:cxnLst/>
            <a:rect l="l" t="t" r="r" b="b"/>
            <a:pathLst>
              <a:path w="6311900" h="2444115">
                <a:moveTo>
                  <a:pt x="6311646" y="0"/>
                </a:moveTo>
                <a:lnTo>
                  <a:pt x="0" y="0"/>
                </a:lnTo>
                <a:lnTo>
                  <a:pt x="0" y="2444026"/>
                </a:lnTo>
                <a:lnTo>
                  <a:pt x="6311646" y="2444026"/>
                </a:lnTo>
                <a:lnTo>
                  <a:pt x="6311646" y="0"/>
                </a:lnTo>
                <a:close/>
              </a:path>
            </a:pathLst>
          </a:custGeom>
          <a:solidFill>
            <a:srgbClr val="F3F8E5"/>
          </a:solidFill>
        </p:spPr>
        <p:txBody>
          <a:bodyPr wrap="square" lIns="0" tIns="0" rIns="0" bIns="0" rtlCol="0"/>
          <a:lstStyle/>
          <a:p>
            <a:endParaRPr/>
          </a:p>
        </p:txBody>
      </p:sp>
      <p:sp>
        <p:nvSpPr>
          <p:cNvPr id="19" name="object 19"/>
          <p:cNvSpPr/>
          <p:nvPr/>
        </p:nvSpPr>
        <p:spPr>
          <a:xfrm>
            <a:off x="0" y="6395548"/>
            <a:ext cx="7054850" cy="3492819"/>
          </a:xfrm>
          <a:custGeom>
            <a:avLst/>
            <a:gdLst/>
            <a:ahLst/>
            <a:cxnLst/>
            <a:rect l="l" t="t" r="r" b="b"/>
            <a:pathLst>
              <a:path w="6308725" h="3086100">
                <a:moveTo>
                  <a:pt x="6308483" y="0"/>
                </a:moveTo>
                <a:lnTo>
                  <a:pt x="0" y="0"/>
                </a:lnTo>
                <a:lnTo>
                  <a:pt x="0" y="3085731"/>
                </a:lnTo>
                <a:lnTo>
                  <a:pt x="6308483" y="3085731"/>
                </a:lnTo>
                <a:lnTo>
                  <a:pt x="6308483" y="0"/>
                </a:lnTo>
                <a:close/>
              </a:path>
            </a:pathLst>
          </a:custGeom>
          <a:solidFill>
            <a:srgbClr val="F3F8E5"/>
          </a:solidFill>
        </p:spPr>
        <p:txBody>
          <a:bodyPr wrap="square" lIns="0" tIns="0" rIns="0" bIns="0" rtlCol="0"/>
          <a:lstStyle/>
          <a:p>
            <a:endParaRPr/>
          </a:p>
        </p:txBody>
      </p:sp>
      <p:sp>
        <p:nvSpPr>
          <p:cNvPr id="33" name="Text Placeholder 40">
            <a:extLst>
              <a:ext uri="{FF2B5EF4-FFF2-40B4-BE49-F238E27FC236}">
                <a16:creationId xmlns:a16="http://schemas.microsoft.com/office/drawing/2014/main" id="{0CBBBDCA-5814-B57B-A5B2-DAF51BB4405C}"/>
              </a:ext>
            </a:extLst>
          </p:cNvPr>
          <p:cNvSpPr>
            <a:spLocks noGrp="1"/>
          </p:cNvSpPr>
          <p:nvPr>
            <p:ph type="body" sz="quarter" idx="12"/>
          </p:nvPr>
        </p:nvSpPr>
        <p:spPr>
          <a:xfrm>
            <a:off x="503592" y="1435520"/>
            <a:ext cx="1818984" cy="281742"/>
          </a:xfrm>
        </p:spPr>
        <p:txBody>
          <a:bodyPr/>
          <a:lstStyle/>
          <a:p>
            <a:r>
              <a:rPr lang="en-GB" sz="1800" b="1" dirty="0">
                <a:latin typeface="Poppins" pitchFamily="2" charset="77"/>
                <a:cs typeface="Poppins" pitchFamily="2" charset="77"/>
              </a:rPr>
              <a:t>Reaching out</a:t>
            </a:r>
          </a:p>
        </p:txBody>
      </p:sp>
      <p:sp>
        <p:nvSpPr>
          <p:cNvPr id="35" name="Text Placeholder 40">
            <a:extLst>
              <a:ext uri="{FF2B5EF4-FFF2-40B4-BE49-F238E27FC236}">
                <a16:creationId xmlns:a16="http://schemas.microsoft.com/office/drawing/2014/main" id="{13AB4753-93CA-9EB2-BB7E-DEF460D2BDC2}"/>
              </a:ext>
            </a:extLst>
          </p:cNvPr>
          <p:cNvSpPr txBox="1">
            <a:spLocks/>
          </p:cNvSpPr>
          <p:nvPr/>
        </p:nvSpPr>
        <p:spPr>
          <a:xfrm>
            <a:off x="2170254" y="1745401"/>
            <a:ext cx="4552280" cy="1687008"/>
          </a:xfrm>
          <a:prstGeom prst="rect">
            <a:avLst/>
          </a:prstGeom>
        </p:spPr>
        <p:txBody>
          <a:bodyPr vert="horz" lIns="0" tIns="0" rIns="0" bIns="0" rtlCol="0">
            <a:noAutofit/>
          </a:bodyPr>
          <a:lstStyle>
            <a:lvl1pPr marL="0">
              <a:defRPr sz="1400" b="0" i="0">
                <a:solidFill>
                  <a:schemeClr val="accent6"/>
                </a:solidFill>
                <a:latin typeface="Poppins Medium" pitchFamily="2" charset="77"/>
                <a:ea typeface="+mn-ea"/>
                <a:cs typeface="Poppins Medium" pitchFamily="2" charset="77"/>
              </a:defRPr>
            </a:lvl1pPr>
            <a:lvl2pPr marL="28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2pPr>
            <a:lvl3pPr marL="64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3pPr>
            <a:lvl4pPr marL="100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4pPr>
            <a:lvl5pPr marL="136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2400" b="1" dirty="0">
                <a:solidFill>
                  <a:schemeClr val="accent1"/>
                </a:solidFill>
                <a:latin typeface="Poppins" pitchFamily="2" charset="77"/>
                <a:cs typeface="Poppins" pitchFamily="2" charset="77"/>
              </a:rPr>
              <a:t>[X] </a:t>
            </a:r>
            <a:r>
              <a:rPr lang="en-GB" sz="2400" b="1" dirty="0">
                <a:latin typeface="Poppins" pitchFamily="2" charset="77"/>
                <a:cs typeface="Poppins" pitchFamily="2" charset="77"/>
              </a:rPr>
              <a:t>people</a:t>
            </a:r>
          </a:p>
          <a:p>
            <a:r>
              <a:rPr lang="en-GB" sz="1200" dirty="0">
                <a:solidFill>
                  <a:schemeClr val="tx1"/>
                </a:solidFill>
                <a:latin typeface="Poppins Light" pitchFamily="2" charset="77"/>
                <a:cs typeface="Poppins Light" pitchFamily="2" charset="77"/>
              </a:rPr>
              <a:t>shared their experiences of health and social care </a:t>
            </a:r>
            <a:br>
              <a:rPr lang="en-GB" sz="1200" dirty="0">
                <a:solidFill>
                  <a:schemeClr val="tx1"/>
                </a:solidFill>
                <a:latin typeface="Poppins Light" pitchFamily="2" charset="77"/>
                <a:cs typeface="Poppins Light" pitchFamily="2" charset="77"/>
              </a:rPr>
            </a:br>
            <a:r>
              <a:rPr lang="en-GB" sz="1200" dirty="0">
                <a:solidFill>
                  <a:schemeClr val="tx1"/>
                </a:solidFill>
                <a:latin typeface="Poppins Light" pitchFamily="2" charset="77"/>
                <a:cs typeface="Poppins Light" pitchFamily="2" charset="77"/>
              </a:rPr>
              <a:t>services with us, helping to raise awareness of issues and improve care.</a:t>
            </a:r>
          </a:p>
          <a:p>
            <a:endParaRPr lang="en-GB" sz="1200" b="1" dirty="0">
              <a:solidFill>
                <a:schemeClr val="accent1"/>
              </a:solidFill>
              <a:latin typeface="Poppins" pitchFamily="2" charset="77"/>
              <a:cs typeface="Poppins" pitchFamily="2" charset="77"/>
            </a:endParaRPr>
          </a:p>
          <a:p>
            <a:r>
              <a:rPr lang="en-GB" sz="2400" b="1" dirty="0">
                <a:solidFill>
                  <a:schemeClr val="accent1"/>
                </a:solidFill>
                <a:latin typeface="Poppins" pitchFamily="2" charset="77"/>
                <a:cs typeface="Poppins" pitchFamily="2" charset="77"/>
              </a:rPr>
              <a:t>[X] </a:t>
            </a:r>
            <a:r>
              <a:rPr lang="en-GB" sz="2400" b="1" dirty="0">
                <a:latin typeface="Poppins" pitchFamily="2" charset="77"/>
                <a:cs typeface="Poppins" pitchFamily="2" charset="77"/>
              </a:rPr>
              <a:t>people</a:t>
            </a:r>
          </a:p>
          <a:p>
            <a:r>
              <a:rPr lang="en-GB" sz="1200" dirty="0">
                <a:solidFill>
                  <a:schemeClr val="tx1"/>
                </a:solidFill>
                <a:latin typeface="Poppins Light" pitchFamily="2" charset="77"/>
                <a:cs typeface="Poppins Light" pitchFamily="2" charset="77"/>
              </a:rPr>
              <a:t>came to us for clear advice and information about topics such as mental health and the cost of living crisis.</a:t>
            </a:r>
          </a:p>
        </p:txBody>
      </p:sp>
      <p:pic>
        <p:nvPicPr>
          <p:cNvPr id="45" name="Graphic 44">
            <a:extLst>
              <a:ext uri="{FF2B5EF4-FFF2-40B4-BE49-F238E27FC236}">
                <a16:creationId xmlns:a16="http://schemas.microsoft.com/office/drawing/2014/main" id="{2AA88028-19B3-9FC8-87F1-72B3B6D84C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68562" y="4561752"/>
            <a:ext cx="1092072" cy="998846"/>
          </a:xfrm>
          <a:prstGeom prst="rect">
            <a:avLst/>
          </a:prstGeom>
        </p:spPr>
      </p:pic>
      <p:pic>
        <p:nvPicPr>
          <p:cNvPr id="49" name="Graphic 48">
            <a:extLst>
              <a:ext uri="{FF2B5EF4-FFF2-40B4-BE49-F238E27FC236}">
                <a16:creationId xmlns:a16="http://schemas.microsoft.com/office/drawing/2014/main" id="{3D2D7622-7680-84C3-AAF1-F0A0863507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1650" y="7051209"/>
            <a:ext cx="954617" cy="1056443"/>
          </a:xfrm>
          <a:prstGeom prst="rect">
            <a:avLst/>
          </a:prstGeom>
        </p:spPr>
      </p:pic>
      <p:sp>
        <p:nvSpPr>
          <p:cNvPr id="52" name="Text Placeholder 40">
            <a:extLst>
              <a:ext uri="{FF2B5EF4-FFF2-40B4-BE49-F238E27FC236}">
                <a16:creationId xmlns:a16="http://schemas.microsoft.com/office/drawing/2014/main" id="{EF98154F-4391-42D5-C588-CE151DEB0316}"/>
              </a:ext>
            </a:extLst>
          </p:cNvPr>
          <p:cNvSpPr txBox="1">
            <a:spLocks/>
          </p:cNvSpPr>
          <p:nvPr/>
        </p:nvSpPr>
        <p:spPr>
          <a:xfrm>
            <a:off x="754922" y="4040452"/>
            <a:ext cx="3806114" cy="237935"/>
          </a:xfrm>
          <a:prstGeom prst="rect">
            <a:avLst/>
          </a:prstGeom>
        </p:spPr>
        <p:txBody>
          <a:bodyPr vert="horz" lIns="0" tIns="0" rIns="0" bIns="0" rtlCol="0">
            <a:noAutofit/>
          </a:bodyPr>
          <a:lstStyle>
            <a:lvl1pPr marL="0">
              <a:defRPr sz="1400" b="0" i="0">
                <a:solidFill>
                  <a:schemeClr val="accent6"/>
                </a:solidFill>
                <a:latin typeface="Poppins Medium" pitchFamily="2" charset="77"/>
                <a:ea typeface="+mn-ea"/>
                <a:cs typeface="Poppins Medium" pitchFamily="2" charset="77"/>
              </a:defRPr>
            </a:lvl1pPr>
            <a:lvl2pPr marL="28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2pPr>
            <a:lvl3pPr marL="64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3pPr>
            <a:lvl4pPr marL="100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4pPr>
            <a:lvl5pPr marL="136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1800" b="1" dirty="0">
                <a:latin typeface="Poppins" pitchFamily="2" charset="77"/>
                <a:cs typeface="Poppins" pitchFamily="2" charset="77"/>
              </a:rPr>
              <a:t>Making a difference to care</a:t>
            </a:r>
          </a:p>
        </p:txBody>
      </p:sp>
      <p:sp>
        <p:nvSpPr>
          <p:cNvPr id="53" name="Text Placeholder 40">
            <a:extLst>
              <a:ext uri="{FF2B5EF4-FFF2-40B4-BE49-F238E27FC236}">
                <a16:creationId xmlns:a16="http://schemas.microsoft.com/office/drawing/2014/main" id="{0115D047-7D38-C99C-AD5F-842DA4AFDE64}"/>
              </a:ext>
            </a:extLst>
          </p:cNvPr>
          <p:cNvSpPr txBox="1">
            <a:spLocks/>
          </p:cNvSpPr>
          <p:nvPr/>
        </p:nvSpPr>
        <p:spPr>
          <a:xfrm>
            <a:off x="754922" y="4350334"/>
            <a:ext cx="4456249" cy="1687008"/>
          </a:xfrm>
          <a:prstGeom prst="rect">
            <a:avLst/>
          </a:prstGeom>
        </p:spPr>
        <p:txBody>
          <a:bodyPr vert="horz" lIns="0" tIns="0" rIns="0" bIns="0" rtlCol="0">
            <a:noAutofit/>
          </a:bodyPr>
          <a:lstStyle>
            <a:lvl1pPr marL="0">
              <a:defRPr sz="1400" b="0" i="0">
                <a:solidFill>
                  <a:schemeClr val="accent6"/>
                </a:solidFill>
                <a:latin typeface="Poppins Medium" pitchFamily="2" charset="77"/>
                <a:ea typeface="+mn-ea"/>
                <a:cs typeface="Poppins Medium" pitchFamily="2" charset="77"/>
              </a:defRPr>
            </a:lvl1pPr>
            <a:lvl2pPr marL="28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2pPr>
            <a:lvl3pPr marL="64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3pPr>
            <a:lvl4pPr marL="100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4pPr>
            <a:lvl5pPr marL="136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1200" dirty="0">
                <a:solidFill>
                  <a:schemeClr val="tx1"/>
                </a:solidFill>
                <a:latin typeface="Poppins Light" pitchFamily="2" charset="77"/>
                <a:cs typeface="Poppins Light" pitchFamily="2" charset="77"/>
              </a:rPr>
              <a:t>We published</a:t>
            </a:r>
          </a:p>
          <a:p>
            <a:r>
              <a:rPr lang="en-GB" sz="2400" b="1" dirty="0">
                <a:solidFill>
                  <a:schemeClr val="accent1"/>
                </a:solidFill>
                <a:latin typeface="Poppins" pitchFamily="2" charset="77"/>
                <a:cs typeface="Poppins" pitchFamily="2" charset="77"/>
              </a:rPr>
              <a:t>[X] </a:t>
            </a:r>
            <a:r>
              <a:rPr lang="en-GB" sz="2400" b="1" dirty="0">
                <a:latin typeface="Poppins" pitchFamily="2" charset="77"/>
                <a:cs typeface="Poppins" pitchFamily="2" charset="77"/>
              </a:rPr>
              <a:t>reports</a:t>
            </a:r>
          </a:p>
          <a:p>
            <a:r>
              <a:rPr lang="en-GB" sz="1200" dirty="0">
                <a:solidFill>
                  <a:schemeClr val="tx1"/>
                </a:solidFill>
                <a:latin typeface="Poppins Light" pitchFamily="2" charset="77"/>
                <a:cs typeface="Poppins Light" pitchFamily="2" charset="77"/>
              </a:rPr>
              <a:t>reports about the improvements people would like </a:t>
            </a:r>
            <a:br>
              <a:rPr lang="en-GB" sz="1200" dirty="0">
                <a:solidFill>
                  <a:schemeClr val="tx1"/>
                </a:solidFill>
                <a:latin typeface="Poppins Light" pitchFamily="2" charset="77"/>
                <a:cs typeface="Poppins Light" pitchFamily="2" charset="77"/>
              </a:rPr>
            </a:br>
            <a:r>
              <a:rPr lang="en-GB" sz="1200" dirty="0">
                <a:solidFill>
                  <a:schemeClr val="tx1"/>
                </a:solidFill>
                <a:latin typeface="Poppins Light" pitchFamily="2" charset="77"/>
                <a:cs typeface="Poppins Light" pitchFamily="2" charset="77"/>
              </a:rPr>
              <a:t>to see to health and social care services.</a:t>
            </a:r>
          </a:p>
          <a:p>
            <a:endParaRPr lang="en-GB" sz="1200" b="1" dirty="0">
              <a:solidFill>
                <a:schemeClr val="accent1"/>
              </a:solidFill>
              <a:latin typeface="Poppins" pitchFamily="2" charset="77"/>
              <a:cs typeface="Poppins" pitchFamily="2" charset="77"/>
            </a:endParaRPr>
          </a:p>
          <a:p>
            <a:r>
              <a:rPr lang="en-GB" sz="1200" dirty="0">
                <a:solidFill>
                  <a:schemeClr val="tx1"/>
                </a:solidFill>
                <a:latin typeface="Poppins Light" pitchFamily="2" charset="77"/>
                <a:cs typeface="Poppins Light" pitchFamily="2" charset="77"/>
              </a:rPr>
              <a:t>Our most popular report was</a:t>
            </a:r>
          </a:p>
          <a:p>
            <a:r>
              <a:rPr lang="en-GB" sz="2400" b="1" dirty="0">
                <a:solidFill>
                  <a:schemeClr val="accent1"/>
                </a:solidFill>
                <a:latin typeface="Poppins" pitchFamily="2" charset="77"/>
                <a:cs typeface="Poppins" pitchFamily="2" charset="77"/>
              </a:rPr>
              <a:t>[insert report name]</a:t>
            </a:r>
          </a:p>
          <a:p>
            <a:r>
              <a:rPr lang="en-GB" sz="1200" dirty="0">
                <a:solidFill>
                  <a:schemeClr val="tx1"/>
                </a:solidFill>
                <a:latin typeface="Poppins Light" pitchFamily="2" charset="77"/>
                <a:cs typeface="Poppins Light" pitchFamily="2" charset="77"/>
              </a:rPr>
              <a:t>which highlighted the struggles people face </a:t>
            </a:r>
            <a:r>
              <a:rPr lang="en-GB" sz="1200" dirty="0">
                <a:solidFill>
                  <a:schemeClr val="accent1"/>
                </a:solidFill>
                <a:latin typeface="Poppins Light" pitchFamily="2" charset="77"/>
                <a:cs typeface="Poppins Light" pitchFamily="2" charset="77"/>
              </a:rPr>
              <a:t>on X.</a:t>
            </a:r>
          </a:p>
        </p:txBody>
      </p:sp>
      <p:sp>
        <p:nvSpPr>
          <p:cNvPr id="54" name="Text Placeholder 40">
            <a:extLst>
              <a:ext uri="{FF2B5EF4-FFF2-40B4-BE49-F238E27FC236}">
                <a16:creationId xmlns:a16="http://schemas.microsoft.com/office/drawing/2014/main" id="{935FB2A0-11BD-6382-9F14-4D115D3395AC}"/>
              </a:ext>
            </a:extLst>
          </p:cNvPr>
          <p:cNvSpPr txBox="1">
            <a:spLocks/>
          </p:cNvSpPr>
          <p:nvPr/>
        </p:nvSpPr>
        <p:spPr>
          <a:xfrm>
            <a:off x="500444" y="6585672"/>
            <a:ext cx="4101536" cy="207062"/>
          </a:xfrm>
          <a:prstGeom prst="rect">
            <a:avLst/>
          </a:prstGeom>
        </p:spPr>
        <p:txBody>
          <a:bodyPr vert="horz" lIns="0" tIns="0" rIns="0" bIns="0" rtlCol="0">
            <a:noAutofit/>
          </a:bodyPr>
          <a:lstStyle>
            <a:lvl1pPr marL="0">
              <a:defRPr sz="1400" b="0" i="0">
                <a:solidFill>
                  <a:schemeClr val="accent6"/>
                </a:solidFill>
                <a:latin typeface="Poppins Medium" pitchFamily="2" charset="77"/>
                <a:ea typeface="+mn-ea"/>
                <a:cs typeface="Poppins Medium" pitchFamily="2" charset="77"/>
              </a:defRPr>
            </a:lvl1pPr>
            <a:lvl2pPr marL="28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2pPr>
            <a:lvl3pPr marL="64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3pPr>
            <a:lvl4pPr marL="100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4pPr>
            <a:lvl5pPr marL="136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1800" b="1" dirty="0">
                <a:solidFill>
                  <a:srgbClr val="004F6B"/>
                </a:solidFill>
                <a:latin typeface="Poppins" pitchFamily="2" charset="77"/>
                <a:cs typeface="Poppins" pitchFamily="2" charset="77"/>
              </a:rPr>
              <a:t>Health and care that works for you</a:t>
            </a:r>
          </a:p>
        </p:txBody>
      </p:sp>
      <p:sp>
        <p:nvSpPr>
          <p:cNvPr id="55" name="Text Placeholder 40">
            <a:extLst>
              <a:ext uri="{FF2B5EF4-FFF2-40B4-BE49-F238E27FC236}">
                <a16:creationId xmlns:a16="http://schemas.microsoft.com/office/drawing/2014/main" id="{270109F8-62F0-B564-86B2-62116B146ABB}"/>
              </a:ext>
            </a:extLst>
          </p:cNvPr>
          <p:cNvSpPr txBox="1">
            <a:spLocks/>
          </p:cNvSpPr>
          <p:nvPr/>
        </p:nvSpPr>
        <p:spPr>
          <a:xfrm>
            <a:off x="2167105" y="6980217"/>
            <a:ext cx="4758627" cy="2390303"/>
          </a:xfrm>
          <a:prstGeom prst="rect">
            <a:avLst/>
          </a:prstGeom>
        </p:spPr>
        <p:txBody>
          <a:bodyPr vert="horz" lIns="0" tIns="0" rIns="0" bIns="0" rtlCol="0">
            <a:noAutofit/>
          </a:bodyPr>
          <a:lstStyle>
            <a:lvl1pPr marL="0">
              <a:defRPr sz="1400" b="0" i="0">
                <a:solidFill>
                  <a:schemeClr val="accent6"/>
                </a:solidFill>
                <a:latin typeface="Poppins Medium" pitchFamily="2" charset="77"/>
                <a:ea typeface="+mn-ea"/>
                <a:cs typeface="Poppins Medium" pitchFamily="2" charset="77"/>
              </a:defRPr>
            </a:lvl1pPr>
            <a:lvl2pPr marL="28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2pPr>
            <a:lvl3pPr marL="64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3pPr>
            <a:lvl4pPr marL="100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4pPr>
            <a:lvl5pPr marL="1364400" indent="-285750">
              <a:buFont typeface="Arial" panose="020B0604020202020204" pitchFamily="34" charset="0"/>
              <a:buChar char="•"/>
              <a:defRPr sz="1200" b="0" i="0">
                <a:solidFill>
                  <a:schemeClr val="tx1"/>
                </a:solidFill>
                <a:latin typeface="Poppins Light" pitchFamily="2" charset="77"/>
                <a:ea typeface="+mn-ea"/>
                <a:cs typeface="Poppins Light" pitchFamily="2" charset="77"/>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1200" dirty="0">
                <a:solidFill>
                  <a:schemeClr val="tx1"/>
                </a:solidFill>
                <a:latin typeface="Poppins Light" pitchFamily="2" charset="77"/>
                <a:cs typeface="Poppins Light" pitchFamily="2" charset="77"/>
              </a:rPr>
              <a:t>We’re lucky to have</a:t>
            </a:r>
          </a:p>
          <a:p>
            <a:r>
              <a:rPr lang="en-GB" sz="2400" b="1" dirty="0">
                <a:solidFill>
                  <a:schemeClr val="accent1"/>
                </a:solidFill>
                <a:latin typeface="Poppins" pitchFamily="2" charset="77"/>
                <a:cs typeface="Poppins" pitchFamily="2" charset="77"/>
              </a:rPr>
              <a:t>[volunteer number]</a:t>
            </a:r>
          </a:p>
          <a:p>
            <a:r>
              <a:rPr lang="en-GB" sz="1200" dirty="0">
                <a:solidFill>
                  <a:schemeClr val="tx1"/>
                </a:solidFill>
                <a:latin typeface="Poppins Light" pitchFamily="2" charset="77"/>
                <a:cs typeface="Poppins Light" pitchFamily="2" charset="77"/>
              </a:rPr>
              <a:t>outstanding volunteers who gave up </a:t>
            </a:r>
            <a:r>
              <a:rPr lang="en-GB" sz="1200" dirty="0">
                <a:solidFill>
                  <a:schemeClr val="accent1"/>
                </a:solidFill>
                <a:latin typeface="Poppins Light" pitchFamily="2" charset="77"/>
                <a:cs typeface="Poppins Light" pitchFamily="2" charset="77"/>
              </a:rPr>
              <a:t>[x days] </a:t>
            </a:r>
            <a:r>
              <a:rPr lang="en-GB" sz="1200" dirty="0">
                <a:solidFill>
                  <a:schemeClr val="tx1"/>
                </a:solidFill>
                <a:latin typeface="Poppins Light" pitchFamily="2" charset="77"/>
                <a:cs typeface="Poppins Light" pitchFamily="2" charset="77"/>
              </a:rPr>
              <a:t>to make care better for our community.</a:t>
            </a:r>
          </a:p>
          <a:p>
            <a:endParaRPr lang="en-GB" sz="1200" dirty="0">
              <a:solidFill>
                <a:schemeClr val="tx1"/>
              </a:solidFill>
              <a:latin typeface="Poppins Light" pitchFamily="2" charset="77"/>
              <a:cs typeface="Poppins Light" pitchFamily="2" charset="77"/>
            </a:endParaRPr>
          </a:p>
          <a:p>
            <a:r>
              <a:rPr lang="en-GB" sz="1200" dirty="0">
                <a:solidFill>
                  <a:schemeClr val="tx1"/>
                </a:solidFill>
                <a:latin typeface="Poppins Light" pitchFamily="2" charset="77"/>
                <a:cs typeface="Poppins Light" pitchFamily="2" charset="77"/>
              </a:rPr>
              <a:t>We’re funded by our local authority. In 2022-23 we received</a:t>
            </a:r>
            <a:endParaRPr lang="en-GB" sz="1200" b="1" dirty="0">
              <a:solidFill>
                <a:schemeClr val="accent1"/>
              </a:solidFill>
              <a:latin typeface="Poppins" pitchFamily="2" charset="77"/>
              <a:cs typeface="Poppins" pitchFamily="2" charset="77"/>
            </a:endParaRPr>
          </a:p>
          <a:p>
            <a:r>
              <a:rPr lang="en-GB" sz="2400" b="1" dirty="0">
                <a:solidFill>
                  <a:schemeClr val="accent1"/>
                </a:solidFill>
                <a:latin typeface="Poppins" pitchFamily="2" charset="77"/>
                <a:cs typeface="Poppins" pitchFamily="2" charset="77"/>
              </a:rPr>
              <a:t>[£X,XXX]</a:t>
            </a:r>
          </a:p>
          <a:p>
            <a:r>
              <a:rPr lang="en-GB" sz="1200" dirty="0">
                <a:solidFill>
                  <a:schemeClr val="tx1"/>
                </a:solidFill>
                <a:latin typeface="Poppins Light" pitchFamily="2" charset="77"/>
                <a:cs typeface="Poppins Light" pitchFamily="2" charset="77"/>
              </a:rPr>
              <a:t>which is </a:t>
            </a:r>
            <a:r>
              <a:rPr lang="en-GB" sz="1200" dirty="0">
                <a:solidFill>
                  <a:schemeClr val="accent1"/>
                </a:solidFill>
                <a:latin typeface="Poppins Light" pitchFamily="2" charset="77"/>
                <a:cs typeface="Poppins Light" pitchFamily="2" charset="77"/>
              </a:rPr>
              <a:t>[x% less / more] </a:t>
            </a:r>
            <a:r>
              <a:rPr lang="en-GB" sz="1200" dirty="0">
                <a:solidFill>
                  <a:schemeClr val="tx1"/>
                </a:solidFill>
                <a:latin typeface="Poppins Light" pitchFamily="2" charset="77"/>
                <a:cs typeface="Poppins Light" pitchFamily="2" charset="77"/>
              </a:rPr>
              <a:t>than the previous year.</a:t>
            </a:r>
          </a:p>
          <a:p>
            <a:endParaRPr lang="en-GB" sz="1200" dirty="0">
              <a:solidFill>
                <a:schemeClr val="tx1"/>
              </a:solidFill>
              <a:latin typeface="Poppins Light" pitchFamily="2" charset="77"/>
              <a:cs typeface="Poppins Light" pitchFamily="2" charset="77"/>
            </a:endParaRPr>
          </a:p>
          <a:p>
            <a:r>
              <a:rPr lang="en-GB" sz="1200" dirty="0">
                <a:solidFill>
                  <a:schemeClr val="tx1"/>
                </a:solidFill>
                <a:latin typeface="Poppins Light" pitchFamily="2" charset="77"/>
                <a:cs typeface="Poppins Light" pitchFamily="2" charset="77"/>
              </a:rPr>
              <a:t>We currently employ</a:t>
            </a:r>
          </a:p>
          <a:p>
            <a:r>
              <a:rPr lang="en-GB" sz="2400" b="1" dirty="0">
                <a:solidFill>
                  <a:schemeClr val="accent1"/>
                </a:solidFill>
                <a:latin typeface="Poppins" pitchFamily="2" charset="77"/>
                <a:cs typeface="Poppins" pitchFamily="2" charset="77"/>
              </a:rPr>
              <a:t>[X] </a:t>
            </a:r>
            <a:r>
              <a:rPr lang="en-GB" sz="2400" b="1" dirty="0">
                <a:latin typeface="Poppins" pitchFamily="2" charset="77"/>
                <a:cs typeface="Poppins" pitchFamily="2" charset="77"/>
              </a:rPr>
              <a:t>staff</a:t>
            </a:r>
          </a:p>
          <a:p>
            <a:r>
              <a:rPr lang="en-GB" sz="1200" dirty="0">
                <a:solidFill>
                  <a:schemeClr val="tx1"/>
                </a:solidFill>
                <a:latin typeface="Poppins Light" pitchFamily="2" charset="77"/>
                <a:cs typeface="Poppins Light" pitchFamily="2" charset="77"/>
              </a:rPr>
              <a:t>who help us carry out our work.</a:t>
            </a:r>
          </a:p>
        </p:txBody>
      </p:sp>
      <p:grpSp>
        <p:nvGrpSpPr>
          <p:cNvPr id="18" name="Group 17">
            <a:extLst>
              <a:ext uri="{FF2B5EF4-FFF2-40B4-BE49-F238E27FC236}">
                <a16:creationId xmlns:a16="http://schemas.microsoft.com/office/drawing/2014/main" id="{679BD228-817E-30FE-1400-118BC5F04F74}"/>
              </a:ext>
            </a:extLst>
          </p:cNvPr>
          <p:cNvGrpSpPr/>
          <p:nvPr/>
        </p:nvGrpSpPr>
        <p:grpSpPr>
          <a:xfrm>
            <a:off x="503359" y="1976993"/>
            <a:ext cx="1252607" cy="694226"/>
            <a:chOff x="503359" y="1976993"/>
            <a:chExt cx="1252607" cy="694226"/>
          </a:xfrm>
        </p:grpSpPr>
        <p:grpSp>
          <p:nvGrpSpPr>
            <p:cNvPr id="6" name="Graphic 37">
              <a:extLst>
                <a:ext uri="{FF2B5EF4-FFF2-40B4-BE49-F238E27FC236}">
                  <a16:creationId xmlns:a16="http://schemas.microsoft.com/office/drawing/2014/main" id="{68BB9D75-BC01-26E8-6875-F4FBC82F26D9}"/>
                </a:ext>
              </a:extLst>
            </p:cNvPr>
            <p:cNvGrpSpPr/>
            <p:nvPr/>
          </p:nvGrpSpPr>
          <p:grpSpPr>
            <a:xfrm>
              <a:off x="503359" y="1976993"/>
              <a:ext cx="1034109" cy="694226"/>
              <a:chOff x="503359" y="1976993"/>
              <a:chExt cx="1034109" cy="694226"/>
            </a:xfrm>
            <a:solidFill>
              <a:schemeClr val="accent6"/>
            </a:solidFill>
          </p:grpSpPr>
          <p:sp>
            <p:nvSpPr>
              <p:cNvPr id="7" name="Freeform 6">
                <a:extLst>
                  <a:ext uri="{FF2B5EF4-FFF2-40B4-BE49-F238E27FC236}">
                    <a16:creationId xmlns:a16="http://schemas.microsoft.com/office/drawing/2014/main" id="{2087E0DB-3440-3B37-70E1-1DE47316CE6B}"/>
                  </a:ext>
                </a:extLst>
              </p:cNvPr>
              <p:cNvSpPr/>
              <p:nvPr/>
            </p:nvSpPr>
            <p:spPr>
              <a:xfrm>
                <a:off x="503359" y="1976993"/>
                <a:ext cx="1034109" cy="694226"/>
              </a:xfrm>
              <a:custGeom>
                <a:avLst/>
                <a:gdLst>
                  <a:gd name="connsiteX0" fmla="*/ 221611 w 1034109"/>
                  <a:gd name="connsiteY0" fmla="*/ 493300 h 694226"/>
                  <a:gd name="connsiteX1" fmla="*/ 332360 w 1034109"/>
                  <a:gd name="connsiteY1" fmla="*/ 493300 h 694226"/>
                  <a:gd name="connsiteX2" fmla="*/ 332360 w 1034109"/>
                  <a:gd name="connsiteY2" fmla="*/ 657695 h 694226"/>
                  <a:gd name="connsiteX3" fmla="*/ 221611 w 1034109"/>
                  <a:gd name="connsiteY3" fmla="*/ 657695 h 694226"/>
                  <a:gd name="connsiteX4" fmla="*/ 221611 w 1034109"/>
                  <a:gd name="connsiteY4" fmla="*/ 493300 h 694226"/>
                  <a:gd name="connsiteX5" fmla="*/ 203153 w 1034109"/>
                  <a:gd name="connsiteY5" fmla="*/ 383703 h 694226"/>
                  <a:gd name="connsiteX6" fmla="*/ 184349 w 1034109"/>
                  <a:gd name="connsiteY6" fmla="*/ 401626 h 694226"/>
                  <a:gd name="connsiteX7" fmla="*/ 202577 w 1034109"/>
                  <a:gd name="connsiteY7" fmla="*/ 420235 h 694226"/>
                  <a:gd name="connsiteX8" fmla="*/ 350933 w 1034109"/>
                  <a:gd name="connsiteY8" fmla="*/ 420235 h 694226"/>
                  <a:gd name="connsiteX9" fmla="*/ 369622 w 1034109"/>
                  <a:gd name="connsiteY9" fmla="*/ 402197 h 694226"/>
                  <a:gd name="connsiteX10" fmla="*/ 351394 w 1034109"/>
                  <a:gd name="connsiteY10" fmla="*/ 383703 h 694226"/>
                  <a:gd name="connsiteX11" fmla="*/ 203153 w 1034109"/>
                  <a:gd name="connsiteY11" fmla="*/ 383703 h 694226"/>
                  <a:gd name="connsiteX12" fmla="*/ 203153 w 1034109"/>
                  <a:gd name="connsiteY12" fmla="*/ 310638 h 694226"/>
                  <a:gd name="connsiteX13" fmla="*/ 184465 w 1034109"/>
                  <a:gd name="connsiteY13" fmla="*/ 328676 h 694226"/>
                  <a:gd name="connsiteX14" fmla="*/ 202692 w 1034109"/>
                  <a:gd name="connsiteY14" fmla="*/ 347171 h 694226"/>
                  <a:gd name="connsiteX15" fmla="*/ 203269 w 1034109"/>
                  <a:gd name="connsiteY15" fmla="*/ 347171 h 694226"/>
                  <a:gd name="connsiteX16" fmla="*/ 351048 w 1034109"/>
                  <a:gd name="connsiteY16" fmla="*/ 347171 h 694226"/>
                  <a:gd name="connsiteX17" fmla="*/ 369737 w 1034109"/>
                  <a:gd name="connsiteY17" fmla="*/ 329133 h 694226"/>
                  <a:gd name="connsiteX18" fmla="*/ 351510 w 1034109"/>
                  <a:gd name="connsiteY18" fmla="*/ 310638 h 694226"/>
                  <a:gd name="connsiteX19" fmla="*/ 203269 w 1034109"/>
                  <a:gd name="connsiteY19" fmla="*/ 310638 h 694226"/>
                  <a:gd name="connsiteX20" fmla="*/ 923362 w 1034109"/>
                  <a:gd name="connsiteY20" fmla="*/ 274106 h 694226"/>
                  <a:gd name="connsiteX21" fmla="*/ 941820 w 1034109"/>
                  <a:gd name="connsiteY21" fmla="*/ 274106 h 694226"/>
                  <a:gd name="connsiteX22" fmla="*/ 997194 w 1034109"/>
                  <a:gd name="connsiteY22" fmla="*/ 328904 h 694226"/>
                  <a:gd name="connsiteX23" fmla="*/ 941820 w 1034109"/>
                  <a:gd name="connsiteY23" fmla="*/ 383703 h 694226"/>
                  <a:gd name="connsiteX24" fmla="*/ 923362 w 1034109"/>
                  <a:gd name="connsiteY24" fmla="*/ 383703 h 694226"/>
                  <a:gd name="connsiteX25" fmla="*/ 923362 w 1034109"/>
                  <a:gd name="connsiteY25" fmla="*/ 274106 h 694226"/>
                  <a:gd name="connsiteX26" fmla="*/ 203153 w 1034109"/>
                  <a:gd name="connsiteY26" fmla="*/ 237574 h 694226"/>
                  <a:gd name="connsiteX27" fmla="*/ 184465 w 1034109"/>
                  <a:gd name="connsiteY27" fmla="*/ 255612 h 694226"/>
                  <a:gd name="connsiteX28" fmla="*/ 202692 w 1034109"/>
                  <a:gd name="connsiteY28" fmla="*/ 274106 h 694226"/>
                  <a:gd name="connsiteX29" fmla="*/ 350933 w 1034109"/>
                  <a:gd name="connsiteY29" fmla="*/ 274106 h 694226"/>
                  <a:gd name="connsiteX30" fmla="*/ 369622 w 1034109"/>
                  <a:gd name="connsiteY30" fmla="*/ 256068 h 694226"/>
                  <a:gd name="connsiteX31" fmla="*/ 351394 w 1034109"/>
                  <a:gd name="connsiteY31" fmla="*/ 237574 h 694226"/>
                  <a:gd name="connsiteX32" fmla="*/ 203153 w 1034109"/>
                  <a:gd name="connsiteY32" fmla="*/ 237574 h 694226"/>
                  <a:gd name="connsiteX33" fmla="*/ 55374 w 1034109"/>
                  <a:gd name="connsiteY33" fmla="*/ 237574 h 694226"/>
                  <a:gd name="connsiteX34" fmla="*/ 110748 w 1034109"/>
                  <a:gd name="connsiteY34" fmla="*/ 237574 h 694226"/>
                  <a:gd name="connsiteX35" fmla="*/ 110748 w 1034109"/>
                  <a:gd name="connsiteY35" fmla="*/ 420235 h 694226"/>
                  <a:gd name="connsiteX36" fmla="*/ 55489 w 1034109"/>
                  <a:gd name="connsiteY36" fmla="*/ 420235 h 694226"/>
                  <a:gd name="connsiteX37" fmla="*/ 37031 w 1034109"/>
                  <a:gd name="connsiteY37" fmla="*/ 401969 h 694226"/>
                  <a:gd name="connsiteX38" fmla="*/ 37031 w 1034109"/>
                  <a:gd name="connsiteY38" fmla="*/ 255840 h 694226"/>
                  <a:gd name="connsiteX39" fmla="*/ 55489 w 1034109"/>
                  <a:gd name="connsiteY39" fmla="*/ 237574 h 694226"/>
                  <a:gd name="connsiteX40" fmla="*/ 166353 w 1034109"/>
                  <a:gd name="connsiteY40" fmla="*/ 201042 h 694226"/>
                  <a:gd name="connsiteX41" fmla="*/ 406422 w 1034109"/>
                  <a:gd name="connsiteY41" fmla="*/ 201042 h 694226"/>
                  <a:gd name="connsiteX42" fmla="*/ 406422 w 1034109"/>
                  <a:gd name="connsiteY42" fmla="*/ 456767 h 694226"/>
                  <a:gd name="connsiteX43" fmla="*/ 206038 w 1034109"/>
                  <a:gd name="connsiteY43" fmla="*/ 456767 h 694226"/>
                  <a:gd name="connsiteX44" fmla="*/ 202923 w 1034109"/>
                  <a:gd name="connsiteY44" fmla="*/ 456539 h 694226"/>
                  <a:gd name="connsiteX45" fmla="*/ 200269 w 1034109"/>
                  <a:gd name="connsiteY45" fmla="*/ 456767 h 694226"/>
                  <a:gd name="connsiteX46" fmla="*/ 166237 w 1034109"/>
                  <a:gd name="connsiteY46" fmla="*/ 456767 h 694226"/>
                  <a:gd name="connsiteX47" fmla="*/ 148010 w 1034109"/>
                  <a:gd name="connsiteY47" fmla="*/ 439529 h 694226"/>
                  <a:gd name="connsiteX48" fmla="*/ 147779 w 1034109"/>
                  <a:gd name="connsiteY48" fmla="*/ 435647 h 694226"/>
                  <a:gd name="connsiteX49" fmla="*/ 147779 w 1034109"/>
                  <a:gd name="connsiteY49" fmla="*/ 222390 h 694226"/>
                  <a:gd name="connsiteX50" fmla="*/ 148010 w 1034109"/>
                  <a:gd name="connsiteY50" fmla="*/ 218280 h 694226"/>
                  <a:gd name="connsiteX51" fmla="*/ 166237 w 1034109"/>
                  <a:gd name="connsiteY51" fmla="*/ 201042 h 694226"/>
                  <a:gd name="connsiteX52" fmla="*/ 886561 w 1034109"/>
                  <a:gd name="connsiteY52" fmla="*/ 43953 h 694226"/>
                  <a:gd name="connsiteX53" fmla="*/ 886561 w 1034109"/>
                  <a:gd name="connsiteY53" fmla="*/ 254127 h 694226"/>
                  <a:gd name="connsiteX54" fmla="*/ 886561 w 1034109"/>
                  <a:gd name="connsiteY54" fmla="*/ 262461 h 694226"/>
                  <a:gd name="connsiteX55" fmla="*/ 886561 w 1034109"/>
                  <a:gd name="connsiteY55" fmla="*/ 395347 h 694226"/>
                  <a:gd name="connsiteX56" fmla="*/ 886561 w 1034109"/>
                  <a:gd name="connsiteY56" fmla="*/ 403796 h 694226"/>
                  <a:gd name="connsiteX57" fmla="*/ 886561 w 1034109"/>
                  <a:gd name="connsiteY57" fmla="*/ 613856 h 694226"/>
                  <a:gd name="connsiteX58" fmla="*/ 443338 w 1034109"/>
                  <a:gd name="connsiteY58" fmla="*/ 462133 h 694226"/>
                  <a:gd name="connsiteX59" fmla="*/ 443338 w 1034109"/>
                  <a:gd name="connsiteY59" fmla="*/ 195790 h 694226"/>
                  <a:gd name="connsiteX60" fmla="*/ 886561 w 1034109"/>
                  <a:gd name="connsiteY60" fmla="*/ 43953 h 694226"/>
                  <a:gd name="connsiteX61" fmla="*/ 904442 w 1034109"/>
                  <a:gd name="connsiteY61" fmla="*/ 0 h 694226"/>
                  <a:gd name="connsiteX62" fmla="*/ 898905 w 1034109"/>
                  <a:gd name="connsiteY62" fmla="*/ 1027 h 694226"/>
                  <a:gd name="connsiteX63" fmla="*/ 421650 w 1034109"/>
                  <a:gd name="connsiteY63" fmla="*/ 164509 h 694226"/>
                  <a:gd name="connsiteX64" fmla="*/ 166237 w 1034109"/>
                  <a:gd name="connsiteY64" fmla="*/ 164509 h 694226"/>
                  <a:gd name="connsiteX65" fmla="*/ 114324 w 1034109"/>
                  <a:gd name="connsiteY65" fmla="*/ 201042 h 694226"/>
                  <a:gd name="connsiteX66" fmla="*/ 55489 w 1034109"/>
                  <a:gd name="connsiteY66" fmla="*/ 201042 h 694226"/>
                  <a:gd name="connsiteX67" fmla="*/ 0 w 1034109"/>
                  <a:gd name="connsiteY67" fmla="*/ 255840 h 694226"/>
                  <a:gd name="connsiteX68" fmla="*/ 0 w 1034109"/>
                  <a:gd name="connsiteY68" fmla="*/ 401969 h 694226"/>
                  <a:gd name="connsiteX69" fmla="*/ 55374 w 1034109"/>
                  <a:gd name="connsiteY69" fmla="*/ 456767 h 694226"/>
                  <a:gd name="connsiteX70" fmla="*/ 114209 w 1034109"/>
                  <a:gd name="connsiteY70" fmla="*/ 456767 h 694226"/>
                  <a:gd name="connsiteX71" fmla="*/ 166122 w 1034109"/>
                  <a:gd name="connsiteY71" fmla="*/ 493300 h 694226"/>
                  <a:gd name="connsiteX72" fmla="*/ 184580 w 1034109"/>
                  <a:gd name="connsiteY72" fmla="*/ 493300 h 694226"/>
                  <a:gd name="connsiteX73" fmla="*/ 184580 w 1034109"/>
                  <a:gd name="connsiteY73" fmla="*/ 675961 h 694226"/>
                  <a:gd name="connsiteX74" fmla="*/ 203038 w 1034109"/>
                  <a:gd name="connsiteY74" fmla="*/ 694227 h 694226"/>
                  <a:gd name="connsiteX75" fmla="*/ 350818 w 1034109"/>
                  <a:gd name="connsiteY75" fmla="*/ 694227 h 694226"/>
                  <a:gd name="connsiteX76" fmla="*/ 369276 w 1034109"/>
                  <a:gd name="connsiteY76" fmla="*/ 675961 h 694226"/>
                  <a:gd name="connsiteX77" fmla="*/ 369276 w 1034109"/>
                  <a:gd name="connsiteY77" fmla="*/ 493300 h 694226"/>
                  <a:gd name="connsiteX78" fmla="*/ 421535 w 1034109"/>
                  <a:gd name="connsiteY78" fmla="*/ 493300 h 694226"/>
                  <a:gd name="connsiteX79" fmla="*/ 898790 w 1034109"/>
                  <a:gd name="connsiteY79" fmla="*/ 656667 h 694226"/>
                  <a:gd name="connsiteX80" fmla="*/ 922324 w 1034109"/>
                  <a:gd name="connsiteY80" fmla="*/ 645365 h 694226"/>
                  <a:gd name="connsiteX81" fmla="*/ 923362 w 1034109"/>
                  <a:gd name="connsiteY81" fmla="*/ 639429 h 694226"/>
                  <a:gd name="connsiteX82" fmla="*/ 923362 w 1034109"/>
                  <a:gd name="connsiteY82" fmla="*/ 420235 h 694226"/>
                  <a:gd name="connsiteX83" fmla="*/ 941820 w 1034109"/>
                  <a:gd name="connsiteY83" fmla="*/ 420235 h 694226"/>
                  <a:gd name="connsiteX84" fmla="*/ 1034110 w 1034109"/>
                  <a:gd name="connsiteY84" fmla="*/ 328904 h 694226"/>
                  <a:gd name="connsiteX85" fmla="*/ 941820 w 1034109"/>
                  <a:gd name="connsiteY85" fmla="*/ 237574 h 694226"/>
                  <a:gd name="connsiteX86" fmla="*/ 923362 w 1034109"/>
                  <a:gd name="connsiteY86" fmla="*/ 237574 h 694226"/>
                  <a:gd name="connsiteX87" fmla="*/ 923362 w 1034109"/>
                  <a:gd name="connsiteY87" fmla="*/ 18380 h 694226"/>
                  <a:gd name="connsiteX88" fmla="*/ 904904 w 1034109"/>
                  <a:gd name="connsiteY88" fmla="*/ 114 h 694226"/>
                  <a:gd name="connsiteX89" fmla="*/ 904327 w 1034109"/>
                  <a:gd name="connsiteY89" fmla="*/ 114 h 694226"/>
                  <a:gd name="connsiteX90" fmla="*/ 904327 w 1034109"/>
                  <a:gd name="connsiteY90" fmla="*/ 114 h 69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34109" h="694226">
                    <a:moveTo>
                      <a:pt x="221611" y="493300"/>
                    </a:moveTo>
                    <a:lnTo>
                      <a:pt x="332360" y="493300"/>
                    </a:lnTo>
                    <a:lnTo>
                      <a:pt x="332360" y="657695"/>
                    </a:lnTo>
                    <a:lnTo>
                      <a:pt x="221611" y="657695"/>
                    </a:lnTo>
                    <a:lnTo>
                      <a:pt x="221611" y="493300"/>
                    </a:lnTo>
                    <a:close/>
                    <a:moveTo>
                      <a:pt x="203153" y="383703"/>
                    </a:moveTo>
                    <a:cubicBezTo>
                      <a:pt x="193002" y="383589"/>
                      <a:pt x="184580" y="391580"/>
                      <a:pt x="184349" y="401626"/>
                    </a:cubicBezTo>
                    <a:cubicBezTo>
                      <a:pt x="184234" y="411673"/>
                      <a:pt x="192309" y="420007"/>
                      <a:pt x="202577" y="420235"/>
                    </a:cubicBezTo>
                    <a:lnTo>
                      <a:pt x="350933" y="420235"/>
                    </a:lnTo>
                    <a:cubicBezTo>
                      <a:pt x="361085" y="420349"/>
                      <a:pt x="369506" y="412358"/>
                      <a:pt x="369622" y="402197"/>
                    </a:cubicBezTo>
                    <a:cubicBezTo>
                      <a:pt x="369737" y="392151"/>
                      <a:pt x="361662" y="383817"/>
                      <a:pt x="351394" y="383703"/>
                    </a:cubicBezTo>
                    <a:lnTo>
                      <a:pt x="203153" y="383703"/>
                    </a:lnTo>
                    <a:close/>
                    <a:moveTo>
                      <a:pt x="203153" y="310638"/>
                    </a:moveTo>
                    <a:cubicBezTo>
                      <a:pt x="193002" y="310524"/>
                      <a:pt x="184580" y="318516"/>
                      <a:pt x="184465" y="328676"/>
                    </a:cubicBezTo>
                    <a:cubicBezTo>
                      <a:pt x="184349" y="338722"/>
                      <a:pt x="192425" y="347056"/>
                      <a:pt x="202692" y="347171"/>
                    </a:cubicBezTo>
                    <a:cubicBezTo>
                      <a:pt x="202807" y="347171"/>
                      <a:pt x="203038" y="347171"/>
                      <a:pt x="203269" y="347171"/>
                    </a:cubicBezTo>
                    <a:lnTo>
                      <a:pt x="351048" y="347171"/>
                    </a:lnTo>
                    <a:cubicBezTo>
                      <a:pt x="361200" y="347285"/>
                      <a:pt x="369622" y="339293"/>
                      <a:pt x="369737" y="329133"/>
                    </a:cubicBezTo>
                    <a:cubicBezTo>
                      <a:pt x="369852" y="319086"/>
                      <a:pt x="361777" y="310752"/>
                      <a:pt x="351510" y="310638"/>
                    </a:cubicBezTo>
                    <a:lnTo>
                      <a:pt x="203269" y="310638"/>
                    </a:lnTo>
                    <a:close/>
                    <a:moveTo>
                      <a:pt x="923362" y="274106"/>
                    </a:moveTo>
                    <a:lnTo>
                      <a:pt x="941820" y="274106"/>
                    </a:lnTo>
                    <a:cubicBezTo>
                      <a:pt x="972852" y="274106"/>
                      <a:pt x="997194" y="298194"/>
                      <a:pt x="997194" y="328904"/>
                    </a:cubicBezTo>
                    <a:cubicBezTo>
                      <a:pt x="997194" y="359614"/>
                      <a:pt x="972852" y="383703"/>
                      <a:pt x="941820" y="383703"/>
                    </a:cubicBezTo>
                    <a:lnTo>
                      <a:pt x="923362" y="383703"/>
                    </a:lnTo>
                    <a:lnTo>
                      <a:pt x="923362" y="274106"/>
                    </a:lnTo>
                    <a:close/>
                    <a:moveTo>
                      <a:pt x="203153" y="237574"/>
                    </a:moveTo>
                    <a:cubicBezTo>
                      <a:pt x="193002" y="237460"/>
                      <a:pt x="184580" y="245451"/>
                      <a:pt x="184465" y="255612"/>
                    </a:cubicBezTo>
                    <a:cubicBezTo>
                      <a:pt x="184349" y="265658"/>
                      <a:pt x="192425" y="273992"/>
                      <a:pt x="202692" y="274106"/>
                    </a:cubicBezTo>
                    <a:lnTo>
                      <a:pt x="350933" y="274106"/>
                    </a:lnTo>
                    <a:cubicBezTo>
                      <a:pt x="361085" y="274220"/>
                      <a:pt x="369506" y="266229"/>
                      <a:pt x="369622" y="256068"/>
                    </a:cubicBezTo>
                    <a:cubicBezTo>
                      <a:pt x="369737" y="246022"/>
                      <a:pt x="361662" y="237688"/>
                      <a:pt x="351394" y="237574"/>
                    </a:cubicBezTo>
                    <a:lnTo>
                      <a:pt x="203153" y="237574"/>
                    </a:lnTo>
                    <a:close/>
                    <a:moveTo>
                      <a:pt x="55374" y="237574"/>
                    </a:moveTo>
                    <a:lnTo>
                      <a:pt x="110748" y="237574"/>
                    </a:lnTo>
                    <a:lnTo>
                      <a:pt x="110748" y="420235"/>
                    </a:lnTo>
                    <a:lnTo>
                      <a:pt x="55489" y="420235"/>
                    </a:lnTo>
                    <a:cubicBezTo>
                      <a:pt x="44876" y="420235"/>
                      <a:pt x="37031" y="412358"/>
                      <a:pt x="37031" y="401969"/>
                    </a:cubicBezTo>
                    <a:lnTo>
                      <a:pt x="37031" y="255840"/>
                    </a:lnTo>
                    <a:cubicBezTo>
                      <a:pt x="37031" y="245451"/>
                      <a:pt x="44991" y="237574"/>
                      <a:pt x="55489" y="237574"/>
                    </a:cubicBezTo>
                    <a:moveTo>
                      <a:pt x="166353" y="201042"/>
                    </a:moveTo>
                    <a:lnTo>
                      <a:pt x="406422" y="201042"/>
                    </a:lnTo>
                    <a:lnTo>
                      <a:pt x="406422" y="456767"/>
                    </a:lnTo>
                    <a:lnTo>
                      <a:pt x="206038" y="456767"/>
                    </a:lnTo>
                    <a:cubicBezTo>
                      <a:pt x="204999" y="456653"/>
                      <a:pt x="203961" y="456539"/>
                      <a:pt x="202923" y="456539"/>
                    </a:cubicBezTo>
                    <a:cubicBezTo>
                      <a:pt x="202000" y="456539"/>
                      <a:pt x="201192" y="456539"/>
                      <a:pt x="200269" y="456767"/>
                    </a:cubicBezTo>
                    <a:lnTo>
                      <a:pt x="166237" y="456767"/>
                    </a:lnTo>
                    <a:cubicBezTo>
                      <a:pt x="156086" y="456767"/>
                      <a:pt x="148472" y="449461"/>
                      <a:pt x="148010" y="439529"/>
                    </a:cubicBezTo>
                    <a:cubicBezTo>
                      <a:pt x="148010" y="438273"/>
                      <a:pt x="148010" y="436903"/>
                      <a:pt x="147779" y="435647"/>
                    </a:cubicBezTo>
                    <a:lnTo>
                      <a:pt x="147779" y="222390"/>
                    </a:lnTo>
                    <a:cubicBezTo>
                      <a:pt x="148010" y="221020"/>
                      <a:pt x="148126" y="219650"/>
                      <a:pt x="148010" y="218280"/>
                    </a:cubicBezTo>
                    <a:cubicBezTo>
                      <a:pt x="148587" y="208462"/>
                      <a:pt x="156086" y="201042"/>
                      <a:pt x="166237" y="201042"/>
                    </a:cubicBezTo>
                    <a:close/>
                    <a:moveTo>
                      <a:pt x="886561" y="43953"/>
                    </a:moveTo>
                    <a:lnTo>
                      <a:pt x="886561" y="254127"/>
                    </a:lnTo>
                    <a:cubicBezTo>
                      <a:pt x="885869" y="256867"/>
                      <a:pt x="885869" y="259721"/>
                      <a:pt x="886561" y="262461"/>
                    </a:cubicBezTo>
                    <a:lnTo>
                      <a:pt x="886561" y="395347"/>
                    </a:lnTo>
                    <a:cubicBezTo>
                      <a:pt x="885869" y="398087"/>
                      <a:pt x="885869" y="401056"/>
                      <a:pt x="886561" y="403796"/>
                    </a:cubicBezTo>
                    <a:lnTo>
                      <a:pt x="886561" y="613856"/>
                    </a:lnTo>
                    <a:lnTo>
                      <a:pt x="443338" y="462133"/>
                    </a:lnTo>
                    <a:lnTo>
                      <a:pt x="443338" y="195790"/>
                    </a:lnTo>
                    <a:lnTo>
                      <a:pt x="886561" y="43953"/>
                    </a:lnTo>
                    <a:close/>
                    <a:moveTo>
                      <a:pt x="904442" y="0"/>
                    </a:moveTo>
                    <a:cubicBezTo>
                      <a:pt x="902597" y="0"/>
                      <a:pt x="900751" y="457"/>
                      <a:pt x="898905" y="1027"/>
                    </a:cubicBezTo>
                    <a:lnTo>
                      <a:pt x="421650" y="164509"/>
                    </a:lnTo>
                    <a:lnTo>
                      <a:pt x="166237" y="164509"/>
                    </a:lnTo>
                    <a:cubicBezTo>
                      <a:pt x="142357" y="164509"/>
                      <a:pt x="122054" y="179921"/>
                      <a:pt x="114324" y="201042"/>
                    </a:cubicBezTo>
                    <a:lnTo>
                      <a:pt x="55489" y="201042"/>
                    </a:lnTo>
                    <a:cubicBezTo>
                      <a:pt x="25034" y="201042"/>
                      <a:pt x="0" y="225815"/>
                      <a:pt x="0" y="255840"/>
                    </a:cubicBezTo>
                    <a:lnTo>
                      <a:pt x="0" y="401969"/>
                    </a:lnTo>
                    <a:cubicBezTo>
                      <a:pt x="0" y="431994"/>
                      <a:pt x="25034" y="456767"/>
                      <a:pt x="55374" y="456767"/>
                    </a:cubicBezTo>
                    <a:lnTo>
                      <a:pt x="114209" y="456767"/>
                    </a:lnTo>
                    <a:cubicBezTo>
                      <a:pt x="121938" y="477888"/>
                      <a:pt x="142242" y="493300"/>
                      <a:pt x="166122" y="493300"/>
                    </a:cubicBezTo>
                    <a:lnTo>
                      <a:pt x="184580" y="493300"/>
                    </a:lnTo>
                    <a:lnTo>
                      <a:pt x="184580" y="675961"/>
                    </a:lnTo>
                    <a:cubicBezTo>
                      <a:pt x="184580" y="686007"/>
                      <a:pt x="192886" y="694227"/>
                      <a:pt x="203038" y="694227"/>
                    </a:cubicBezTo>
                    <a:lnTo>
                      <a:pt x="350818" y="694227"/>
                    </a:lnTo>
                    <a:cubicBezTo>
                      <a:pt x="360969" y="694227"/>
                      <a:pt x="369276" y="686007"/>
                      <a:pt x="369276" y="675961"/>
                    </a:cubicBezTo>
                    <a:lnTo>
                      <a:pt x="369276" y="493300"/>
                    </a:lnTo>
                    <a:lnTo>
                      <a:pt x="421535" y="493300"/>
                    </a:lnTo>
                    <a:lnTo>
                      <a:pt x="898790" y="656667"/>
                    </a:lnTo>
                    <a:cubicBezTo>
                      <a:pt x="908480" y="659978"/>
                      <a:pt x="918978" y="654841"/>
                      <a:pt x="922324" y="645365"/>
                    </a:cubicBezTo>
                    <a:cubicBezTo>
                      <a:pt x="923016" y="643424"/>
                      <a:pt x="923362" y="641483"/>
                      <a:pt x="923362" y="639429"/>
                    </a:cubicBezTo>
                    <a:lnTo>
                      <a:pt x="923362" y="420235"/>
                    </a:lnTo>
                    <a:lnTo>
                      <a:pt x="941820" y="420235"/>
                    </a:lnTo>
                    <a:cubicBezTo>
                      <a:pt x="992695" y="420235"/>
                      <a:pt x="1034110" y="379136"/>
                      <a:pt x="1034110" y="328904"/>
                    </a:cubicBezTo>
                    <a:cubicBezTo>
                      <a:pt x="1034110" y="278673"/>
                      <a:pt x="992579" y="237574"/>
                      <a:pt x="941820" y="237574"/>
                    </a:cubicBezTo>
                    <a:lnTo>
                      <a:pt x="923362" y="237574"/>
                    </a:lnTo>
                    <a:lnTo>
                      <a:pt x="923362" y="18380"/>
                    </a:lnTo>
                    <a:cubicBezTo>
                      <a:pt x="923362" y="8334"/>
                      <a:pt x="915056" y="114"/>
                      <a:pt x="904904" y="114"/>
                    </a:cubicBezTo>
                    <a:cubicBezTo>
                      <a:pt x="904788" y="114"/>
                      <a:pt x="904558" y="114"/>
                      <a:pt x="904327" y="114"/>
                    </a:cubicBezTo>
                    <a:lnTo>
                      <a:pt x="904327" y="114"/>
                    </a:lnTo>
                    <a:close/>
                  </a:path>
                </a:pathLst>
              </a:custGeom>
              <a:grpFill/>
              <a:ln w="11517" cap="flat">
                <a:solidFill>
                  <a:srgbClr val="F3F8E5"/>
                </a:solidFill>
                <a:prstDash val="solid"/>
                <a:miter/>
              </a:ln>
            </p:spPr>
            <p:txBody>
              <a:bodyPr rtlCol="0" anchor="ctr"/>
              <a:lstStyle/>
              <a:p>
                <a:endParaRPr lang="en-GB"/>
              </a:p>
            </p:txBody>
          </p:sp>
          <p:sp>
            <p:nvSpPr>
              <p:cNvPr id="8" name="Freeform 7">
                <a:extLst>
                  <a:ext uri="{FF2B5EF4-FFF2-40B4-BE49-F238E27FC236}">
                    <a16:creationId xmlns:a16="http://schemas.microsoft.com/office/drawing/2014/main" id="{2E7928EA-E449-4EF4-F67F-7DCB08A55D1F}"/>
                  </a:ext>
                </a:extLst>
              </p:cNvPr>
              <p:cNvSpPr/>
              <p:nvPr/>
            </p:nvSpPr>
            <p:spPr>
              <a:xfrm>
                <a:off x="503359" y="1976993"/>
                <a:ext cx="1034109" cy="694226"/>
              </a:xfrm>
              <a:custGeom>
                <a:avLst/>
                <a:gdLst>
                  <a:gd name="connsiteX0" fmla="*/ 221611 w 1034109"/>
                  <a:gd name="connsiteY0" fmla="*/ 493300 h 694226"/>
                  <a:gd name="connsiteX1" fmla="*/ 332360 w 1034109"/>
                  <a:gd name="connsiteY1" fmla="*/ 493300 h 694226"/>
                  <a:gd name="connsiteX2" fmla="*/ 332360 w 1034109"/>
                  <a:gd name="connsiteY2" fmla="*/ 657695 h 694226"/>
                  <a:gd name="connsiteX3" fmla="*/ 221611 w 1034109"/>
                  <a:gd name="connsiteY3" fmla="*/ 657695 h 694226"/>
                  <a:gd name="connsiteX4" fmla="*/ 221611 w 1034109"/>
                  <a:gd name="connsiteY4" fmla="*/ 493300 h 694226"/>
                  <a:gd name="connsiteX5" fmla="*/ 203153 w 1034109"/>
                  <a:gd name="connsiteY5" fmla="*/ 383703 h 694226"/>
                  <a:gd name="connsiteX6" fmla="*/ 184349 w 1034109"/>
                  <a:gd name="connsiteY6" fmla="*/ 401626 h 694226"/>
                  <a:gd name="connsiteX7" fmla="*/ 202577 w 1034109"/>
                  <a:gd name="connsiteY7" fmla="*/ 420235 h 694226"/>
                  <a:gd name="connsiteX8" fmla="*/ 350933 w 1034109"/>
                  <a:gd name="connsiteY8" fmla="*/ 420235 h 694226"/>
                  <a:gd name="connsiteX9" fmla="*/ 369622 w 1034109"/>
                  <a:gd name="connsiteY9" fmla="*/ 402197 h 694226"/>
                  <a:gd name="connsiteX10" fmla="*/ 351394 w 1034109"/>
                  <a:gd name="connsiteY10" fmla="*/ 383703 h 694226"/>
                  <a:gd name="connsiteX11" fmla="*/ 203153 w 1034109"/>
                  <a:gd name="connsiteY11" fmla="*/ 383703 h 694226"/>
                  <a:gd name="connsiteX12" fmla="*/ 203153 w 1034109"/>
                  <a:gd name="connsiteY12" fmla="*/ 310638 h 694226"/>
                  <a:gd name="connsiteX13" fmla="*/ 184465 w 1034109"/>
                  <a:gd name="connsiteY13" fmla="*/ 328676 h 694226"/>
                  <a:gd name="connsiteX14" fmla="*/ 202692 w 1034109"/>
                  <a:gd name="connsiteY14" fmla="*/ 347171 h 694226"/>
                  <a:gd name="connsiteX15" fmla="*/ 203269 w 1034109"/>
                  <a:gd name="connsiteY15" fmla="*/ 347171 h 694226"/>
                  <a:gd name="connsiteX16" fmla="*/ 351048 w 1034109"/>
                  <a:gd name="connsiteY16" fmla="*/ 347171 h 694226"/>
                  <a:gd name="connsiteX17" fmla="*/ 369737 w 1034109"/>
                  <a:gd name="connsiteY17" fmla="*/ 329133 h 694226"/>
                  <a:gd name="connsiteX18" fmla="*/ 351510 w 1034109"/>
                  <a:gd name="connsiteY18" fmla="*/ 310638 h 694226"/>
                  <a:gd name="connsiteX19" fmla="*/ 203269 w 1034109"/>
                  <a:gd name="connsiteY19" fmla="*/ 310638 h 694226"/>
                  <a:gd name="connsiteX20" fmla="*/ 923362 w 1034109"/>
                  <a:gd name="connsiteY20" fmla="*/ 274106 h 694226"/>
                  <a:gd name="connsiteX21" fmla="*/ 941820 w 1034109"/>
                  <a:gd name="connsiteY21" fmla="*/ 274106 h 694226"/>
                  <a:gd name="connsiteX22" fmla="*/ 997194 w 1034109"/>
                  <a:gd name="connsiteY22" fmla="*/ 328904 h 694226"/>
                  <a:gd name="connsiteX23" fmla="*/ 941820 w 1034109"/>
                  <a:gd name="connsiteY23" fmla="*/ 383703 h 694226"/>
                  <a:gd name="connsiteX24" fmla="*/ 923362 w 1034109"/>
                  <a:gd name="connsiteY24" fmla="*/ 383703 h 694226"/>
                  <a:gd name="connsiteX25" fmla="*/ 923362 w 1034109"/>
                  <a:gd name="connsiteY25" fmla="*/ 274106 h 694226"/>
                  <a:gd name="connsiteX26" fmla="*/ 203153 w 1034109"/>
                  <a:gd name="connsiteY26" fmla="*/ 237574 h 694226"/>
                  <a:gd name="connsiteX27" fmla="*/ 184465 w 1034109"/>
                  <a:gd name="connsiteY27" fmla="*/ 255612 h 694226"/>
                  <a:gd name="connsiteX28" fmla="*/ 202692 w 1034109"/>
                  <a:gd name="connsiteY28" fmla="*/ 274106 h 694226"/>
                  <a:gd name="connsiteX29" fmla="*/ 350933 w 1034109"/>
                  <a:gd name="connsiteY29" fmla="*/ 274106 h 694226"/>
                  <a:gd name="connsiteX30" fmla="*/ 369622 w 1034109"/>
                  <a:gd name="connsiteY30" fmla="*/ 256068 h 694226"/>
                  <a:gd name="connsiteX31" fmla="*/ 351394 w 1034109"/>
                  <a:gd name="connsiteY31" fmla="*/ 237574 h 694226"/>
                  <a:gd name="connsiteX32" fmla="*/ 203153 w 1034109"/>
                  <a:gd name="connsiteY32" fmla="*/ 237574 h 694226"/>
                  <a:gd name="connsiteX33" fmla="*/ 55374 w 1034109"/>
                  <a:gd name="connsiteY33" fmla="*/ 237574 h 694226"/>
                  <a:gd name="connsiteX34" fmla="*/ 110748 w 1034109"/>
                  <a:gd name="connsiteY34" fmla="*/ 237574 h 694226"/>
                  <a:gd name="connsiteX35" fmla="*/ 110748 w 1034109"/>
                  <a:gd name="connsiteY35" fmla="*/ 420235 h 694226"/>
                  <a:gd name="connsiteX36" fmla="*/ 55489 w 1034109"/>
                  <a:gd name="connsiteY36" fmla="*/ 420235 h 694226"/>
                  <a:gd name="connsiteX37" fmla="*/ 37031 w 1034109"/>
                  <a:gd name="connsiteY37" fmla="*/ 401969 h 694226"/>
                  <a:gd name="connsiteX38" fmla="*/ 37031 w 1034109"/>
                  <a:gd name="connsiteY38" fmla="*/ 255840 h 694226"/>
                  <a:gd name="connsiteX39" fmla="*/ 55489 w 1034109"/>
                  <a:gd name="connsiteY39" fmla="*/ 237574 h 694226"/>
                  <a:gd name="connsiteX40" fmla="*/ 166237 w 1034109"/>
                  <a:gd name="connsiteY40" fmla="*/ 201042 h 694226"/>
                  <a:gd name="connsiteX41" fmla="*/ 406307 w 1034109"/>
                  <a:gd name="connsiteY41" fmla="*/ 201042 h 694226"/>
                  <a:gd name="connsiteX42" fmla="*/ 406307 w 1034109"/>
                  <a:gd name="connsiteY42" fmla="*/ 456767 h 694226"/>
                  <a:gd name="connsiteX43" fmla="*/ 206038 w 1034109"/>
                  <a:gd name="connsiteY43" fmla="*/ 456767 h 694226"/>
                  <a:gd name="connsiteX44" fmla="*/ 202923 w 1034109"/>
                  <a:gd name="connsiteY44" fmla="*/ 456539 h 694226"/>
                  <a:gd name="connsiteX45" fmla="*/ 200269 w 1034109"/>
                  <a:gd name="connsiteY45" fmla="*/ 456767 h 694226"/>
                  <a:gd name="connsiteX46" fmla="*/ 166237 w 1034109"/>
                  <a:gd name="connsiteY46" fmla="*/ 456767 h 694226"/>
                  <a:gd name="connsiteX47" fmla="*/ 148010 w 1034109"/>
                  <a:gd name="connsiteY47" fmla="*/ 439529 h 694226"/>
                  <a:gd name="connsiteX48" fmla="*/ 147779 w 1034109"/>
                  <a:gd name="connsiteY48" fmla="*/ 435647 h 694226"/>
                  <a:gd name="connsiteX49" fmla="*/ 147779 w 1034109"/>
                  <a:gd name="connsiteY49" fmla="*/ 222390 h 694226"/>
                  <a:gd name="connsiteX50" fmla="*/ 148010 w 1034109"/>
                  <a:gd name="connsiteY50" fmla="*/ 218280 h 694226"/>
                  <a:gd name="connsiteX51" fmla="*/ 166237 w 1034109"/>
                  <a:gd name="connsiteY51" fmla="*/ 201042 h 694226"/>
                  <a:gd name="connsiteX52" fmla="*/ 886561 w 1034109"/>
                  <a:gd name="connsiteY52" fmla="*/ 43953 h 694226"/>
                  <a:gd name="connsiteX53" fmla="*/ 886561 w 1034109"/>
                  <a:gd name="connsiteY53" fmla="*/ 254127 h 694226"/>
                  <a:gd name="connsiteX54" fmla="*/ 886561 w 1034109"/>
                  <a:gd name="connsiteY54" fmla="*/ 262461 h 694226"/>
                  <a:gd name="connsiteX55" fmla="*/ 886561 w 1034109"/>
                  <a:gd name="connsiteY55" fmla="*/ 395347 h 694226"/>
                  <a:gd name="connsiteX56" fmla="*/ 886561 w 1034109"/>
                  <a:gd name="connsiteY56" fmla="*/ 403796 h 694226"/>
                  <a:gd name="connsiteX57" fmla="*/ 886561 w 1034109"/>
                  <a:gd name="connsiteY57" fmla="*/ 613856 h 694226"/>
                  <a:gd name="connsiteX58" fmla="*/ 443338 w 1034109"/>
                  <a:gd name="connsiteY58" fmla="*/ 462133 h 694226"/>
                  <a:gd name="connsiteX59" fmla="*/ 443338 w 1034109"/>
                  <a:gd name="connsiteY59" fmla="*/ 195790 h 694226"/>
                  <a:gd name="connsiteX60" fmla="*/ 886561 w 1034109"/>
                  <a:gd name="connsiteY60" fmla="*/ 43953 h 694226"/>
                  <a:gd name="connsiteX61" fmla="*/ 904442 w 1034109"/>
                  <a:gd name="connsiteY61" fmla="*/ 0 h 694226"/>
                  <a:gd name="connsiteX62" fmla="*/ 898905 w 1034109"/>
                  <a:gd name="connsiteY62" fmla="*/ 1027 h 694226"/>
                  <a:gd name="connsiteX63" fmla="*/ 421650 w 1034109"/>
                  <a:gd name="connsiteY63" fmla="*/ 164509 h 694226"/>
                  <a:gd name="connsiteX64" fmla="*/ 166237 w 1034109"/>
                  <a:gd name="connsiteY64" fmla="*/ 164509 h 694226"/>
                  <a:gd name="connsiteX65" fmla="*/ 114324 w 1034109"/>
                  <a:gd name="connsiteY65" fmla="*/ 201042 h 694226"/>
                  <a:gd name="connsiteX66" fmla="*/ 55489 w 1034109"/>
                  <a:gd name="connsiteY66" fmla="*/ 201042 h 694226"/>
                  <a:gd name="connsiteX67" fmla="*/ 0 w 1034109"/>
                  <a:gd name="connsiteY67" fmla="*/ 255840 h 694226"/>
                  <a:gd name="connsiteX68" fmla="*/ 0 w 1034109"/>
                  <a:gd name="connsiteY68" fmla="*/ 401969 h 694226"/>
                  <a:gd name="connsiteX69" fmla="*/ 55374 w 1034109"/>
                  <a:gd name="connsiteY69" fmla="*/ 456767 h 694226"/>
                  <a:gd name="connsiteX70" fmla="*/ 114209 w 1034109"/>
                  <a:gd name="connsiteY70" fmla="*/ 456767 h 694226"/>
                  <a:gd name="connsiteX71" fmla="*/ 166122 w 1034109"/>
                  <a:gd name="connsiteY71" fmla="*/ 493300 h 694226"/>
                  <a:gd name="connsiteX72" fmla="*/ 184580 w 1034109"/>
                  <a:gd name="connsiteY72" fmla="*/ 493300 h 694226"/>
                  <a:gd name="connsiteX73" fmla="*/ 184580 w 1034109"/>
                  <a:gd name="connsiteY73" fmla="*/ 675961 h 694226"/>
                  <a:gd name="connsiteX74" fmla="*/ 203038 w 1034109"/>
                  <a:gd name="connsiteY74" fmla="*/ 694227 h 694226"/>
                  <a:gd name="connsiteX75" fmla="*/ 350818 w 1034109"/>
                  <a:gd name="connsiteY75" fmla="*/ 694227 h 694226"/>
                  <a:gd name="connsiteX76" fmla="*/ 369276 w 1034109"/>
                  <a:gd name="connsiteY76" fmla="*/ 675961 h 694226"/>
                  <a:gd name="connsiteX77" fmla="*/ 369276 w 1034109"/>
                  <a:gd name="connsiteY77" fmla="*/ 493300 h 694226"/>
                  <a:gd name="connsiteX78" fmla="*/ 421535 w 1034109"/>
                  <a:gd name="connsiteY78" fmla="*/ 493300 h 694226"/>
                  <a:gd name="connsiteX79" fmla="*/ 898790 w 1034109"/>
                  <a:gd name="connsiteY79" fmla="*/ 656667 h 694226"/>
                  <a:gd name="connsiteX80" fmla="*/ 922324 w 1034109"/>
                  <a:gd name="connsiteY80" fmla="*/ 645365 h 694226"/>
                  <a:gd name="connsiteX81" fmla="*/ 923362 w 1034109"/>
                  <a:gd name="connsiteY81" fmla="*/ 639429 h 694226"/>
                  <a:gd name="connsiteX82" fmla="*/ 923362 w 1034109"/>
                  <a:gd name="connsiteY82" fmla="*/ 420235 h 694226"/>
                  <a:gd name="connsiteX83" fmla="*/ 941820 w 1034109"/>
                  <a:gd name="connsiteY83" fmla="*/ 420235 h 694226"/>
                  <a:gd name="connsiteX84" fmla="*/ 1034110 w 1034109"/>
                  <a:gd name="connsiteY84" fmla="*/ 328904 h 694226"/>
                  <a:gd name="connsiteX85" fmla="*/ 941820 w 1034109"/>
                  <a:gd name="connsiteY85" fmla="*/ 237574 h 694226"/>
                  <a:gd name="connsiteX86" fmla="*/ 923362 w 1034109"/>
                  <a:gd name="connsiteY86" fmla="*/ 237574 h 694226"/>
                  <a:gd name="connsiteX87" fmla="*/ 923362 w 1034109"/>
                  <a:gd name="connsiteY87" fmla="*/ 18380 h 694226"/>
                  <a:gd name="connsiteX88" fmla="*/ 904904 w 1034109"/>
                  <a:gd name="connsiteY88" fmla="*/ 114 h 694226"/>
                  <a:gd name="connsiteX89" fmla="*/ 904327 w 1034109"/>
                  <a:gd name="connsiteY89" fmla="*/ 114 h 694226"/>
                  <a:gd name="connsiteX90" fmla="*/ 904327 w 1034109"/>
                  <a:gd name="connsiteY90" fmla="*/ 114 h 69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34109" h="694226">
                    <a:moveTo>
                      <a:pt x="221611" y="493300"/>
                    </a:moveTo>
                    <a:lnTo>
                      <a:pt x="332360" y="493300"/>
                    </a:lnTo>
                    <a:lnTo>
                      <a:pt x="332360" y="657695"/>
                    </a:lnTo>
                    <a:lnTo>
                      <a:pt x="221611" y="657695"/>
                    </a:lnTo>
                    <a:lnTo>
                      <a:pt x="221611" y="493300"/>
                    </a:lnTo>
                    <a:close/>
                    <a:moveTo>
                      <a:pt x="203153" y="383703"/>
                    </a:moveTo>
                    <a:cubicBezTo>
                      <a:pt x="193002" y="383589"/>
                      <a:pt x="184580" y="391580"/>
                      <a:pt x="184349" y="401626"/>
                    </a:cubicBezTo>
                    <a:cubicBezTo>
                      <a:pt x="184234" y="411673"/>
                      <a:pt x="192309" y="420007"/>
                      <a:pt x="202577" y="420235"/>
                    </a:cubicBezTo>
                    <a:lnTo>
                      <a:pt x="350933" y="420235"/>
                    </a:lnTo>
                    <a:cubicBezTo>
                      <a:pt x="361085" y="420349"/>
                      <a:pt x="369506" y="412358"/>
                      <a:pt x="369622" y="402197"/>
                    </a:cubicBezTo>
                    <a:cubicBezTo>
                      <a:pt x="369737" y="392151"/>
                      <a:pt x="361662" y="383817"/>
                      <a:pt x="351394" y="383703"/>
                    </a:cubicBezTo>
                    <a:lnTo>
                      <a:pt x="203153" y="383703"/>
                    </a:lnTo>
                    <a:close/>
                    <a:moveTo>
                      <a:pt x="203153" y="310638"/>
                    </a:moveTo>
                    <a:cubicBezTo>
                      <a:pt x="193002" y="310524"/>
                      <a:pt x="184580" y="318516"/>
                      <a:pt x="184465" y="328676"/>
                    </a:cubicBezTo>
                    <a:cubicBezTo>
                      <a:pt x="184349" y="338722"/>
                      <a:pt x="192425" y="347056"/>
                      <a:pt x="202692" y="347171"/>
                    </a:cubicBezTo>
                    <a:cubicBezTo>
                      <a:pt x="202807" y="347171"/>
                      <a:pt x="203038" y="347171"/>
                      <a:pt x="203269" y="347171"/>
                    </a:cubicBezTo>
                    <a:lnTo>
                      <a:pt x="351048" y="347171"/>
                    </a:lnTo>
                    <a:cubicBezTo>
                      <a:pt x="361200" y="347285"/>
                      <a:pt x="369622" y="339293"/>
                      <a:pt x="369737" y="329133"/>
                    </a:cubicBezTo>
                    <a:cubicBezTo>
                      <a:pt x="369852" y="319086"/>
                      <a:pt x="361777" y="310752"/>
                      <a:pt x="351510" y="310638"/>
                    </a:cubicBezTo>
                    <a:lnTo>
                      <a:pt x="203269" y="310638"/>
                    </a:lnTo>
                    <a:close/>
                    <a:moveTo>
                      <a:pt x="923362" y="274106"/>
                    </a:moveTo>
                    <a:lnTo>
                      <a:pt x="941820" y="274106"/>
                    </a:lnTo>
                    <a:cubicBezTo>
                      <a:pt x="972852" y="274106"/>
                      <a:pt x="997194" y="298194"/>
                      <a:pt x="997194" y="328904"/>
                    </a:cubicBezTo>
                    <a:cubicBezTo>
                      <a:pt x="997194" y="359614"/>
                      <a:pt x="972852" y="383703"/>
                      <a:pt x="941820" y="383703"/>
                    </a:cubicBezTo>
                    <a:lnTo>
                      <a:pt x="923362" y="383703"/>
                    </a:lnTo>
                    <a:lnTo>
                      <a:pt x="923362" y="274106"/>
                    </a:lnTo>
                    <a:close/>
                    <a:moveTo>
                      <a:pt x="203153" y="237574"/>
                    </a:moveTo>
                    <a:cubicBezTo>
                      <a:pt x="193002" y="237460"/>
                      <a:pt x="184580" y="245451"/>
                      <a:pt x="184465" y="255612"/>
                    </a:cubicBezTo>
                    <a:cubicBezTo>
                      <a:pt x="184349" y="265658"/>
                      <a:pt x="192425" y="273992"/>
                      <a:pt x="202692" y="274106"/>
                    </a:cubicBezTo>
                    <a:lnTo>
                      <a:pt x="350933" y="274106"/>
                    </a:lnTo>
                    <a:cubicBezTo>
                      <a:pt x="361085" y="274220"/>
                      <a:pt x="369506" y="266229"/>
                      <a:pt x="369622" y="256068"/>
                    </a:cubicBezTo>
                    <a:cubicBezTo>
                      <a:pt x="369737" y="246022"/>
                      <a:pt x="361662" y="237688"/>
                      <a:pt x="351394" y="237574"/>
                    </a:cubicBezTo>
                    <a:lnTo>
                      <a:pt x="203153" y="237574"/>
                    </a:lnTo>
                    <a:close/>
                    <a:moveTo>
                      <a:pt x="55374" y="237574"/>
                    </a:moveTo>
                    <a:lnTo>
                      <a:pt x="110748" y="237574"/>
                    </a:lnTo>
                    <a:lnTo>
                      <a:pt x="110748" y="420235"/>
                    </a:lnTo>
                    <a:lnTo>
                      <a:pt x="55489" y="420235"/>
                    </a:lnTo>
                    <a:cubicBezTo>
                      <a:pt x="44876" y="420235"/>
                      <a:pt x="37031" y="412358"/>
                      <a:pt x="37031" y="401969"/>
                    </a:cubicBezTo>
                    <a:lnTo>
                      <a:pt x="37031" y="255840"/>
                    </a:lnTo>
                    <a:cubicBezTo>
                      <a:pt x="37031" y="245451"/>
                      <a:pt x="44991" y="237574"/>
                      <a:pt x="55489" y="237574"/>
                    </a:cubicBezTo>
                    <a:close/>
                    <a:moveTo>
                      <a:pt x="166237" y="201042"/>
                    </a:moveTo>
                    <a:lnTo>
                      <a:pt x="406307" y="201042"/>
                    </a:lnTo>
                    <a:lnTo>
                      <a:pt x="406307" y="456767"/>
                    </a:lnTo>
                    <a:lnTo>
                      <a:pt x="206038" y="456767"/>
                    </a:lnTo>
                    <a:cubicBezTo>
                      <a:pt x="204999" y="456653"/>
                      <a:pt x="203961" y="456539"/>
                      <a:pt x="202923" y="456539"/>
                    </a:cubicBezTo>
                    <a:cubicBezTo>
                      <a:pt x="202000" y="456539"/>
                      <a:pt x="201192" y="456539"/>
                      <a:pt x="200269" y="456767"/>
                    </a:cubicBezTo>
                    <a:lnTo>
                      <a:pt x="166237" y="456767"/>
                    </a:lnTo>
                    <a:cubicBezTo>
                      <a:pt x="156086" y="456767"/>
                      <a:pt x="148472" y="449461"/>
                      <a:pt x="148010" y="439529"/>
                    </a:cubicBezTo>
                    <a:cubicBezTo>
                      <a:pt x="148010" y="438273"/>
                      <a:pt x="148010" y="436903"/>
                      <a:pt x="147779" y="435647"/>
                    </a:cubicBezTo>
                    <a:lnTo>
                      <a:pt x="147779" y="222390"/>
                    </a:lnTo>
                    <a:cubicBezTo>
                      <a:pt x="148010" y="221020"/>
                      <a:pt x="148126" y="219650"/>
                      <a:pt x="148010" y="218280"/>
                    </a:cubicBezTo>
                    <a:cubicBezTo>
                      <a:pt x="148587" y="208462"/>
                      <a:pt x="156086" y="201042"/>
                      <a:pt x="166237" y="201042"/>
                    </a:cubicBezTo>
                    <a:close/>
                    <a:moveTo>
                      <a:pt x="886561" y="43953"/>
                    </a:moveTo>
                    <a:lnTo>
                      <a:pt x="886561" y="254127"/>
                    </a:lnTo>
                    <a:cubicBezTo>
                      <a:pt x="885869" y="256867"/>
                      <a:pt x="885869" y="259721"/>
                      <a:pt x="886561" y="262461"/>
                    </a:cubicBezTo>
                    <a:lnTo>
                      <a:pt x="886561" y="395347"/>
                    </a:lnTo>
                    <a:cubicBezTo>
                      <a:pt x="885869" y="398087"/>
                      <a:pt x="885869" y="401056"/>
                      <a:pt x="886561" y="403796"/>
                    </a:cubicBezTo>
                    <a:lnTo>
                      <a:pt x="886561" y="613856"/>
                    </a:lnTo>
                    <a:lnTo>
                      <a:pt x="443338" y="462133"/>
                    </a:lnTo>
                    <a:lnTo>
                      <a:pt x="443338" y="195790"/>
                    </a:lnTo>
                    <a:lnTo>
                      <a:pt x="886561" y="43953"/>
                    </a:lnTo>
                    <a:close/>
                    <a:moveTo>
                      <a:pt x="904442" y="0"/>
                    </a:moveTo>
                    <a:cubicBezTo>
                      <a:pt x="902597" y="0"/>
                      <a:pt x="900751" y="457"/>
                      <a:pt x="898905" y="1027"/>
                    </a:cubicBezTo>
                    <a:lnTo>
                      <a:pt x="421650" y="164509"/>
                    </a:lnTo>
                    <a:lnTo>
                      <a:pt x="166237" y="164509"/>
                    </a:lnTo>
                    <a:cubicBezTo>
                      <a:pt x="142357" y="164509"/>
                      <a:pt x="122054" y="179921"/>
                      <a:pt x="114324" y="201042"/>
                    </a:cubicBezTo>
                    <a:lnTo>
                      <a:pt x="55489" y="201042"/>
                    </a:lnTo>
                    <a:cubicBezTo>
                      <a:pt x="25034" y="201042"/>
                      <a:pt x="0" y="225815"/>
                      <a:pt x="0" y="255840"/>
                    </a:cubicBezTo>
                    <a:lnTo>
                      <a:pt x="0" y="401969"/>
                    </a:lnTo>
                    <a:cubicBezTo>
                      <a:pt x="0" y="431994"/>
                      <a:pt x="25034" y="456767"/>
                      <a:pt x="55374" y="456767"/>
                    </a:cubicBezTo>
                    <a:lnTo>
                      <a:pt x="114209" y="456767"/>
                    </a:lnTo>
                    <a:cubicBezTo>
                      <a:pt x="121938" y="477888"/>
                      <a:pt x="142242" y="493300"/>
                      <a:pt x="166122" y="493300"/>
                    </a:cubicBezTo>
                    <a:lnTo>
                      <a:pt x="184580" y="493300"/>
                    </a:lnTo>
                    <a:lnTo>
                      <a:pt x="184580" y="675961"/>
                    </a:lnTo>
                    <a:cubicBezTo>
                      <a:pt x="184580" y="686007"/>
                      <a:pt x="192886" y="694227"/>
                      <a:pt x="203038" y="694227"/>
                    </a:cubicBezTo>
                    <a:lnTo>
                      <a:pt x="350818" y="694227"/>
                    </a:lnTo>
                    <a:cubicBezTo>
                      <a:pt x="360969" y="694227"/>
                      <a:pt x="369276" y="686007"/>
                      <a:pt x="369276" y="675961"/>
                    </a:cubicBezTo>
                    <a:lnTo>
                      <a:pt x="369276" y="493300"/>
                    </a:lnTo>
                    <a:lnTo>
                      <a:pt x="421535" y="493300"/>
                    </a:lnTo>
                    <a:lnTo>
                      <a:pt x="898790" y="656667"/>
                    </a:lnTo>
                    <a:cubicBezTo>
                      <a:pt x="908480" y="659978"/>
                      <a:pt x="918978" y="654841"/>
                      <a:pt x="922324" y="645365"/>
                    </a:cubicBezTo>
                    <a:cubicBezTo>
                      <a:pt x="923016" y="643424"/>
                      <a:pt x="923362" y="641483"/>
                      <a:pt x="923362" y="639429"/>
                    </a:cubicBezTo>
                    <a:lnTo>
                      <a:pt x="923362" y="420235"/>
                    </a:lnTo>
                    <a:lnTo>
                      <a:pt x="941820" y="420235"/>
                    </a:lnTo>
                    <a:cubicBezTo>
                      <a:pt x="992695" y="420235"/>
                      <a:pt x="1034110" y="379136"/>
                      <a:pt x="1034110" y="328904"/>
                    </a:cubicBezTo>
                    <a:cubicBezTo>
                      <a:pt x="1034110" y="278673"/>
                      <a:pt x="992579" y="237574"/>
                      <a:pt x="941820" y="237574"/>
                    </a:cubicBezTo>
                    <a:lnTo>
                      <a:pt x="923362" y="237574"/>
                    </a:lnTo>
                    <a:lnTo>
                      <a:pt x="923362" y="18380"/>
                    </a:lnTo>
                    <a:cubicBezTo>
                      <a:pt x="923362" y="8334"/>
                      <a:pt x="915056" y="114"/>
                      <a:pt x="904904" y="114"/>
                    </a:cubicBezTo>
                    <a:cubicBezTo>
                      <a:pt x="904788" y="114"/>
                      <a:pt x="904558" y="114"/>
                      <a:pt x="904327" y="114"/>
                    </a:cubicBezTo>
                    <a:lnTo>
                      <a:pt x="904327" y="114"/>
                    </a:lnTo>
                    <a:close/>
                  </a:path>
                </a:pathLst>
              </a:custGeom>
              <a:grpFill/>
              <a:ln w="2649" cap="flat">
                <a:solidFill>
                  <a:srgbClr val="F3F8E5"/>
                </a:solidFill>
                <a:prstDash val="solid"/>
                <a:miter/>
              </a:ln>
            </p:spPr>
            <p:txBody>
              <a:bodyPr rtlCol="0" anchor="ctr"/>
              <a:lstStyle/>
              <a:p>
                <a:endParaRPr lang="en-GB"/>
              </a:p>
            </p:txBody>
          </p:sp>
        </p:grpSp>
        <p:sp>
          <p:nvSpPr>
            <p:cNvPr id="9" name="Freeform 8">
              <a:extLst>
                <a:ext uri="{FF2B5EF4-FFF2-40B4-BE49-F238E27FC236}">
                  <a16:creationId xmlns:a16="http://schemas.microsoft.com/office/drawing/2014/main" id="{C64D5AEB-804D-F927-B12C-205186E86C5D}"/>
                </a:ext>
              </a:extLst>
            </p:cNvPr>
            <p:cNvSpPr/>
            <p:nvPr/>
          </p:nvSpPr>
          <p:spPr>
            <a:xfrm>
              <a:off x="1480019" y="2112048"/>
              <a:ext cx="146856" cy="398658"/>
            </a:xfrm>
            <a:custGeom>
              <a:avLst/>
              <a:gdLst>
                <a:gd name="connsiteX0" fmla="*/ 0 w 146856"/>
                <a:gd name="connsiteY0" fmla="*/ 0 h 398658"/>
                <a:gd name="connsiteX1" fmla="*/ 146857 w 146856"/>
                <a:gd name="connsiteY1" fmla="*/ 202297 h 398658"/>
                <a:gd name="connsiteX2" fmla="*/ 0 w 146856"/>
                <a:gd name="connsiteY2" fmla="*/ 398658 h 398658"/>
              </a:gdLst>
              <a:ahLst/>
              <a:cxnLst>
                <a:cxn ang="0">
                  <a:pos x="connsiteX0" y="connsiteY0"/>
                </a:cxn>
                <a:cxn ang="0">
                  <a:pos x="connsiteX1" y="connsiteY1"/>
                </a:cxn>
                <a:cxn ang="0">
                  <a:pos x="connsiteX2" y="connsiteY2"/>
                </a:cxn>
              </a:cxnLst>
              <a:rect l="l" t="t" r="r" b="b"/>
              <a:pathLst>
                <a:path w="146856" h="398658">
                  <a:moveTo>
                    <a:pt x="0" y="0"/>
                  </a:moveTo>
                  <a:cubicBezTo>
                    <a:pt x="0" y="0"/>
                    <a:pt x="146857" y="10960"/>
                    <a:pt x="146857" y="202297"/>
                  </a:cubicBezTo>
                  <a:cubicBezTo>
                    <a:pt x="146857" y="393635"/>
                    <a:pt x="0" y="398658"/>
                    <a:pt x="0" y="398658"/>
                  </a:cubicBezTo>
                </a:path>
              </a:pathLst>
            </a:custGeom>
            <a:noFill/>
            <a:ln w="31210" cap="rnd">
              <a:solidFill>
                <a:schemeClr val="accent6"/>
              </a:solidFill>
              <a:prstDash val="solid"/>
              <a:miter/>
            </a:ln>
          </p:spPr>
          <p:txBody>
            <a:bodyPr rtlCol="0" anchor="ctr"/>
            <a:lstStyle/>
            <a:p>
              <a:endParaRPr lang="en-GB"/>
            </a:p>
          </p:txBody>
        </p:sp>
        <p:sp>
          <p:nvSpPr>
            <p:cNvPr id="10" name="Freeform 9">
              <a:extLst>
                <a:ext uri="{FF2B5EF4-FFF2-40B4-BE49-F238E27FC236}">
                  <a16:creationId xmlns:a16="http://schemas.microsoft.com/office/drawing/2014/main" id="{F8E1B032-9C21-5AE2-DD39-3D93D9136C5F}"/>
                </a:ext>
              </a:extLst>
            </p:cNvPr>
            <p:cNvSpPr/>
            <p:nvPr/>
          </p:nvSpPr>
          <p:spPr>
            <a:xfrm>
              <a:off x="1515897" y="1994346"/>
              <a:ext cx="240069" cy="634177"/>
            </a:xfrm>
            <a:custGeom>
              <a:avLst/>
              <a:gdLst>
                <a:gd name="connsiteX0" fmla="*/ 0 w 240069"/>
                <a:gd name="connsiteY0" fmla="*/ 0 h 634177"/>
                <a:gd name="connsiteX1" fmla="*/ 240070 w 240069"/>
                <a:gd name="connsiteY1" fmla="*/ 321712 h 634177"/>
                <a:gd name="connsiteX2" fmla="*/ 0 w 240069"/>
                <a:gd name="connsiteY2" fmla="*/ 634177 h 634177"/>
              </a:gdLst>
              <a:ahLst/>
              <a:cxnLst>
                <a:cxn ang="0">
                  <a:pos x="connsiteX0" y="connsiteY0"/>
                </a:cxn>
                <a:cxn ang="0">
                  <a:pos x="connsiteX1" y="connsiteY1"/>
                </a:cxn>
                <a:cxn ang="0">
                  <a:pos x="connsiteX2" y="connsiteY2"/>
                </a:cxn>
              </a:cxnLst>
              <a:rect l="l" t="t" r="r" b="b"/>
              <a:pathLst>
                <a:path w="240069" h="634177">
                  <a:moveTo>
                    <a:pt x="0" y="0"/>
                  </a:moveTo>
                  <a:cubicBezTo>
                    <a:pt x="0" y="0"/>
                    <a:pt x="240070" y="17467"/>
                    <a:pt x="240070" y="321712"/>
                  </a:cubicBezTo>
                  <a:cubicBezTo>
                    <a:pt x="240070" y="625957"/>
                    <a:pt x="0" y="634177"/>
                    <a:pt x="0" y="634177"/>
                  </a:cubicBezTo>
                </a:path>
              </a:pathLst>
            </a:custGeom>
            <a:noFill/>
            <a:ln w="31210" cap="rnd">
              <a:solidFill>
                <a:schemeClr val="accent6"/>
              </a:solidFill>
              <a:prstDash val="solid"/>
              <a:miter/>
            </a:ln>
          </p:spPr>
          <p:txBody>
            <a:bodyPr rtlCol="0" anchor="ctr"/>
            <a:lstStyle/>
            <a:p>
              <a:endParaRPr lang="en-GB"/>
            </a:p>
          </p:txBody>
        </p:sp>
      </p:grpSp>
      <p:sp>
        <p:nvSpPr>
          <p:cNvPr id="26" name="Rectangle 25">
            <a:extLst>
              <a:ext uri="{FF2B5EF4-FFF2-40B4-BE49-F238E27FC236}">
                <a16:creationId xmlns:a16="http://schemas.microsoft.com/office/drawing/2014/main" id="{AA4AB6F3-F532-81FC-E7A3-35BC99B8697C}"/>
              </a:ext>
            </a:extLst>
          </p:cNvPr>
          <p:cNvSpPr/>
          <p:nvPr/>
        </p:nvSpPr>
        <p:spPr>
          <a:xfrm>
            <a:off x="-4854958" y="1465299"/>
            <a:ext cx="4533682" cy="2615565"/>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u="none" strike="noStrike" kern="1200" cap="none" spc="0" normalizeH="0" baseline="0" noProof="0" dirty="0">
                <a:ln>
                  <a:noFill/>
                </a:ln>
                <a:solidFill>
                  <a:srgbClr val="000000"/>
                </a:solidFill>
                <a:effectLst/>
                <a:uLnTx/>
                <a:uFillTx/>
                <a:latin typeface="Poppins SemiBold" pitchFamily="2" charset="77"/>
                <a:ea typeface="+mn-ea"/>
                <a:cs typeface="Poppins SemiBold" pitchFamily="2" charset="77"/>
              </a:rPr>
              <a:t>Guidance: Reaching out</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Here you can include the number of people who shared their experience with you last year, either online,  on the phone or in person.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The number of people you provided advice to can be calculated by looking at the number of people who viewed your advice online, and the number of people you provided advice to over the phone and via email.</a:t>
            </a:r>
          </a:p>
        </p:txBody>
      </p:sp>
      <p:sp>
        <p:nvSpPr>
          <p:cNvPr id="27" name="Rectangle 26">
            <a:extLst>
              <a:ext uri="{FF2B5EF4-FFF2-40B4-BE49-F238E27FC236}">
                <a16:creationId xmlns:a16="http://schemas.microsoft.com/office/drawing/2014/main" id="{B46F36D5-5DBC-97AB-C9B7-8F75C2337B58}"/>
              </a:ext>
            </a:extLst>
          </p:cNvPr>
          <p:cNvSpPr/>
          <p:nvPr/>
        </p:nvSpPr>
        <p:spPr>
          <a:xfrm>
            <a:off x="7881610" y="4080864"/>
            <a:ext cx="4987051" cy="2158019"/>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u="none" strike="noStrike" kern="1200" cap="none" spc="0" normalizeH="0" baseline="0" noProof="0" dirty="0">
                <a:ln>
                  <a:noFill/>
                </a:ln>
                <a:solidFill>
                  <a:srgbClr val="000000"/>
                </a:solidFill>
                <a:effectLst/>
                <a:uLnTx/>
                <a:uFillTx/>
                <a:latin typeface="Poppins SemiBold" pitchFamily="2" charset="77"/>
                <a:ea typeface="+mn-ea"/>
                <a:cs typeface="Poppins SemiBold" pitchFamily="2" charset="77"/>
              </a:rPr>
              <a:t>Guidance: Making a difference to care</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Include the number of reports you have published in the last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Name your most popular report, either the report that got the most views on your website or the report that led to the biggest improvement. </a:t>
            </a:r>
          </a:p>
        </p:txBody>
      </p:sp>
      <p:sp>
        <p:nvSpPr>
          <p:cNvPr id="28" name="Rectangle 27">
            <a:extLst>
              <a:ext uri="{FF2B5EF4-FFF2-40B4-BE49-F238E27FC236}">
                <a16:creationId xmlns:a16="http://schemas.microsoft.com/office/drawing/2014/main" id="{0B500FF8-2C2C-26A3-82D7-CCE9856F64AF}"/>
              </a:ext>
            </a:extLst>
          </p:cNvPr>
          <p:cNvSpPr/>
          <p:nvPr/>
        </p:nvSpPr>
        <p:spPr>
          <a:xfrm>
            <a:off x="-4854958" y="6434795"/>
            <a:ext cx="4533682" cy="2615565"/>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u="none" strike="noStrike" kern="1200" cap="none" spc="0" normalizeH="0" baseline="0" noProof="0" dirty="0">
                <a:ln>
                  <a:noFill/>
                </a:ln>
                <a:solidFill>
                  <a:srgbClr val="000000"/>
                </a:solidFill>
                <a:effectLst/>
                <a:uLnTx/>
                <a:uFillTx/>
                <a:latin typeface="Poppins SemiBold" pitchFamily="2" charset="77"/>
                <a:ea typeface="+mn-ea"/>
                <a:cs typeface="Poppins SemiBold" pitchFamily="2" charset="77"/>
              </a:rPr>
              <a:t>Guidance: Health and care that works for you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We recommend you display the time your volunteers contribute in days (number of hours divided by 8) because this gives an amount of time your reader can easily visualise. However, if that number sounds quite low you might want to describe in hours.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Include the number of staff you current employ. </a:t>
            </a:r>
          </a:p>
        </p:txBody>
      </p:sp>
      <p:sp>
        <p:nvSpPr>
          <p:cNvPr id="29" name="Rectangle 28">
            <a:extLst>
              <a:ext uri="{FF2B5EF4-FFF2-40B4-BE49-F238E27FC236}">
                <a16:creationId xmlns:a16="http://schemas.microsoft.com/office/drawing/2014/main" id="{51E6CD8C-7FCA-AD8F-14B8-4B885CF864F8}"/>
              </a:ext>
            </a:extLst>
          </p:cNvPr>
          <p:cNvSpPr/>
          <p:nvPr/>
        </p:nvSpPr>
        <p:spPr>
          <a:xfrm>
            <a:off x="7881611" y="6605289"/>
            <a:ext cx="4987051" cy="2158019"/>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The figure you give for funding from the local authority should wherever possible be for the statutory Healthwatch service alone. You shouldn’t include in that figure funding you may receive for other services, such as Complaints Advocacy. If your contract doesn’t specify separate amounts then you should add a note to say that the figure includes other services in addition to Healthwatch.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Pentagon 106">
            <a:extLst>
              <a:ext uri="{FF2B5EF4-FFF2-40B4-BE49-F238E27FC236}">
                <a16:creationId xmlns:a16="http://schemas.microsoft.com/office/drawing/2014/main" id="{79DBA64F-60A3-D697-09F7-26C277F1F7E7}"/>
              </a:ext>
            </a:extLst>
          </p:cNvPr>
          <p:cNvSpPr/>
          <p:nvPr/>
        </p:nvSpPr>
        <p:spPr>
          <a:xfrm rot="5400000">
            <a:off x="-330766" y="2564248"/>
            <a:ext cx="2052543" cy="353053"/>
          </a:xfrm>
          <a:prstGeom prst="homePlate">
            <a:avLst>
              <a:gd name="adj" fmla="val 3950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itchFamily="2" charset="77"/>
            </a:endParaRPr>
          </a:p>
        </p:txBody>
      </p:sp>
      <p:sp>
        <p:nvSpPr>
          <p:cNvPr id="108" name="Chevron 107">
            <a:extLst>
              <a:ext uri="{FF2B5EF4-FFF2-40B4-BE49-F238E27FC236}">
                <a16:creationId xmlns:a16="http://schemas.microsoft.com/office/drawing/2014/main" id="{BD9B33D0-A6BB-FCE4-9D7F-C2E2E6A998CD}"/>
              </a:ext>
            </a:extLst>
          </p:cNvPr>
          <p:cNvSpPr/>
          <p:nvPr/>
        </p:nvSpPr>
        <p:spPr>
          <a:xfrm rot="5400000">
            <a:off x="-404788" y="4581221"/>
            <a:ext cx="2200235" cy="353053"/>
          </a:xfrm>
          <a:prstGeom prst="chevron">
            <a:avLst>
              <a:gd name="adj" fmla="val 3905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Poppins" pitchFamily="2" charset="77"/>
            </a:endParaRPr>
          </a:p>
        </p:txBody>
      </p:sp>
      <p:sp>
        <p:nvSpPr>
          <p:cNvPr id="109" name="Chevron 108">
            <a:extLst>
              <a:ext uri="{FF2B5EF4-FFF2-40B4-BE49-F238E27FC236}">
                <a16:creationId xmlns:a16="http://schemas.microsoft.com/office/drawing/2014/main" id="{DD1FF025-CFFC-80E5-0E68-7B642BA1100D}"/>
              </a:ext>
            </a:extLst>
          </p:cNvPr>
          <p:cNvSpPr/>
          <p:nvPr/>
        </p:nvSpPr>
        <p:spPr>
          <a:xfrm rot="5400000">
            <a:off x="-318697" y="6586047"/>
            <a:ext cx="2023950" cy="353053"/>
          </a:xfrm>
          <a:prstGeom prst="chevron">
            <a:avLst>
              <a:gd name="adj" fmla="val 3905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Poppins" pitchFamily="2" charset="77"/>
            </a:endParaRPr>
          </a:p>
        </p:txBody>
      </p:sp>
      <p:sp>
        <p:nvSpPr>
          <p:cNvPr id="112" name="Freeform 111">
            <a:extLst>
              <a:ext uri="{FF2B5EF4-FFF2-40B4-BE49-F238E27FC236}">
                <a16:creationId xmlns:a16="http://schemas.microsoft.com/office/drawing/2014/main" id="{A35D13C4-D327-E84E-00A4-ABB081BC321A}"/>
              </a:ext>
            </a:extLst>
          </p:cNvPr>
          <p:cNvSpPr/>
          <p:nvPr/>
        </p:nvSpPr>
        <p:spPr>
          <a:xfrm>
            <a:off x="514699" y="7668349"/>
            <a:ext cx="353053" cy="2199168"/>
          </a:xfrm>
          <a:custGeom>
            <a:avLst/>
            <a:gdLst>
              <a:gd name="connsiteX0" fmla="*/ 0 w 353055"/>
              <a:gd name="connsiteY0" fmla="*/ 0 h 1982812"/>
              <a:gd name="connsiteX1" fmla="*/ 176527 w 353055"/>
              <a:gd name="connsiteY1" fmla="*/ 137888 h 1982812"/>
              <a:gd name="connsiteX2" fmla="*/ 353054 w 353055"/>
              <a:gd name="connsiteY2" fmla="*/ 0 h 1982812"/>
              <a:gd name="connsiteX3" fmla="*/ 353054 w 353055"/>
              <a:gd name="connsiteY3" fmla="*/ 1720350 h 1982812"/>
              <a:gd name="connsiteX4" fmla="*/ 353055 w 353055"/>
              <a:gd name="connsiteY4" fmla="*/ 1720350 h 1982812"/>
              <a:gd name="connsiteX5" fmla="*/ 353055 w 353055"/>
              <a:gd name="connsiteY5" fmla="*/ 1982812 h 1982812"/>
              <a:gd name="connsiteX6" fmla="*/ 1651 w 353055"/>
              <a:gd name="connsiteY6" fmla="*/ 1982812 h 1982812"/>
              <a:gd name="connsiteX7" fmla="*/ 1651 w 353055"/>
              <a:gd name="connsiteY7" fmla="*/ 1776404 h 1982812"/>
              <a:gd name="connsiteX8" fmla="*/ 0 w 353055"/>
              <a:gd name="connsiteY8" fmla="*/ 1775115 h 198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055" h="1982812">
                <a:moveTo>
                  <a:pt x="0" y="0"/>
                </a:moveTo>
                <a:lnTo>
                  <a:pt x="176527" y="137888"/>
                </a:lnTo>
                <a:lnTo>
                  <a:pt x="353054" y="0"/>
                </a:lnTo>
                <a:lnTo>
                  <a:pt x="353054" y="1720350"/>
                </a:lnTo>
                <a:lnTo>
                  <a:pt x="353055" y="1720350"/>
                </a:lnTo>
                <a:lnTo>
                  <a:pt x="353055" y="1982812"/>
                </a:lnTo>
                <a:lnTo>
                  <a:pt x="1651" y="1982812"/>
                </a:lnTo>
                <a:lnTo>
                  <a:pt x="1651" y="1776404"/>
                </a:lnTo>
                <a:lnTo>
                  <a:pt x="0" y="177511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Poppins" pitchFamily="2" charset="77"/>
            </a:endParaRPr>
          </a:p>
        </p:txBody>
      </p:sp>
      <p:sp>
        <p:nvSpPr>
          <p:cNvPr id="3" name="object 3"/>
          <p:cNvSpPr/>
          <p:nvPr/>
        </p:nvSpPr>
        <p:spPr>
          <a:xfrm>
            <a:off x="900060" y="7650910"/>
            <a:ext cx="6071030" cy="2216607"/>
          </a:xfrm>
          <a:custGeom>
            <a:avLst/>
            <a:gdLst/>
            <a:ahLst/>
            <a:cxnLst/>
            <a:rect l="l" t="t" r="r" b="b"/>
            <a:pathLst>
              <a:path w="5422900" h="2000250">
                <a:moveTo>
                  <a:pt x="0" y="1999907"/>
                </a:moveTo>
                <a:lnTo>
                  <a:pt x="5422757" y="1999907"/>
                </a:lnTo>
                <a:lnTo>
                  <a:pt x="5422757" y="0"/>
                </a:lnTo>
                <a:lnTo>
                  <a:pt x="0" y="0"/>
                </a:lnTo>
                <a:lnTo>
                  <a:pt x="0" y="1999907"/>
                </a:lnTo>
                <a:close/>
              </a:path>
            </a:pathLst>
          </a:custGeom>
          <a:solidFill>
            <a:srgbClr val="7FCBEB">
              <a:alpha val="39999"/>
            </a:srgbClr>
          </a:solidFill>
        </p:spPr>
        <p:txBody>
          <a:bodyPr wrap="square" lIns="0" tIns="0" rIns="0" bIns="0" rtlCol="0"/>
          <a:lstStyle/>
          <a:p>
            <a:endParaRPr/>
          </a:p>
        </p:txBody>
      </p:sp>
      <p:sp>
        <p:nvSpPr>
          <p:cNvPr id="6" name="object 6"/>
          <p:cNvSpPr txBox="1"/>
          <p:nvPr/>
        </p:nvSpPr>
        <p:spPr>
          <a:xfrm>
            <a:off x="1321505" y="8658020"/>
            <a:ext cx="2483555" cy="923330"/>
          </a:xfrm>
          <a:prstGeom prst="rect">
            <a:avLst/>
          </a:prstGeom>
        </p:spPr>
        <p:txBody>
          <a:bodyPr vert="horz" wrap="square" lIns="0" tIns="0" rIns="0" bIns="0" rtlCol="0">
            <a:spAutoFit/>
          </a:bodyPr>
          <a:lstStyle/>
          <a:p>
            <a:pPr marR="5080" algn="ctr"/>
            <a:r>
              <a:rPr sz="1200" dirty="0">
                <a:latin typeface="Poppins Light" pitchFamily="2" charset="77"/>
                <a:cs typeface="Poppins Light" pitchFamily="2" charset="77"/>
              </a:rPr>
              <a:t>When</a:t>
            </a:r>
            <a:r>
              <a:rPr sz="1200" spc="65" dirty="0">
                <a:latin typeface="Poppins Light" pitchFamily="2" charset="77"/>
                <a:cs typeface="Poppins Light" pitchFamily="2" charset="77"/>
              </a:rPr>
              <a:t> </a:t>
            </a:r>
            <a:r>
              <a:rPr sz="1200" dirty="0">
                <a:latin typeface="Poppins Light" pitchFamily="2" charset="77"/>
                <a:cs typeface="Poppins Light" pitchFamily="2" charset="77"/>
              </a:rPr>
              <a:t>people</a:t>
            </a:r>
            <a:r>
              <a:rPr sz="1200" spc="70" dirty="0">
                <a:latin typeface="Poppins Light" pitchFamily="2" charset="77"/>
                <a:cs typeface="Poppins Light" pitchFamily="2" charset="77"/>
              </a:rPr>
              <a:t> </a:t>
            </a:r>
            <a:r>
              <a:rPr sz="1200" dirty="0">
                <a:latin typeface="Poppins Light" pitchFamily="2" charset="77"/>
                <a:cs typeface="Poppins Light" pitchFamily="2" charset="77"/>
              </a:rPr>
              <a:t>struggled</a:t>
            </a:r>
            <a:r>
              <a:rPr sz="1200" spc="70" dirty="0">
                <a:latin typeface="Poppins Light" pitchFamily="2" charset="77"/>
                <a:cs typeface="Poppins Light" pitchFamily="2" charset="77"/>
              </a:rPr>
              <a:t> </a:t>
            </a:r>
            <a:r>
              <a:rPr sz="1200" dirty="0">
                <a:latin typeface="Poppins Light" pitchFamily="2" charset="77"/>
                <a:cs typeface="Poppins Light" pitchFamily="2" charset="77"/>
              </a:rPr>
              <a:t>to</a:t>
            </a:r>
            <a:r>
              <a:rPr sz="1200" spc="70" dirty="0">
                <a:latin typeface="Poppins Light" pitchFamily="2" charset="77"/>
                <a:cs typeface="Poppins Light" pitchFamily="2" charset="77"/>
              </a:rPr>
              <a:t> </a:t>
            </a:r>
            <a:r>
              <a:rPr sz="1200" dirty="0">
                <a:latin typeface="Poppins Light" pitchFamily="2" charset="77"/>
                <a:cs typeface="Poppins Light" pitchFamily="2" charset="77"/>
              </a:rPr>
              <a:t>see</a:t>
            </a:r>
            <a:r>
              <a:rPr sz="1200" spc="70" dirty="0">
                <a:latin typeface="Poppins Light" pitchFamily="2" charset="77"/>
                <a:cs typeface="Poppins Light" pitchFamily="2" charset="77"/>
              </a:rPr>
              <a:t> </a:t>
            </a:r>
            <a:r>
              <a:rPr sz="1200" spc="-10" dirty="0">
                <a:latin typeface="Poppins Light" pitchFamily="2" charset="77"/>
                <a:cs typeface="Poppins Light" pitchFamily="2" charset="77"/>
              </a:rPr>
              <a:t>their </a:t>
            </a:r>
            <a:r>
              <a:rPr sz="1200" dirty="0">
                <a:latin typeface="Poppins Light" pitchFamily="2" charset="77"/>
                <a:cs typeface="Poppins Light" pitchFamily="2" charset="77"/>
              </a:rPr>
              <a:t>GP</a:t>
            </a:r>
            <a:r>
              <a:rPr sz="1200" spc="70" dirty="0">
                <a:latin typeface="Poppins Light" pitchFamily="2" charset="77"/>
                <a:cs typeface="Poppins Light" pitchFamily="2" charset="77"/>
              </a:rPr>
              <a:t> </a:t>
            </a:r>
            <a:r>
              <a:rPr sz="1200" dirty="0">
                <a:latin typeface="Poppins Light" pitchFamily="2" charset="77"/>
                <a:cs typeface="Poppins Light" pitchFamily="2" charset="77"/>
              </a:rPr>
              <a:t>face-to-face</a:t>
            </a:r>
            <a:r>
              <a:rPr sz="1200" spc="75" dirty="0">
                <a:latin typeface="Poppins Light" pitchFamily="2" charset="77"/>
                <a:cs typeface="Poppins Light" pitchFamily="2" charset="77"/>
              </a:rPr>
              <a:t> </a:t>
            </a:r>
            <a:r>
              <a:rPr sz="1200" spc="50" dirty="0">
                <a:latin typeface="Poppins Light" pitchFamily="2" charset="77"/>
                <a:cs typeface="Poppins Light" pitchFamily="2" charset="77"/>
              </a:rPr>
              <a:t>we</a:t>
            </a:r>
            <a:r>
              <a:rPr sz="1200" spc="75" dirty="0">
                <a:latin typeface="Poppins Light" pitchFamily="2" charset="77"/>
                <a:cs typeface="Poppins Light" pitchFamily="2" charset="77"/>
              </a:rPr>
              <a:t> </a:t>
            </a:r>
            <a:r>
              <a:rPr sz="1200" dirty="0">
                <a:latin typeface="Poppins Light" pitchFamily="2" charset="77"/>
                <a:cs typeface="Poppins Light" pitchFamily="2" charset="77"/>
              </a:rPr>
              <a:t>asked</a:t>
            </a:r>
            <a:r>
              <a:rPr sz="1200" spc="75" dirty="0">
                <a:latin typeface="Poppins Light" pitchFamily="2" charset="77"/>
                <a:cs typeface="Poppins Light" pitchFamily="2" charset="77"/>
              </a:rPr>
              <a:t> </a:t>
            </a:r>
            <a:r>
              <a:rPr sz="1200" dirty="0">
                <a:latin typeface="Poppins Light" pitchFamily="2" charset="77"/>
                <a:cs typeface="Poppins Light" pitchFamily="2" charset="77"/>
              </a:rPr>
              <a:t>the</a:t>
            </a:r>
            <a:r>
              <a:rPr sz="1200" spc="75" dirty="0">
                <a:latin typeface="Poppins Light" pitchFamily="2" charset="77"/>
                <a:cs typeface="Poppins Light" pitchFamily="2" charset="77"/>
              </a:rPr>
              <a:t> </a:t>
            </a:r>
            <a:r>
              <a:rPr sz="1200" spc="-25" dirty="0">
                <a:latin typeface="Poppins Light" pitchFamily="2" charset="77"/>
                <a:cs typeface="Poppins Light" pitchFamily="2" charset="77"/>
              </a:rPr>
              <a:t>NHS </a:t>
            </a:r>
            <a:r>
              <a:rPr sz="1200" dirty="0">
                <a:latin typeface="Poppins Light" pitchFamily="2" charset="77"/>
                <a:cs typeface="Poppins Light" pitchFamily="2" charset="77"/>
              </a:rPr>
              <a:t>to</a:t>
            </a:r>
            <a:r>
              <a:rPr sz="1200" spc="-45" dirty="0">
                <a:latin typeface="Poppins Light" pitchFamily="2" charset="77"/>
                <a:cs typeface="Poppins Light" pitchFamily="2" charset="77"/>
              </a:rPr>
              <a:t> </a:t>
            </a:r>
            <a:r>
              <a:rPr sz="1200" dirty="0">
                <a:latin typeface="Poppins Light" pitchFamily="2" charset="77"/>
                <a:cs typeface="Poppins Light" pitchFamily="2" charset="77"/>
              </a:rPr>
              <a:t>confirm</a:t>
            </a:r>
            <a:r>
              <a:rPr sz="1200" spc="-40" dirty="0">
                <a:latin typeface="Poppins Light" pitchFamily="2" charset="77"/>
                <a:cs typeface="Poppins Light" pitchFamily="2" charset="77"/>
              </a:rPr>
              <a:t> </a:t>
            </a:r>
            <a:r>
              <a:rPr sz="1200" spc="-20" dirty="0">
                <a:latin typeface="Poppins Light" pitchFamily="2" charset="77"/>
                <a:cs typeface="Poppins Light" pitchFamily="2" charset="77"/>
              </a:rPr>
              <a:t>this</a:t>
            </a:r>
            <a:r>
              <a:rPr sz="1200" spc="-45" dirty="0">
                <a:latin typeface="Poppins Light" pitchFamily="2" charset="77"/>
                <a:cs typeface="Poppins Light" pitchFamily="2" charset="77"/>
              </a:rPr>
              <a:t> </a:t>
            </a:r>
            <a:r>
              <a:rPr sz="1200" spc="-10" dirty="0">
                <a:latin typeface="Poppins Light" pitchFamily="2" charset="77"/>
                <a:cs typeface="Poppins Light" pitchFamily="2" charset="77"/>
              </a:rPr>
              <a:t>right</a:t>
            </a:r>
            <a:r>
              <a:rPr sz="1200" spc="-40" dirty="0">
                <a:latin typeface="Poppins Light" pitchFamily="2" charset="77"/>
                <a:cs typeface="Poppins Light" pitchFamily="2" charset="77"/>
              </a:rPr>
              <a:t> </a:t>
            </a:r>
            <a:r>
              <a:rPr sz="1200" spc="-20" dirty="0">
                <a:latin typeface="Poppins Light" pitchFamily="2" charset="77"/>
                <a:cs typeface="Poppins Light" pitchFamily="2" charset="77"/>
              </a:rPr>
              <a:t>for</a:t>
            </a:r>
            <a:r>
              <a:rPr sz="1200" spc="-45" dirty="0">
                <a:latin typeface="Poppins Light" pitchFamily="2" charset="77"/>
                <a:cs typeface="Poppins Light" pitchFamily="2" charset="77"/>
              </a:rPr>
              <a:t> </a:t>
            </a:r>
            <a:r>
              <a:rPr sz="1200" dirty="0">
                <a:latin typeface="Poppins Light" pitchFamily="2" charset="77"/>
                <a:cs typeface="Poppins Light" pitchFamily="2" charset="77"/>
              </a:rPr>
              <a:t>all</a:t>
            </a:r>
            <a:r>
              <a:rPr sz="1200" spc="-40" dirty="0">
                <a:latin typeface="Poppins Light" pitchFamily="2" charset="77"/>
                <a:cs typeface="Poppins Light" pitchFamily="2" charset="77"/>
              </a:rPr>
              <a:t> </a:t>
            </a:r>
            <a:r>
              <a:rPr sz="1200" spc="-10" dirty="0">
                <a:latin typeface="Poppins Light" pitchFamily="2" charset="77"/>
                <a:cs typeface="Poppins Light" pitchFamily="2" charset="77"/>
              </a:rPr>
              <a:t>patients, resulting</a:t>
            </a:r>
            <a:r>
              <a:rPr sz="1200" spc="100" dirty="0">
                <a:latin typeface="Poppins Light" pitchFamily="2" charset="77"/>
                <a:cs typeface="Poppins Light" pitchFamily="2" charset="77"/>
              </a:rPr>
              <a:t> </a:t>
            </a:r>
            <a:r>
              <a:rPr sz="1200" spc="-30" dirty="0">
                <a:latin typeface="Poppins Light" pitchFamily="2" charset="77"/>
                <a:cs typeface="Poppins Light" pitchFamily="2" charset="77"/>
              </a:rPr>
              <a:t>in</a:t>
            </a:r>
            <a:r>
              <a:rPr sz="1200" spc="105" dirty="0">
                <a:latin typeface="Poppins Light" pitchFamily="2" charset="77"/>
                <a:cs typeface="Poppins Light" pitchFamily="2" charset="77"/>
              </a:rPr>
              <a:t> </a:t>
            </a:r>
            <a:r>
              <a:rPr sz="1200" dirty="0">
                <a:latin typeface="Poppins Light" pitchFamily="2" charset="77"/>
                <a:cs typeface="Poppins Light" pitchFamily="2" charset="77"/>
              </a:rPr>
              <a:t>updated</a:t>
            </a:r>
            <a:r>
              <a:rPr sz="1200" spc="105" dirty="0">
                <a:latin typeface="Poppins Light" pitchFamily="2" charset="77"/>
                <a:cs typeface="Poppins Light" pitchFamily="2" charset="77"/>
              </a:rPr>
              <a:t> </a:t>
            </a:r>
            <a:r>
              <a:rPr sz="1200" dirty="0">
                <a:latin typeface="Poppins Light" pitchFamily="2" charset="77"/>
                <a:cs typeface="Poppins Light" pitchFamily="2" charset="77"/>
              </a:rPr>
              <a:t>guidance</a:t>
            </a:r>
            <a:r>
              <a:rPr sz="1200" spc="105" dirty="0">
                <a:latin typeface="Poppins Light" pitchFamily="2" charset="77"/>
                <a:cs typeface="Poppins Light" pitchFamily="2" charset="77"/>
              </a:rPr>
              <a:t> </a:t>
            </a:r>
            <a:r>
              <a:rPr sz="1200" spc="-25" dirty="0">
                <a:latin typeface="Poppins Light" pitchFamily="2" charset="77"/>
                <a:cs typeface="Poppins Light" pitchFamily="2" charset="77"/>
              </a:rPr>
              <a:t>to </a:t>
            </a:r>
            <a:r>
              <a:rPr sz="1200" spc="-10" dirty="0">
                <a:latin typeface="Poppins Light" pitchFamily="2" charset="77"/>
                <a:cs typeface="Poppins Light" pitchFamily="2" charset="77"/>
              </a:rPr>
              <a:t>practices.</a:t>
            </a:r>
            <a:endParaRPr sz="1200" dirty="0">
              <a:latin typeface="Poppins Light" pitchFamily="2" charset="77"/>
              <a:cs typeface="Poppins Light" pitchFamily="2" charset="77"/>
            </a:endParaRPr>
          </a:p>
        </p:txBody>
      </p:sp>
      <p:sp>
        <p:nvSpPr>
          <p:cNvPr id="7" name="object 7"/>
          <p:cNvSpPr txBox="1"/>
          <p:nvPr/>
        </p:nvSpPr>
        <p:spPr>
          <a:xfrm>
            <a:off x="4117345" y="8658020"/>
            <a:ext cx="2718157" cy="1107996"/>
          </a:xfrm>
          <a:prstGeom prst="rect">
            <a:avLst/>
          </a:prstGeom>
        </p:spPr>
        <p:txBody>
          <a:bodyPr vert="horz" wrap="square" lIns="0" tIns="0" rIns="0" bIns="0" rtlCol="0">
            <a:spAutoFit/>
          </a:bodyPr>
          <a:lstStyle/>
          <a:p>
            <a:pPr marR="5080" algn="ctr"/>
            <a:r>
              <a:rPr sz="1200" spc="-45" dirty="0">
                <a:latin typeface="Poppins Light" pitchFamily="2" charset="77"/>
                <a:cs typeface="Poppins Light" pitchFamily="2" charset="77"/>
              </a:rPr>
              <a:t>To</a:t>
            </a:r>
            <a:r>
              <a:rPr sz="1200" spc="-10" dirty="0">
                <a:latin typeface="Poppins Light" pitchFamily="2" charset="77"/>
                <a:cs typeface="Poppins Light" pitchFamily="2" charset="77"/>
              </a:rPr>
              <a:t> </a:t>
            </a:r>
            <a:r>
              <a:rPr sz="1200" dirty="0">
                <a:latin typeface="Poppins Light" pitchFamily="2" charset="77"/>
                <a:cs typeface="Poppins Light" pitchFamily="2" charset="77"/>
              </a:rPr>
              <a:t>support</a:t>
            </a:r>
            <a:r>
              <a:rPr sz="1200" spc="-5" dirty="0">
                <a:latin typeface="Poppins Light" pitchFamily="2" charset="77"/>
                <a:cs typeface="Poppins Light" pitchFamily="2" charset="77"/>
              </a:rPr>
              <a:t> </a:t>
            </a:r>
            <a:r>
              <a:rPr sz="1200" dirty="0">
                <a:latin typeface="Poppins Light" pitchFamily="2" charset="77"/>
                <a:cs typeface="Poppins Light" pitchFamily="2" charset="77"/>
              </a:rPr>
              <a:t>the</a:t>
            </a:r>
            <a:r>
              <a:rPr sz="1200" spc="-5" dirty="0">
                <a:latin typeface="Poppins Light" pitchFamily="2" charset="77"/>
                <a:cs typeface="Poppins Light" pitchFamily="2" charset="77"/>
              </a:rPr>
              <a:t> </a:t>
            </a:r>
            <a:r>
              <a:rPr sz="1200" spc="-65" dirty="0">
                <a:latin typeface="Poppins Light" pitchFamily="2" charset="77"/>
                <a:cs typeface="Poppins Light" pitchFamily="2" charset="77"/>
              </a:rPr>
              <a:t>COVID-19</a:t>
            </a:r>
            <a:r>
              <a:rPr sz="1200" spc="-5" dirty="0">
                <a:latin typeface="Poppins Light" pitchFamily="2" charset="77"/>
                <a:cs typeface="Poppins Light" pitchFamily="2" charset="77"/>
              </a:rPr>
              <a:t> </a:t>
            </a:r>
            <a:r>
              <a:rPr sz="1200" spc="-10" dirty="0">
                <a:latin typeface="Poppins Light" pitchFamily="2" charset="77"/>
                <a:cs typeface="Poppins Light" pitchFamily="2" charset="77"/>
              </a:rPr>
              <a:t>vaccination </a:t>
            </a:r>
            <a:r>
              <a:rPr sz="1200" dirty="0">
                <a:latin typeface="Poppins Light" pitchFamily="2" charset="77"/>
                <a:cs typeface="Poppins Light" pitchFamily="2" charset="77"/>
              </a:rPr>
              <a:t>programme</a:t>
            </a:r>
            <a:r>
              <a:rPr sz="1200" spc="45" dirty="0">
                <a:latin typeface="Poppins Light" pitchFamily="2" charset="77"/>
                <a:cs typeface="Poppins Light" pitchFamily="2" charset="77"/>
              </a:rPr>
              <a:t> </a:t>
            </a:r>
            <a:r>
              <a:rPr sz="1200" spc="50" dirty="0">
                <a:latin typeface="Poppins Light" pitchFamily="2" charset="77"/>
                <a:cs typeface="Poppins Light" pitchFamily="2" charset="77"/>
              </a:rPr>
              <a:t>we </a:t>
            </a:r>
            <a:r>
              <a:rPr sz="1200" dirty="0">
                <a:latin typeface="Poppins Light" pitchFamily="2" charset="77"/>
                <a:cs typeface="Poppins Light" pitchFamily="2" charset="77"/>
              </a:rPr>
              <a:t>talked</a:t>
            </a:r>
            <a:r>
              <a:rPr sz="1200" spc="50" dirty="0">
                <a:latin typeface="Poppins Light" pitchFamily="2" charset="77"/>
                <a:cs typeface="Poppins Light" pitchFamily="2" charset="77"/>
              </a:rPr>
              <a:t> </a:t>
            </a:r>
            <a:r>
              <a:rPr sz="1200" dirty="0">
                <a:latin typeface="Poppins Light" pitchFamily="2" charset="77"/>
                <a:cs typeface="Poppins Light" pitchFamily="2" charset="77"/>
              </a:rPr>
              <a:t>to</a:t>
            </a:r>
            <a:r>
              <a:rPr sz="1200" spc="50" dirty="0">
                <a:latin typeface="Poppins Light" pitchFamily="2" charset="77"/>
                <a:cs typeface="Poppins Light" pitchFamily="2" charset="77"/>
              </a:rPr>
              <a:t> </a:t>
            </a:r>
            <a:r>
              <a:rPr sz="1200" spc="-10" dirty="0">
                <a:latin typeface="Poppins Light" pitchFamily="2" charset="77"/>
                <a:cs typeface="Poppins Light" pitchFamily="2" charset="77"/>
              </a:rPr>
              <a:t>different </a:t>
            </a:r>
            <a:r>
              <a:rPr sz="1200" dirty="0">
                <a:latin typeface="Poppins Light" pitchFamily="2" charset="77"/>
                <a:cs typeface="Poppins Light" pitchFamily="2" charset="77"/>
              </a:rPr>
              <a:t>communities</a:t>
            </a:r>
            <a:r>
              <a:rPr sz="1200" spc="110" dirty="0">
                <a:latin typeface="Poppins Light" pitchFamily="2" charset="77"/>
                <a:cs typeface="Poppins Light" pitchFamily="2" charset="77"/>
              </a:rPr>
              <a:t> </a:t>
            </a:r>
            <a:r>
              <a:rPr sz="1200" dirty="0">
                <a:latin typeface="Poppins Light" pitchFamily="2" charset="77"/>
                <a:cs typeface="Poppins Light" pitchFamily="2" charset="77"/>
              </a:rPr>
              <a:t>to</a:t>
            </a:r>
            <a:r>
              <a:rPr sz="1200" spc="110" dirty="0">
                <a:latin typeface="Poppins Light" pitchFamily="2" charset="77"/>
                <a:cs typeface="Poppins Light" pitchFamily="2" charset="77"/>
              </a:rPr>
              <a:t> </a:t>
            </a:r>
            <a:r>
              <a:rPr sz="1200" dirty="0">
                <a:latin typeface="Poppins Light" pitchFamily="2" charset="77"/>
                <a:cs typeface="Poppins Light" pitchFamily="2" charset="77"/>
              </a:rPr>
              <a:t>understand</a:t>
            </a:r>
            <a:r>
              <a:rPr sz="1200" spc="114" dirty="0">
                <a:latin typeface="Poppins Light" pitchFamily="2" charset="77"/>
                <a:cs typeface="Poppins Light" pitchFamily="2" charset="77"/>
              </a:rPr>
              <a:t> </a:t>
            </a:r>
            <a:br>
              <a:rPr lang="en-GB" sz="1200" spc="114" dirty="0">
                <a:latin typeface="Poppins Light" pitchFamily="2" charset="77"/>
                <a:cs typeface="Poppins Light" pitchFamily="2" charset="77"/>
              </a:rPr>
            </a:br>
            <a:r>
              <a:rPr sz="1200" spc="-10" dirty="0">
                <a:latin typeface="Poppins Light" pitchFamily="2" charset="77"/>
                <a:cs typeface="Poppins Light" pitchFamily="2" charset="77"/>
              </a:rPr>
              <a:t>their </a:t>
            </a:r>
            <a:r>
              <a:rPr sz="1200" dirty="0">
                <a:latin typeface="Poppins Light" pitchFamily="2" charset="77"/>
                <a:cs typeface="Poppins Light" pitchFamily="2" charset="77"/>
              </a:rPr>
              <a:t>hesitancy</a:t>
            </a:r>
            <a:r>
              <a:rPr sz="1200" spc="60" dirty="0">
                <a:latin typeface="Poppins Light" pitchFamily="2" charset="77"/>
                <a:cs typeface="Poppins Light" pitchFamily="2" charset="77"/>
              </a:rPr>
              <a:t> </a:t>
            </a:r>
            <a:r>
              <a:rPr sz="1200" dirty="0">
                <a:latin typeface="Poppins Light" pitchFamily="2" charset="77"/>
                <a:cs typeface="Poppins Light" pitchFamily="2" charset="77"/>
              </a:rPr>
              <a:t>towards</a:t>
            </a:r>
            <a:r>
              <a:rPr sz="1200" spc="65" dirty="0">
                <a:latin typeface="Poppins Light" pitchFamily="2" charset="77"/>
                <a:cs typeface="Poppins Light" pitchFamily="2" charset="77"/>
              </a:rPr>
              <a:t> </a:t>
            </a:r>
            <a:r>
              <a:rPr sz="1200" dirty="0">
                <a:latin typeface="Poppins Light" pitchFamily="2" charset="77"/>
                <a:cs typeface="Poppins Light" pitchFamily="2" charset="77"/>
              </a:rPr>
              <a:t>the</a:t>
            </a:r>
            <a:r>
              <a:rPr sz="1200" spc="65" dirty="0">
                <a:latin typeface="Poppins Light" pitchFamily="2" charset="77"/>
                <a:cs typeface="Poppins Light" pitchFamily="2" charset="77"/>
              </a:rPr>
              <a:t> </a:t>
            </a:r>
            <a:r>
              <a:rPr sz="1200" spc="50" dirty="0">
                <a:latin typeface="Poppins Light" pitchFamily="2" charset="77"/>
                <a:cs typeface="Poppins Light" pitchFamily="2" charset="77"/>
              </a:rPr>
              <a:t>vaccine</a:t>
            </a:r>
            <a:r>
              <a:rPr sz="1200" spc="60" dirty="0">
                <a:latin typeface="Poppins Light" pitchFamily="2" charset="77"/>
                <a:cs typeface="Poppins Light" pitchFamily="2" charset="77"/>
              </a:rPr>
              <a:t> </a:t>
            </a:r>
            <a:r>
              <a:rPr sz="1200" spc="35" dirty="0">
                <a:latin typeface="Poppins Light" pitchFamily="2" charset="77"/>
                <a:cs typeface="Poppins Light" pitchFamily="2" charset="77"/>
              </a:rPr>
              <a:t>and </a:t>
            </a:r>
            <a:r>
              <a:rPr sz="1200" dirty="0">
                <a:latin typeface="Poppins Light" pitchFamily="2" charset="77"/>
                <a:cs typeface="Poppins Light" pitchFamily="2" charset="77"/>
              </a:rPr>
              <a:t>published</a:t>
            </a:r>
            <a:r>
              <a:rPr sz="1200" spc="85" dirty="0">
                <a:latin typeface="Poppins Light" pitchFamily="2" charset="77"/>
                <a:cs typeface="Poppins Light" pitchFamily="2" charset="77"/>
              </a:rPr>
              <a:t> </a:t>
            </a:r>
            <a:br>
              <a:rPr lang="en-GB" sz="1200" spc="85" dirty="0">
                <a:latin typeface="Poppins Light" pitchFamily="2" charset="77"/>
                <a:cs typeface="Poppins Light" pitchFamily="2" charset="77"/>
              </a:rPr>
            </a:br>
            <a:r>
              <a:rPr sz="1200" dirty="0">
                <a:latin typeface="Poppins Light" pitchFamily="2" charset="77"/>
                <a:cs typeface="Poppins Light" pitchFamily="2" charset="77"/>
              </a:rPr>
              <a:t>guidance</a:t>
            </a:r>
            <a:r>
              <a:rPr sz="1200" spc="85" dirty="0">
                <a:latin typeface="Poppins Light" pitchFamily="2" charset="77"/>
                <a:cs typeface="Poppins Light" pitchFamily="2" charset="77"/>
              </a:rPr>
              <a:t> </a:t>
            </a:r>
            <a:r>
              <a:rPr sz="1200" dirty="0">
                <a:latin typeface="Poppins Light" pitchFamily="2" charset="77"/>
                <a:cs typeface="Poppins Light" pitchFamily="2" charset="77"/>
              </a:rPr>
              <a:t>to</a:t>
            </a:r>
            <a:r>
              <a:rPr sz="1200" spc="85" dirty="0">
                <a:latin typeface="Poppins Light" pitchFamily="2" charset="77"/>
                <a:cs typeface="Poppins Light" pitchFamily="2" charset="77"/>
              </a:rPr>
              <a:t> </a:t>
            </a:r>
            <a:r>
              <a:rPr sz="1200" dirty="0">
                <a:latin typeface="Poppins Light" pitchFamily="2" charset="77"/>
                <a:cs typeface="Poppins Light" pitchFamily="2" charset="77"/>
              </a:rPr>
              <a:t>improve</a:t>
            </a:r>
            <a:r>
              <a:rPr sz="1200" spc="85" dirty="0">
                <a:latin typeface="Poppins Light" pitchFamily="2" charset="77"/>
                <a:cs typeface="Poppins Light" pitchFamily="2" charset="77"/>
              </a:rPr>
              <a:t> </a:t>
            </a:r>
            <a:r>
              <a:rPr sz="1200" spc="-30" dirty="0">
                <a:latin typeface="Poppins Light" pitchFamily="2" charset="77"/>
                <a:cs typeface="Poppins Light" pitchFamily="2" charset="77"/>
              </a:rPr>
              <a:t>trust.</a:t>
            </a:r>
            <a:endParaRPr sz="1200" dirty="0">
              <a:latin typeface="Poppins Light" pitchFamily="2" charset="77"/>
              <a:cs typeface="Poppins Light" pitchFamily="2" charset="77"/>
            </a:endParaRPr>
          </a:p>
        </p:txBody>
      </p:sp>
      <p:sp>
        <p:nvSpPr>
          <p:cNvPr id="18" name="object 18"/>
          <p:cNvSpPr/>
          <p:nvPr/>
        </p:nvSpPr>
        <p:spPr>
          <a:xfrm>
            <a:off x="900060" y="5750598"/>
            <a:ext cx="6071031" cy="1882775"/>
          </a:xfrm>
          <a:custGeom>
            <a:avLst/>
            <a:gdLst/>
            <a:ahLst/>
            <a:cxnLst/>
            <a:rect l="l" t="t" r="r" b="b"/>
            <a:pathLst>
              <a:path w="5612130" h="1882775">
                <a:moveTo>
                  <a:pt x="5612028" y="0"/>
                </a:moveTo>
                <a:lnTo>
                  <a:pt x="0" y="0"/>
                </a:lnTo>
                <a:lnTo>
                  <a:pt x="0" y="1882597"/>
                </a:lnTo>
                <a:lnTo>
                  <a:pt x="5612028" y="1882597"/>
                </a:lnTo>
                <a:lnTo>
                  <a:pt x="5612028" y="0"/>
                </a:lnTo>
                <a:close/>
              </a:path>
            </a:pathLst>
          </a:custGeom>
          <a:solidFill>
            <a:srgbClr val="7FCBEB">
              <a:alpha val="29998"/>
            </a:srgbClr>
          </a:solidFill>
        </p:spPr>
        <p:txBody>
          <a:bodyPr wrap="square" lIns="0" tIns="0" rIns="0" bIns="0" rtlCol="0"/>
          <a:lstStyle/>
          <a:p>
            <a:endParaRPr/>
          </a:p>
        </p:txBody>
      </p:sp>
      <p:sp>
        <p:nvSpPr>
          <p:cNvPr id="19" name="object 19"/>
          <p:cNvSpPr/>
          <p:nvPr/>
        </p:nvSpPr>
        <p:spPr>
          <a:xfrm>
            <a:off x="897227" y="3652875"/>
            <a:ext cx="6071031" cy="2078989"/>
          </a:xfrm>
          <a:custGeom>
            <a:avLst/>
            <a:gdLst/>
            <a:ahLst/>
            <a:cxnLst/>
            <a:rect l="l" t="t" r="r" b="b"/>
            <a:pathLst>
              <a:path w="5612130" h="2078989">
                <a:moveTo>
                  <a:pt x="5612028" y="0"/>
                </a:moveTo>
                <a:lnTo>
                  <a:pt x="0" y="0"/>
                </a:lnTo>
                <a:lnTo>
                  <a:pt x="0" y="2078672"/>
                </a:lnTo>
                <a:lnTo>
                  <a:pt x="5612028" y="2078672"/>
                </a:lnTo>
                <a:lnTo>
                  <a:pt x="5612028" y="0"/>
                </a:lnTo>
                <a:close/>
              </a:path>
            </a:pathLst>
          </a:custGeom>
          <a:solidFill>
            <a:srgbClr val="7FCBEB">
              <a:alpha val="19999"/>
            </a:srgbClr>
          </a:solidFill>
        </p:spPr>
        <p:txBody>
          <a:bodyPr wrap="square" lIns="0" tIns="0" rIns="0" bIns="0" rtlCol="0"/>
          <a:lstStyle/>
          <a:p>
            <a:endParaRPr/>
          </a:p>
        </p:txBody>
      </p:sp>
      <p:sp>
        <p:nvSpPr>
          <p:cNvPr id="20" name="object 20"/>
          <p:cNvSpPr/>
          <p:nvPr/>
        </p:nvSpPr>
        <p:spPr>
          <a:xfrm>
            <a:off x="897228" y="1714690"/>
            <a:ext cx="6071032" cy="1919605"/>
          </a:xfrm>
          <a:custGeom>
            <a:avLst/>
            <a:gdLst/>
            <a:ahLst/>
            <a:cxnLst/>
            <a:rect l="l" t="t" r="r" b="b"/>
            <a:pathLst>
              <a:path w="5612130" h="1919604">
                <a:moveTo>
                  <a:pt x="5612028" y="0"/>
                </a:moveTo>
                <a:lnTo>
                  <a:pt x="0" y="0"/>
                </a:lnTo>
                <a:lnTo>
                  <a:pt x="0" y="1919122"/>
                </a:lnTo>
                <a:lnTo>
                  <a:pt x="5612028" y="1919122"/>
                </a:lnTo>
                <a:lnTo>
                  <a:pt x="5612028" y="0"/>
                </a:lnTo>
                <a:close/>
              </a:path>
            </a:pathLst>
          </a:custGeom>
          <a:solidFill>
            <a:srgbClr val="7FCBEB">
              <a:alpha val="9999"/>
            </a:srgbClr>
          </a:solidFill>
        </p:spPr>
        <p:txBody>
          <a:bodyPr wrap="square" lIns="0" tIns="0" rIns="0" bIns="0" rtlCol="0"/>
          <a:lstStyle/>
          <a:p>
            <a:endParaRPr/>
          </a:p>
        </p:txBody>
      </p:sp>
      <p:sp>
        <p:nvSpPr>
          <p:cNvPr id="21" name="object 21"/>
          <p:cNvSpPr txBox="1"/>
          <p:nvPr/>
        </p:nvSpPr>
        <p:spPr>
          <a:xfrm>
            <a:off x="570170" y="8152612"/>
            <a:ext cx="246221" cy="1010816"/>
          </a:xfrm>
          <a:prstGeom prst="rect">
            <a:avLst/>
          </a:prstGeom>
        </p:spPr>
        <p:txBody>
          <a:bodyPr vert="vert" wrap="square" lIns="0" tIns="0" rIns="0" bIns="0" rtlCol="0" anchor="ctr">
            <a:spAutoFit/>
          </a:bodyPr>
          <a:lstStyle/>
          <a:p>
            <a:pPr algn="ctr">
              <a:lnSpc>
                <a:spcPct val="100000"/>
              </a:lnSpc>
            </a:pPr>
            <a:r>
              <a:rPr sz="1600" b="1" spc="-10" dirty="0">
                <a:solidFill>
                  <a:srgbClr val="004C6A"/>
                </a:solidFill>
                <a:latin typeface="Poppins" pitchFamily="2" charset="77"/>
                <a:cs typeface="Poppins" pitchFamily="2" charset="77"/>
              </a:rPr>
              <a:t>Winter</a:t>
            </a:r>
            <a:endParaRPr sz="1600" b="1" dirty="0">
              <a:latin typeface="Poppins" pitchFamily="2" charset="77"/>
              <a:cs typeface="Poppins" pitchFamily="2" charset="77"/>
            </a:endParaRPr>
          </a:p>
        </p:txBody>
      </p:sp>
      <p:sp>
        <p:nvSpPr>
          <p:cNvPr id="23" name="object 23"/>
          <p:cNvSpPr txBox="1">
            <a:spLocks noGrp="1"/>
          </p:cNvSpPr>
          <p:nvPr>
            <p:ph type="title"/>
          </p:nvPr>
        </p:nvSpPr>
        <p:spPr/>
        <p:txBody>
          <a:bodyPr/>
          <a:lstStyle/>
          <a:p>
            <a:r>
              <a:rPr lang="en-GB" dirty="0"/>
              <a:t>How we’ve made</a:t>
            </a:r>
          </a:p>
          <a:p>
            <a:r>
              <a:rPr lang="en-GB" dirty="0"/>
              <a:t>a difference this year</a:t>
            </a:r>
          </a:p>
        </p:txBody>
      </p:sp>
      <p:sp>
        <p:nvSpPr>
          <p:cNvPr id="70" name="object 70"/>
          <p:cNvSpPr txBox="1">
            <a:spLocks noGrp="1"/>
          </p:cNvSpPr>
          <p:nvPr>
            <p:ph type="ftr" sz="quarter" idx="10"/>
          </p:nvPr>
        </p:nvSpPr>
        <p:spPr/>
        <p:txBody>
          <a:bodyPr/>
          <a:lstStyle/>
          <a:p>
            <a:r>
              <a:rPr lang="en-GB" dirty="0"/>
              <a:t>Healthwatch England Annual Report 2022-23</a:t>
            </a:r>
          </a:p>
        </p:txBody>
      </p:sp>
      <p:sp>
        <p:nvSpPr>
          <p:cNvPr id="69" name="object 69"/>
          <p:cNvSpPr txBox="1">
            <a:spLocks noGrp="1"/>
          </p:cNvSpPr>
          <p:nvPr>
            <p:ph type="sldNum" sz="quarter" idx="11"/>
          </p:nvPr>
        </p:nvSpPr>
        <p:spPr/>
        <p:txBody>
          <a:bodyPr/>
          <a:lstStyle/>
          <a:p>
            <a:fld id="{81D60167-4931-47E6-BA6A-407CBD079E47}" type="slidenum">
              <a:rPr lang="en-GB" dirty="0"/>
              <a:pPr/>
              <a:t>7</a:t>
            </a:fld>
            <a:endParaRPr lang="en-GB" dirty="0"/>
          </a:p>
        </p:txBody>
      </p:sp>
      <p:sp>
        <p:nvSpPr>
          <p:cNvPr id="25" name="object 25"/>
          <p:cNvSpPr txBox="1"/>
          <p:nvPr/>
        </p:nvSpPr>
        <p:spPr>
          <a:xfrm>
            <a:off x="4181554" y="6771622"/>
            <a:ext cx="2395077" cy="738664"/>
          </a:xfrm>
          <a:prstGeom prst="rect">
            <a:avLst/>
          </a:prstGeom>
        </p:spPr>
        <p:txBody>
          <a:bodyPr vert="horz" wrap="square" lIns="0" tIns="0" rIns="0" bIns="0" rtlCol="0">
            <a:spAutoFit/>
          </a:bodyPr>
          <a:lstStyle/>
          <a:p>
            <a:pPr marR="5080" indent="-635" algn="ctr"/>
            <a:r>
              <a:rPr sz="1200" spc="75" dirty="0">
                <a:latin typeface="Poppins Light" pitchFamily="2" charset="77"/>
                <a:cs typeface="Poppins Light" pitchFamily="2" charset="77"/>
              </a:rPr>
              <a:t>We</a:t>
            </a:r>
            <a:r>
              <a:rPr sz="1200" spc="35" dirty="0">
                <a:latin typeface="Poppins Light" pitchFamily="2" charset="77"/>
                <a:cs typeface="Poppins Light" pitchFamily="2" charset="77"/>
              </a:rPr>
              <a:t> </a:t>
            </a:r>
            <a:r>
              <a:rPr sz="1200" dirty="0">
                <a:latin typeface="Poppins Light" pitchFamily="2" charset="77"/>
                <a:cs typeface="Poppins Light" pitchFamily="2" charset="77"/>
              </a:rPr>
              <a:t>urged</a:t>
            </a:r>
            <a:r>
              <a:rPr sz="1200" spc="35" dirty="0">
                <a:latin typeface="Poppins Light" pitchFamily="2" charset="77"/>
                <a:cs typeface="Poppins Light" pitchFamily="2" charset="77"/>
              </a:rPr>
              <a:t> </a:t>
            </a:r>
            <a:r>
              <a:rPr sz="1200" dirty="0">
                <a:latin typeface="Poppins Light" pitchFamily="2" charset="77"/>
                <a:cs typeface="Poppins Light" pitchFamily="2" charset="77"/>
              </a:rPr>
              <a:t>the</a:t>
            </a:r>
            <a:r>
              <a:rPr sz="1200" spc="35" dirty="0">
                <a:latin typeface="Poppins Light" pitchFamily="2" charset="77"/>
                <a:cs typeface="Poppins Light" pitchFamily="2" charset="77"/>
              </a:rPr>
              <a:t> </a:t>
            </a:r>
            <a:r>
              <a:rPr sz="1200" dirty="0">
                <a:latin typeface="Poppins Light" pitchFamily="2" charset="77"/>
                <a:cs typeface="Poppins Light" pitchFamily="2" charset="77"/>
              </a:rPr>
              <a:t>Government</a:t>
            </a:r>
            <a:r>
              <a:rPr sz="1200" spc="35" dirty="0">
                <a:latin typeface="Poppins Light" pitchFamily="2" charset="77"/>
                <a:cs typeface="Poppins Light" pitchFamily="2" charset="77"/>
              </a:rPr>
              <a:t> </a:t>
            </a:r>
            <a:br>
              <a:rPr lang="en-GB" sz="1200" spc="35" dirty="0">
                <a:latin typeface="Poppins Light" pitchFamily="2" charset="77"/>
                <a:cs typeface="Poppins Light" pitchFamily="2" charset="77"/>
              </a:rPr>
            </a:br>
            <a:r>
              <a:rPr sz="1200" dirty="0">
                <a:latin typeface="Poppins Light" pitchFamily="2" charset="77"/>
                <a:cs typeface="Poppins Light" pitchFamily="2" charset="77"/>
              </a:rPr>
              <a:t>to</a:t>
            </a:r>
            <a:r>
              <a:rPr sz="1200" spc="35" dirty="0">
                <a:latin typeface="Poppins Light" pitchFamily="2" charset="77"/>
                <a:cs typeface="Poppins Light" pitchFamily="2" charset="77"/>
              </a:rPr>
              <a:t> </a:t>
            </a:r>
            <a:r>
              <a:rPr sz="1200" spc="40" dirty="0">
                <a:latin typeface="Poppins Light" pitchFamily="2" charset="77"/>
                <a:cs typeface="Poppins Light" pitchFamily="2" charset="77"/>
              </a:rPr>
              <a:t>act </a:t>
            </a:r>
            <a:r>
              <a:rPr sz="1200" dirty="0">
                <a:latin typeface="Poppins Light" pitchFamily="2" charset="77"/>
                <a:cs typeface="Poppins Light" pitchFamily="2" charset="77"/>
              </a:rPr>
              <a:t>after</a:t>
            </a:r>
            <a:r>
              <a:rPr sz="1200" spc="10" dirty="0">
                <a:latin typeface="Poppins Light" pitchFamily="2" charset="77"/>
                <a:cs typeface="Poppins Light" pitchFamily="2" charset="77"/>
              </a:rPr>
              <a:t> </a:t>
            </a:r>
            <a:r>
              <a:rPr sz="1200" dirty="0">
                <a:latin typeface="Poppins Light" pitchFamily="2" charset="77"/>
                <a:cs typeface="Poppins Light" pitchFamily="2" charset="77"/>
              </a:rPr>
              <a:t>reporting</a:t>
            </a:r>
            <a:r>
              <a:rPr sz="1200" spc="15" dirty="0">
                <a:latin typeface="Poppins Light" pitchFamily="2" charset="77"/>
                <a:cs typeface="Poppins Light" pitchFamily="2" charset="77"/>
              </a:rPr>
              <a:t> </a:t>
            </a:r>
            <a:r>
              <a:rPr sz="1200" spc="120" dirty="0">
                <a:latin typeface="Poppins Light" pitchFamily="2" charset="77"/>
                <a:cs typeface="Poppins Light" pitchFamily="2" charset="77"/>
              </a:rPr>
              <a:t>a</a:t>
            </a:r>
            <a:r>
              <a:rPr sz="1200" spc="15" dirty="0">
                <a:latin typeface="Poppins Light" pitchFamily="2" charset="77"/>
                <a:cs typeface="Poppins Light" pitchFamily="2" charset="77"/>
              </a:rPr>
              <a:t> </a:t>
            </a:r>
            <a:r>
              <a:rPr sz="1200" spc="-10" dirty="0">
                <a:latin typeface="Poppins Light" pitchFamily="2" charset="77"/>
                <a:cs typeface="Poppins Light" pitchFamily="2" charset="77"/>
              </a:rPr>
              <a:t>452%</a:t>
            </a:r>
            <a:r>
              <a:rPr sz="1200" spc="15" dirty="0">
                <a:latin typeface="Poppins Light" pitchFamily="2" charset="77"/>
                <a:cs typeface="Poppins Light" pitchFamily="2" charset="77"/>
              </a:rPr>
              <a:t> </a:t>
            </a:r>
            <a:r>
              <a:rPr sz="1200" dirty="0">
                <a:latin typeface="Poppins Light" pitchFamily="2" charset="77"/>
                <a:cs typeface="Poppins Light" pitchFamily="2" charset="77"/>
              </a:rPr>
              <a:t>increase</a:t>
            </a:r>
            <a:r>
              <a:rPr sz="1200" spc="15" dirty="0">
                <a:latin typeface="Poppins Light" pitchFamily="2" charset="77"/>
                <a:cs typeface="Poppins Light" pitchFamily="2" charset="77"/>
              </a:rPr>
              <a:t> </a:t>
            </a:r>
            <a:r>
              <a:rPr sz="1200" spc="-25" dirty="0">
                <a:latin typeface="Poppins Light" pitchFamily="2" charset="77"/>
                <a:cs typeface="Poppins Light" pitchFamily="2" charset="77"/>
              </a:rPr>
              <a:t>in </a:t>
            </a:r>
            <a:r>
              <a:rPr sz="1200" dirty="0">
                <a:latin typeface="Poppins Light" pitchFamily="2" charset="77"/>
                <a:cs typeface="Poppins Light" pitchFamily="2" charset="77"/>
              </a:rPr>
              <a:t>people</a:t>
            </a:r>
            <a:r>
              <a:rPr sz="1200" spc="25" dirty="0">
                <a:latin typeface="Poppins Light" pitchFamily="2" charset="77"/>
                <a:cs typeface="Poppins Light" pitchFamily="2" charset="77"/>
              </a:rPr>
              <a:t> </a:t>
            </a:r>
            <a:r>
              <a:rPr sz="1200" spc="-10" dirty="0">
                <a:latin typeface="Poppins Light" pitchFamily="2" charset="77"/>
                <a:cs typeface="Poppins Light" pitchFamily="2" charset="77"/>
              </a:rPr>
              <a:t>struggling</a:t>
            </a:r>
            <a:r>
              <a:rPr sz="1200" spc="25" dirty="0">
                <a:latin typeface="Poppins Light" pitchFamily="2" charset="77"/>
                <a:cs typeface="Poppins Light" pitchFamily="2" charset="77"/>
              </a:rPr>
              <a:t> </a:t>
            </a:r>
            <a:br>
              <a:rPr lang="en-GB" sz="1200" spc="25" dirty="0">
                <a:latin typeface="Poppins Light" pitchFamily="2" charset="77"/>
                <a:cs typeface="Poppins Light" pitchFamily="2" charset="77"/>
              </a:rPr>
            </a:br>
            <a:r>
              <a:rPr sz="1200" dirty="0">
                <a:latin typeface="Poppins Light" pitchFamily="2" charset="77"/>
                <a:cs typeface="Poppins Light" pitchFamily="2" charset="77"/>
              </a:rPr>
              <a:t>to</a:t>
            </a:r>
            <a:r>
              <a:rPr sz="1200" spc="25" dirty="0">
                <a:latin typeface="Poppins Light" pitchFamily="2" charset="77"/>
                <a:cs typeface="Poppins Light" pitchFamily="2" charset="77"/>
              </a:rPr>
              <a:t> </a:t>
            </a:r>
            <a:r>
              <a:rPr sz="1200" dirty="0">
                <a:latin typeface="Poppins Light" pitchFamily="2" charset="77"/>
                <a:cs typeface="Poppins Light" pitchFamily="2" charset="77"/>
              </a:rPr>
              <a:t>see</a:t>
            </a:r>
            <a:r>
              <a:rPr sz="1200" spc="25" dirty="0">
                <a:latin typeface="Poppins Light" pitchFamily="2" charset="77"/>
                <a:cs typeface="Poppins Light" pitchFamily="2" charset="77"/>
              </a:rPr>
              <a:t> </a:t>
            </a:r>
            <a:r>
              <a:rPr sz="1200" spc="60" dirty="0">
                <a:latin typeface="Poppins Light" pitchFamily="2" charset="77"/>
                <a:cs typeface="Poppins Light" pitchFamily="2" charset="77"/>
              </a:rPr>
              <a:t>an</a:t>
            </a:r>
            <a:r>
              <a:rPr sz="1200" spc="25" dirty="0">
                <a:latin typeface="Poppins Light" pitchFamily="2" charset="77"/>
                <a:cs typeface="Poppins Light" pitchFamily="2" charset="77"/>
              </a:rPr>
              <a:t> </a:t>
            </a:r>
            <a:r>
              <a:rPr sz="1200" spc="-25" dirty="0">
                <a:latin typeface="Poppins Light" pitchFamily="2" charset="77"/>
                <a:cs typeface="Poppins Light" pitchFamily="2" charset="77"/>
              </a:rPr>
              <a:t>NHS </a:t>
            </a:r>
            <a:r>
              <a:rPr sz="1200" spc="-10" dirty="0">
                <a:latin typeface="Poppins Light" pitchFamily="2" charset="77"/>
                <a:cs typeface="Poppins Light" pitchFamily="2" charset="77"/>
              </a:rPr>
              <a:t>dentist.</a:t>
            </a:r>
            <a:endParaRPr sz="1200" dirty="0">
              <a:latin typeface="Poppins Light" pitchFamily="2" charset="77"/>
              <a:cs typeface="Poppins Light" pitchFamily="2" charset="77"/>
            </a:endParaRPr>
          </a:p>
        </p:txBody>
      </p:sp>
      <p:sp>
        <p:nvSpPr>
          <p:cNvPr id="26" name="object 26"/>
          <p:cNvSpPr txBox="1"/>
          <p:nvPr/>
        </p:nvSpPr>
        <p:spPr>
          <a:xfrm>
            <a:off x="1321505" y="2791315"/>
            <a:ext cx="2372319" cy="738664"/>
          </a:xfrm>
          <a:prstGeom prst="rect">
            <a:avLst/>
          </a:prstGeom>
        </p:spPr>
        <p:txBody>
          <a:bodyPr vert="horz" wrap="square" lIns="0" tIns="0" rIns="0" bIns="0" rtlCol="0">
            <a:spAutoFit/>
          </a:bodyPr>
          <a:lstStyle/>
          <a:p>
            <a:pPr marR="5080" algn="ctr"/>
            <a:r>
              <a:rPr sz="1200" dirty="0">
                <a:latin typeface="Poppins Light" pitchFamily="2" charset="77"/>
                <a:cs typeface="Poppins Light" pitchFamily="2" charset="77"/>
              </a:rPr>
              <a:t>From</a:t>
            </a:r>
            <a:r>
              <a:rPr sz="1200" spc="65" dirty="0">
                <a:latin typeface="Poppins Light" pitchFamily="2" charset="77"/>
                <a:cs typeface="Poppins Light" pitchFamily="2" charset="77"/>
              </a:rPr>
              <a:t> </a:t>
            </a:r>
            <a:r>
              <a:rPr sz="1200" spc="-10" dirty="0">
                <a:latin typeface="Poppins Light" pitchFamily="2" charset="77"/>
                <a:cs typeface="Poppins Light" pitchFamily="2" charset="77"/>
              </a:rPr>
              <a:t>running</a:t>
            </a:r>
            <a:r>
              <a:rPr sz="1200" spc="65" dirty="0">
                <a:latin typeface="Poppins Light" pitchFamily="2" charset="77"/>
                <a:cs typeface="Poppins Light" pitchFamily="2" charset="77"/>
              </a:rPr>
              <a:t> </a:t>
            </a:r>
            <a:r>
              <a:rPr sz="1200" dirty="0">
                <a:latin typeface="Poppins Light" pitchFamily="2" charset="77"/>
                <a:cs typeface="Poppins Light" pitchFamily="2" charset="77"/>
              </a:rPr>
              <a:t>advice</a:t>
            </a:r>
            <a:r>
              <a:rPr sz="1200" spc="65" dirty="0">
                <a:latin typeface="Poppins Light" pitchFamily="2" charset="77"/>
                <a:cs typeface="Poppins Light" pitchFamily="2" charset="77"/>
              </a:rPr>
              <a:t> </a:t>
            </a:r>
            <a:r>
              <a:rPr sz="1200" spc="-10" dirty="0">
                <a:latin typeface="Poppins Light" pitchFamily="2" charset="77"/>
                <a:cs typeface="Poppins Light" pitchFamily="2" charset="77"/>
              </a:rPr>
              <a:t>lines </a:t>
            </a:r>
            <a:br>
              <a:rPr lang="en-GB" sz="1200" spc="-10" dirty="0">
                <a:latin typeface="Poppins Light" pitchFamily="2" charset="77"/>
                <a:cs typeface="Poppins Light" pitchFamily="2" charset="77"/>
              </a:rPr>
            </a:br>
            <a:r>
              <a:rPr sz="1200" dirty="0">
                <a:latin typeface="Poppins Light" pitchFamily="2" charset="77"/>
                <a:cs typeface="Poppins Light" pitchFamily="2" charset="77"/>
              </a:rPr>
              <a:t>to</a:t>
            </a:r>
            <a:r>
              <a:rPr sz="1200" spc="10" dirty="0">
                <a:latin typeface="Poppins Light" pitchFamily="2" charset="77"/>
                <a:cs typeface="Poppins Light" pitchFamily="2" charset="77"/>
              </a:rPr>
              <a:t> </a:t>
            </a:r>
            <a:r>
              <a:rPr sz="1200" dirty="0">
                <a:latin typeface="Poppins Light" pitchFamily="2" charset="77"/>
                <a:cs typeface="Poppins Light" pitchFamily="2" charset="77"/>
              </a:rPr>
              <a:t>delivering</a:t>
            </a:r>
            <a:r>
              <a:rPr sz="1200" spc="10" dirty="0">
                <a:latin typeface="Poppins Light" pitchFamily="2" charset="77"/>
                <a:cs typeface="Poppins Light" pitchFamily="2" charset="77"/>
              </a:rPr>
              <a:t> </a:t>
            </a:r>
            <a:r>
              <a:rPr sz="1200" dirty="0">
                <a:latin typeface="Poppins Light" pitchFamily="2" charset="77"/>
                <a:cs typeface="Poppins Light" pitchFamily="2" charset="77"/>
              </a:rPr>
              <a:t>medication,</a:t>
            </a:r>
            <a:r>
              <a:rPr sz="1200" spc="15" dirty="0">
                <a:latin typeface="Poppins Light" pitchFamily="2" charset="77"/>
                <a:cs typeface="Poppins Light" pitchFamily="2" charset="77"/>
              </a:rPr>
              <a:t> </a:t>
            </a:r>
            <a:br>
              <a:rPr lang="en-GB" sz="1200" spc="15" dirty="0">
                <a:latin typeface="Poppins Light" pitchFamily="2" charset="77"/>
                <a:cs typeface="Poppins Light" pitchFamily="2" charset="77"/>
              </a:rPr>
            </a:br>
            <a:r>
              <a:rPr sz="1200" spc="-25" dirty="0">
                <a:latin typeface="Poppins Light" pitchFamily="2" charset="77"/>
                <a:cs typeface="Poppins Light" pitchFamily="2" charset="77"/>
              </a:rPr>
              <a:t>our </a:t>
            </a:r>
            <a:r>
              <a:rPr sz="1200" dirty="0">
                <a:latin typeface="Poppins Light" pitchFamily="2" charset="77"/>
                <a:cs typeface="Poppins Light" pitchFamily="2" charset="77"/>
              </a:rPr>
              <a:t>volunteers</a:t>
            </a:r>
            <a:r>
              <a:rPr sz="1200" spc="60" dirty="0">
                <a:latin typeface="Poppins Light" pitchFamily="2" charset="77"/>
                <a:cs typeface="Poppins Light" pitchFamily="2" charset="77"/>
              </a:rPr>
              <a:t> </a:t>
            </a:r>
            <a:r>
              <a:rPr sz="1200" dirty="0">
                <a:latin typeface="Poppins Light" pitchFamily="2" charset="77"/>
                <a:cs typeface="Poppins Light" pitchFamily="2" charset="77"/>
              </a:rPr>
              <a:t>helped</a:t>
            </a:r>
            <a:r>
              <a:rPr sz="1200" spc="60" dirty="0">
                <a:latin typeface="Poppins Light" pitchFamily="2" charset="77"/>
                <a:cs typeface="Poppins Light" pitchFamily="2" charset="77"/>
              </a:rPr>
              <a:t> </a:t>
            </a:r>
            <a:br>
              <a:rPr lang="en-GB" sz="1200" spc="60" dirty="0">
                <a:latin typeface="Poppins Light" pitchFamily="2" charset="77"/>
                <a:cs typeface="Poppins Light" pitchFamily="2" charset="77"/>
              </a:rPr>
            </a:br>
            <a:r>
              <a:rPr sz="1200" spc="50" dirty="0">
                <a:latin typeface="Poppins Light" pitchFamily="2" charset="77"/>
                <a:cs typeface="Poppins Light" pitchFamily="2" charset="77"/>
              </a:rPr>
              <a:t>combat</a:t>
            </a:r>
            <a:r>
              <a:rPr lang="en-GB" sz="1200" dirty="0">
                <a:latin typeface="Poppins Light" pitchFamily="2" charset="77"/>
                <a:cs typeface="Poppins Light" pitchFamily="2" charset="77"/>
              </a:rPr>
              <a:t> </a:t>
            </a:r>
            <a:r>
              <a:rPr sz="1200" spc="-75" dirty="0">
                <a:latin typeface="Poppins Light" pitchFamily="2" charset="77"/>
                <a:cs typeface="Poppins Light" pitchFamily="2" charset="77"/>
              </a:rPr>
              <a:t>COVID-</a:t>
            </a:r>
            <a:r>
              <a:rPr sz="1200" spc="-25" dirty="0">
                <a:latin typeface="Poppins Light" pitchFamily="2" charset="77"/>
                <a:cs typeface="Poppins Light" pitchFamily="2" charset="77"/>
              </a:rPr>
              <a:t>19.</a:t>
            </a:r>
            <a:endParaRPr sz="1200" dirty="0">
              <a:latin typeface="Poppins Light" pitchFamily="2" charset="77"/>
              <a:cs typeface="Poppins Light" pitchFamily="2" charset="77"/>
            </a:endParaRPr>
          </a:p>
        </p:txBody>
      </p:sp>
      <p:sp>
        <p:nvSpPr>
          <p:cNvPr id="27" name="object 27"/>
          <p:cNvSpPr txBox="1"/>
          <p:nvPr/>
        </p:nvSpPr>
        <p:spPr>
          <a:xfrm>
            <a:off x="4196504" y="2789791"/>
            <a:ext cx="2268855" cy="738664"/>
          </a:xfrm>
          <a:prstGeom prst="rect">
            <a:avLst/>
          </a:prstGeom>
        </p:spPr>
        <p:txBody>
          <a:bodyPr vert="horz" wrap="square" lIns="0" tIns="0" rIns="0" bIns="0" rtlCol="0">
            <a:spAutoFit/>
          </a:bodyPr>
          <a:lstStyle/>
          <a:p>
            <a:pPr marR="5080" algn="ctr"/>
            <a:r>
              <a:rPr sz="1200" spc="75" dirty="0">
                <a:latin typeface="Poppins Light" pitchFamily="2" charset="77"/>
                <a:cs typeface="Poppins Light" pitchFamily="2" charset="77"/>
              </a:rPr>
              <a:t>We</a:t>
            </a:r>
            <a:r>
              <a:rPr sz="1200" spc="20" dirty="0">
                <a:latin typeface="Poppins Light" pitchFamily="2" charset="77"/>
                <a:cs typeface="Poppins Light" pitchFamily="2" charset="77"/>
              </a:rPr>
              <a:t> </a:t>
            </a:r>
            <a:r>
              <a:rPr sz="1200" spc="-10" dirty="0">
                <a:latin typeface="Poppins Light" pitchFamily="2" charset="77"/>
                <a:cs typeface="Poppins Light" pitchFamily="2" charset="77"/>
              </a:rPr>
              <a:t>quickly</a:t>
            </a:r>
            <a:r>
              <a:rPr sz="1200" spc="25" dirty="0">
                <a:latin typeface="Poppins Light" pitchFamily="2" charset="77"/>
                <a:cs typeface="Poppins Light" pitchFamily="2" charset="77"/>
              </a:rPr>
              <a:t> </a:t>
            </a:r>
            <a:r>
              <a:rPr sz="1200" dirty="0">
                <a:latin typeface="Poppins Light" pitchFamily="2" charset="77"/>
                <a:cs typeface="Poppins Light" pitchFamily="2" charset="77"/>
              </a:rPr>
              <a:t>alerted</a:t>
            </a:r>
            <a:r>
              <a:rPr sz="1200" spc="25" dirty="0">
                <a:latin typeface="Poppins Light" pitchFamily="2" charset="77"/>
                <a:cs typeface="Poppins Light" pitchFamily="2" charset="77"/>
              </a:rPr>
              <a:t> </a:t>
            </a:r>
            <a:r>
              <a:rPr sz="1200" dirty="0">
                <a:latin typeface="Poppins Light" pitchFamily="2" charset="77"/>
                <a:cs typeface="Poppins Light" pitchFamily="2" charset="77"/>
              </a:rPr>
              <a:t>regulators</a:t>
            </a:r>
            <a:r>
              <a:rPr sz="1200" spc="20" dirty="0">
                <a:latin typeface="Poppins Light" pitchFamily="2" charset="77"/>
                <a:cs typeface="Poppins Light" pitchFamily="2" charset="77"/>
              </a:rPr>
              <a:t> </a:t>
            </a:r>
            <a:br>
              <a:rPr lang="en-GB" sz="1200" spc="20" dirty="0">
                <a:latin typeface="Poppins Light" pitchFamily="2" charset="77"/>
                <a:cs typeface="Poppins Light" pitchFamily="2" charset="77"/>
              </a:rPr>
            </a:br>
            <a:r>
              <a:rPr sz="1200" spc="-10" dirty="0">
                <a:latin typeface="Poppins Light" pitchFamily="2" charset="77"/>
                <a:cs typeface="Poppins Light" pitchFamily="2" charset="77"/>
              </a:rPr>
              <a:t>about </a:t>
            </a:r>
            <a:r>
              <a:rPr sz="1200" spc="55" dirty="0">
                <a:latin typeface="Poppins Light" pitchFamily="2" charset="77"/>
                <a:cs typeface="Poppins Light" pitchFamily="2" charset="77"/>
              </a:rPr>
              <a:t>care</a:t>
            </a:r>
            <a:r>
              <a:rPr sz="1200" spc="-5" dirty="0">
                <a:latin typeface="Poppins Light" pitchFamily="2" charset="77"/>
                <a:cs typeface="Poppins Light" pitchFamily="2" charset="77"/>
              </a:rPr>
              <a:t> </a:t>
            </a:r>
            <a:r>
              <a:rPr sz="1200" dirty="0">
                <a:latin typeface="Poppins Light" pitchFamily="2" charset="77"/>
                <a:cs typeface="Poppins Light" pitchFamily="2" charset="77"/>
              </a:rPr>
              <a:t>homes</a:t>
            </a:r>
            <a:r>
              <a:rPr sz="1200" spc="-5" dirty="0">
                <a:latin typeface="Poppins Light" pitchFamily="2" charset="77"/>
                <a:cs typeface="Poppins Light" pitchFamily="2" charset="77"/>
              </a:rPr>
              <a:t> </a:t>
            </a:r>
            <a:r>
              <a:rPr sz="1200" dirty="0">
                <a:latin typeface="Poppins Light" pitchFamily="2" charset="77"/>
                <a:cs typeface="Poppins Light" pitchFamily="2" charset="77"/>
              </a:rPr>
              <a:t>using </a:t>
            </a:r>
            <a:r>
              <a:rPr sz="1200" spc="-60" dirty="0">
                <a:latin typeface="Poppins Light" pitchFamily="2" charset="77"/>
                <a:cs typeface="Poppins Light" pitchFamily="2" charset="77"/>
              </a:rPr>
              <a:t>‘Do</a:t>
            </a:r>
            <a:r>
              <a:rPr sz="1200" spc="-5" dirty="0">
                <a:latin typeface="Poppins Light" pitchFamily="2" charset="77"/>
                <a:cs typeface="Poppins Light" pitchFamily="2" charset="77"/>
              </a:rPr>
              <a:t> </a:t>
            </a:r>
            <a:r>
              <a:rPr sz="1200" dirty="0">
                <a:latin typeface="Poppins Light" pitchFamily="2" charset="77"/>
                <a:cs typeface="Poppins Light" pitchFamily="2" charset="77"/>
              </a:rPr>
              <a:t>not </a:t>
            </a:r>
            <a:r>
              <a:rPr sz="1200" spc="-10" dirty="0">
                <a:latin typeface="Poppins Light" pitchFamily="2" charset="77"/>
                <a:cs typeface="Poppins Light" pitchFamily="2" charset="77"/>
              </a:rPr>
              <a:t>attempt</a:t>
            </a:r>
            <a:r>
              <a:rPr sz="1200" spc="500" dirty="0">
                <a:latin typeface="Poppins Light" pitchFamily="2" charset="77"/>
                <a:cs typeface="Poppins Light" pitchFamily="2" charset="77"/>
              </a:rPr>
              <a:t> </a:t>
            </a:r>
            <a:r>
              <a:rPr sz="1200" dirty="0">
                <a:latin typeface="Poppins Light" pitchFamily="2" charset="77"/>
                <a:cs typeface="Poppins Light" pitchFamily="2" charset="77"/>
              </a:rPr>
              <a:t>to</a:t>
            </a:r>
            <a:r>
              <a:rPr sz="1200" spc="-30" dirty="0">
                <a:latin typeface="Poppins Light" pitchFamily="2" charset="77"/>
                <a:cs typeface="Poppins Light" pitchFamily="2" charset="77"/>
              </a:rPr>
              <a:t> </a:t>
            </a:r>
            <a:r>
              <a:rPr sz="1200" dirty="0">
                <a:latin typeface="Poppins Light" pitchFamily="2" charset="77"/>
                <a:cs typeface="Poppins Light" pitchFamily="2" charset="77"/>
              </a:rPr>
              <a:t>resuscitate’</a:t>
            </a:r>
            <a:r>
              <a:rPr sz="1200" spc="-25" dirty="0">
                <a:latin typeface="Poppins Light" pitchFamily="2" charset="77"/>
                <a:cs typeface="Poppins Light" pitchFamily="2" charset="77"/>
              </a:rPr>
              <a:t> </a:t>
            </a:r>
            <a:r>
              <a:rPr sz="1200" dirty="0">
                <a:latin typeface="Poppins Light" pitchFamily="2" charset="77"/>
                <a:cs typeface="Poppins Light" pitchFamily="2" charset="77"/>
              </a:rPr>
              <a:t>forms</a:t>
            </a:r>
            <a:r>
              <a:rPr sz="1200" spc="-25" dirty="0">
                <a:latin typeface="Poppins Light" pitchFamily="2" charset="77"/>
                <a:cs typeface="Poppins Light" pitchFamily="2" charset="77"/>
              </a:rPr>
              <a:t> </a:t>
            </a:r>
            <a:r>
              <a:rPr sz="1200" spc="-10" dirty="0">
                <a:latin typeface="Poppins Light" pitchFamily="2" charset="77"/>
                <a:cs typeface="Poppins Light" pitchFamily="2" charset="77"/>
              </a:rPr>
              <a:t>without consent.</a:t>
            </a:r>
            <a:endParaRPr sz="1200" dirty="0">
              <a:latin typeface="Poppins Light" pitchFamily="2" charset="77"/>
              <a:cs typeface="Poppins Light" pitchFamily="2" charset="77"/>
            </a:endParaRPr>
          </a:p>
        </p:txBody>
      </p:sp>
      <p:sp>
        <p:nvSpPr>
          <p:cNvPr id="28" name="object 28"/>
          <p:cNvSpPr txBox="1"/>
          <p:nvPr/>
        </p:nvSpPr>
        <p:spPr>
          <a:xfrm>
            <a:off x="1195749" y="6771622"/>
            <a:ext cx="2662462" cy="738664"/>
          </a:xfrm>
          <a:prstGeom prst="rect">
            <a:avLst/>
          </a:prstGeom>
        </p:spPr>
        <p:txBody>
          <a:bodyPr vert="horz" wrap="square" lIns="0" tIns="0" rIns="0" bIns="0" rtlCol="0">
            <a:spAutoFit/>
          </a:bodyPr>
          <a:lstStyle/>
          <a:p>
            <a:pPr marR="5080" algn="ctr"/>
            <a:r>
              <a:rPr sz="1200" dirty="0">
                <a:latin typeface="Poppins Light" pitchFamily="2" charset="77"/>
                <a:cs typeface="Poppins Light" pitchFamily="2" charset="77"/>
              </a:rPr>
              <a:t>Teaming up</a:t>
            </a:r>
            <a:r>
              <a:rPr sz="1200" spc="5" dirty="0">
                <a:latin typeface="Poppins Light" pitchFamily="2" charset="77"/>
                <a:cs typeface="Poppins Light" pitchFamily="2" charset="77"/>
              </a:rPr>
              <a:t> </a:t>
            </a:r>
            <a:r>
              <a:rPr sz="1200" spc="-10" dirty="0">
                <a:latin typeface="Poppins Light" pitchFamily="2" charset="77"/>
                <a:cs typeface="Poppins Light" pitchFamily="2" charset="77"/>
              </a:rPr>
              <a:t>with</a:t>
            </a:r>
            <a:r>
              <a:rPr sz="1200" spc="5" dirty="0">
                <a:latin typeface="Poppins Light" pitchFamily="2" charset="77"/>
                <a:cs typeface="Poppins Light" pitchFamily="2" charset="77"/>
              </a:rPr>
              <a:t> </a:t>
            </a:r>
            <a:r>
              <a:rPr sz="1200" dirty="0">
                <a:latin typeface="Poppins Light" pitchFamily="2" charset="77"/>
                <a:cs typeface="Poppins Light" pitchFamily="2" charset="77"/>
              </a:rPr>
              <a:t>the </a:t>
            </a:r>
            <a:r>
              <a:rPr sz="1200" spc="-25" dirty="0">
                <a:latin typeface="Poppins Light" pitchFamily="2" charset="77"/>
                <a:cs typeface="Poppins Light" pitchFamily="2" charset="77"/>
              </a:rPr>
              <a:t>British</a:t>
            </a:r>
            <a:r>
              <a:rPr sz="1200" spc="5" dirty="0">
                <a:latin typeface="Poppins Light" pitchFamily="2" charset="77"/>
                <a:cs typeface="Poppins Light" pitchFamily="2" charset="77"/>
              </a:rPr>
              <a:t> </a:t>
            </a:r>
            <a:r>
              <a:rPr sz="1200" spc="-25" dirty="0">
                <a:latin typeface="Poppins Light" pitchFamily="2" charset="77"/>
                <a:cs typeface="Poppins Light" pitchFamily="2" charset="77"/>
              </a:rPr>
              <a:t>Red</a:t>
            </a:r>
            <a:r>
              <a:rPr sz="1200" spc="500" dirty="0">
                <a:latin typeface="Poppins Light" pitchFamily="2" charset="77"/>
                <a:cs typeface="Poppins Light" pitchFamily="2" charset="77"/>
              </a:rPr>
              <a:t> </a:t>
            </a:r>
            <a:r>
              <a:rPr sz="1200" spc="-20" dirty="0">
                <a:latin typeface="Poppins Light" pitchFamily="2" charset="77"/>
                <a:cs typeface="Poppins Light" pitchFamily="2" charset="77"/>
              </a:rPr>
              <a:t>Cross,</a:t>
            </a:r>
            <a:r>
              <a:rPr sz="1200" spc="55" dirty="0">
                <a:latin typeface="Poppins Light" pitchFamily="2" charset="77"/>
                <a:cs typeface="Poppins Light" pitchFamily="2" charset="77"/>
              </a:rPr>
              <a:t> </a:t>
            </a:r>
            <a:r>
              <a:rPr sz="1200" spc="50" dirty="0">
                <a:latin typeface="Poppins Light" pitchFamily="2" charset="77"/>
                <a:cs typeface="Poppins Light" pitchFamily="2" charset="77"/>
              </a:rPr>
              <a:t>we</a:t>
            </a:r>
            <a:r>
              <a:rPr sz="1200" spc="55" dirty="0">
                <a:latin typeface="Poppins Light" pitchFamily="2" charset="77"/>
                <a:cs typeface="Poppins Light" pitchFamily="2" charset="77"/>
              </a:rPr>
              <a:t> </a:t>
            </a:r>
            <a:r>
              <a:rPr sz="1200" dirty="0">
                <a:latin typeface="Poppins Light" pitchFamily="2" charset="77"/>
                <a:cs typeface="Poppins Light" pitchFamily="2" charset="77"/>
              </a:rPr>
              <a:t>called</a:t>
            </a:r>
            <a:r>
              <a:rPr sz="1200" spc="55" dirty="0">
                <a:latin typeface="Poppins Light" pitchFamily="2" charset="77"/>
                <a:cs typeface="Poppins Light" pitchFamily="2" charset="77"/>
              </a:rPr>
              <a:t> </a:t>
            </a:r>
            <a:r>
              <a:rPr sz="1200" spc="-20" dirty="0">
                <a:latin typeface="Poppins Light" pitchFamily="2" charset="77"/>
                <a:cs typeface="Poppins Light" pitchFamily="2" charset="77"/>
              </a:rPr>
              <a:t>for</a:t>
            </a:r>
            <a:r>
              <a:rPr lang="en-GB" sz="1200" spc="55" dirty="0">
                <a:latin typeface="Poppins Light" pitchFamily="2" charset="77"/>
                <a:cs typeface="Poppins Light" pitchFamily="2" charset="77"/>
              </a:rPr>
              <a:t> </a:t>
            </a:r>
            <a:r>
              <a:rPr sz="1200" dirty="0">
                <a:latin typeface="Poppins Light" pitchFamily="2" charset="77"/>
                <a:cs typeface="Poppins Light" pitchFamily="2" charset="77"/>
              </a:rPr>
              <a:t>improvements</a:t>
            </a:r>
            <a:r>
              <a:rPr sz="1200" spc="55" dirty="0">
                <a:latin typeface="Poppins Light" pitchFamily="2" charset="77"/>
                <a:cs typeface="Poppins Light" pitchFamily="2" charset="77"/>
              </a:rPr>
              <a:t> </a:t>
            </a:r>
            <a:r>
              <a:rPr sz="1200" spc="-25" dirty="0">
                <a:latin typeface="Poppins Light" pitchFamily="2" charset="77"/>
                <a:cs typeface="Poppins Light" pitchFamily="2" charset="77"/>
              </a:rPr>
              <a:t>to </a:t>
            </a:r>
            <a:r>
              <a:rPr sz="1200" dirty="0">
                <a:latin typeface="Poppins Light" pitchFamily="2" charset="77"/>
                <a:cs typeface="Poppins Light" pitchFamily="2" charset="77"/>
              </a:rPr>
              <a:t>make</a:t>
            </a:r>
            <a:r>
              <a:rPr sz="1200" spc="60" dirty="0">
                <a:latin typeface="Poppins Light" pitchFamily="2" charset="77"/>
                <a:cs typeface="Poppins Light" pitchFamily="2" charset="77"/>
              </a:rPr>
              <a:t> </a:t>
            </a:r>
            <a:r>
              <a:rPr sz="1200" dirty="0">
                <a:latin typeface="Poppins Light" pitchFamily="2" charset="77"/>
                <a:cs typeface="Poppins Light" pitchFamily="2" charset="77"/>
              </a:rPr>
              <a:t>leaving</a:t>
            </a:r>
            <a:r>
              <a:rPr sz="1200" spc="65" dirty="0">
                <a:latin typeface="Poppins Light" pitchFamily="2" charset="77"/>
                <a:cs typeface="Poppins Light" pitchFamily="2" charset="77"/>
              </a:rPr>
              <a:t> </a:t>
            </a:r>
            <a:r>
              <a:rPr sz="1200" dirty="0">
                <a:latin typeface="Poppins Light" pitchFamily="2" charset="77"/>
                <a:cs typeface="Poppins Light" pitchFamily="2" charset="77"/>
              </a:rPr>
              <a:t>hospital</a:t>
            </a:r>
            <a:r>
              <a:rPr sz="1200" spc="60" dirty="0">
                <a:latin typeface="Poppins Light" pitchFamily="2" charset="77"/>
                <a:cs typeface="Poppins Light" pitchFamily="2" charset="77"/>
              </a:rPr>
              <a:t> </a:t>
            </a:r>
            <a:r>
              <a:rPr sz="1200" dirty="0">
                <a:latin typeface="Poppins Light" pitchFamily="2" charset="77"/>
                <a:cs typeface="Poppins Light" pitchFamily="2" charset="77"/>
              </a:rPr>
              <a:t>safer</a:t>
            </a:r>
            <a:r>
              <a:rPr sz="1200" spc="65" dirty="0">
                <a:latin typeface="Poppins Light" pitchFamily="2" charset="77"/>
                <a:cs typeface="Poppins Light" pitchFamily="2" charset="77"/>
              </a:rPr>
              <a:t> </a:t>
            </a:r>
            <a:r>
              <a:rPr sz="1200" spc="-10" dirty="0">
                <a:latin typeface="Poppins Light" pitchFamily="2" charset="77"/>
                <a:cs typeface="Poppins Light" pitchFamily="2" charset="77"/>
              </a:rPr>
              <a:t>during </a:t>
            </a:r>
            <a:r>
              <a:rPr sz="1200" dirty="0">
                <a:latin typeface="Poppins Light" pitchFamily="2" charset="77"/>
                <a:cs typeface="Poppins Light" pitchFamily="2" charset="77"/>
              </a:rPr>
              <a:t>the </a:t>
            </a:r>
            <a:r>
              <a:rPr sz="1200" spc="-10" dirty="0">
                <a:latin typeface="Poppins Light" pitchFamily="2" charset="77"/>
                <a:cs typeface="Poppins Light" pitchFamily="2" charset="77"/>
              </a:rPr>
              <a:t>pandemic.</a:t>
            </a:r>
            <a:endParaRPr sz="1200" dirty="0">
              <a:latin typeface="Poppins Light" pitchFamily="2" charset="77"/>
              <a:cs typeface="Poppins Light" pitchFamily="2" charset="77"/>
            </a:endParaRPr>
          </a:p>
        </p:txBody>
      </p:sp>
      <p:sp>
        <p:nvSpPr>
          <p:cNvPr id="60" name="object 60"/>
          <p:cNvSpPr txBox="1"/>
          <p:nvPr/>
        </p:nvSpPr>
        <p:spPr>
          <a:xfrm>
            <a:off x="1346541" y="4704151"/>
            <a:ext cx="2327275" cy="923330"/>
          </a:xfrm>
          <a:prstGeom prst="rect">
            <a:avLst/>
          </a:prstGeom>
        </p:spPr>
        <p:txBody>
          <a:bodyPr vert="horz" wrap="square" lIns="0" tIns="0" rIns="0" bIns="0" rtlCol="0">
            <a:spAutoFit/>
          </a:bodyPr>
          <a:lstStyle/>
          <a:p>
            <a:pPr marR="5080" algn="ctr"/>
            <a:r>
              <a:rPr sz="1200" dirty="0">
                <a:latin typeface="Poppins Light" pitchFamily="2" charset="77"/>
                <a:cs typeface="Poppins Light" pitchFamily="2" charset="77"/>
              </a:rPr>
              <a:t>With</a:t>
            </a:r>
            <a:r>
              <a:rPr sz="1200" spc="40" dirty="0">
                <a:latin typeface="Poppins Light" pitchFamily="2" charset="77"/>
                <a:cs typeface="Poppins Light" pitchFamily="2" charset="77"/>
              </a:rPr>
              <a:t> </a:t>
            </a:r>
            <a:r>
              <a:rPr sz="1200" dirty="0">
                <a:latin typeface="Poppins Light" pitchFamily="2" charset="77"/>
                <a:cs typeface="Poppins Light" pitchFamily="2" charset="77"/>
              </a:rPr>
              <a:t>online</a:t>
            </a:r>
            <a:r>
              <a:rPr sz="1200" spc="40" dirty="0">
                <a:latin typeface="Poppins Light" pitchFamily="2" charset="77"/>
                <a:cs typeface="Poppins Light" pitchFamily="2" charset="77"/>
              </a:rPr>
              <a:t> </a:t>
            </a:r>
            <a:r>
              <a:rPr sz="1200" dirty="0">
                <a:latin typeface="Poppins Light" pitchFamily="2" charset="77"/>
                <a:cs typeface="Poppins Light" pitchFamily="2" charset="77"/>
              </a:rPr>
              <a:t>appointments</a:t>
            </a:r>
            <a:r>
              <a:rPr sz="1200" spc="40" dirty="0">
                <a:latin typeface="Poppins Light" pitchFamily="2" charset="77"/>
                <a:cs typeface="Poppins Light" pitchFamily="2" charset="77"/>
              </a:rPr>
              <a:t> </a:t>
            </a:r>
            <a:br>
              <a:rPr lang="en-GB" sz="1200" spc="40" dirty="0">
                <a:latin typeface="Poppins Light" pitchFamily="2" charset="77"/>
                <a:cs typeface="Poppins Light" pitchFamily="2" charset="77"/>
              </a:rPr>
            </a:br>
            <a:r>
              <a:rPr sz="1200" spc="-10" dirty="0">
                <a:latin typeface="Poppins Light" pitchFamily="2" charset="77"/>
                <a:cs typeface="Poppins Light" pitchFamily="2" charset="77"/>
              </a:rPr>
              <a:t>becoming </a:t>
            </a:r>
            <a:r>
              <a:rPr sz="1200" dirty="0">
                <a:latin typeface="Poppins Light" pitchFamily="2" charset="77"/>
                <a:cs typeface="Poppins Light" pitchFamily="2" charset="77"/>
              </a:rPr>
              <a:t>the</a:t>
            </a:r>
            <a:r>
              <a:rPr sz="1200" spc="-30" dirty="0">
                <a:latin typeface="Poppins Light" pitchFamily="2" charset="77"/>
                <a:cs typeface="Poppins Light" pitchFamily="2" charset="77"/>
              </a:rPr>
              <a:t> </a:t>
            </a:r>
            <a:r>
              <a:rPr sz="1200" spc="-20" dirty="0">
                <a:latin typeface="Poppins Light" pitchFamily="2" charset="77"/>
                <a:cs typeface="Poppins Light" pitchFamily="2" charset="77"/>
              </a:rPr>
              <a:t>norm,</a:t>
            </a:r>
            <a:r>
              <a:rPr sz="1200" spc="-25" dirty="0">
                <a:latin typeface="Poppins Light" pitchFamily="2" charset="77"/>
                <a:cs typeface="Poppins Light" pitchFamily="2" charset="77"/>
              </a:rPr>
              <a:t> </a:t>
            </a:r>
            <a:r>
              <a:rPr sz="1200" dirty="0">
                <a:latin typeface="Poppins Light" pitchFamily="2" charset="77"/>
                <a:cs typeface="Poppins Light" pitchFamily="2" charset="77"/>
              </a:rPr>
              <a:t>our</a:t>
            </a:r>
            <a:r>
              <a:rPr sz="1200" spc="-25" dirty="0">
                <a:latin typeface="Poppins Light" pitchFamily="2" charset="77"/>
                <a:cs typeface="Poppins Light" pitchFamily="2" charset="77"/>
              </a:rPr>
              <a:t> </a:t>
            </a:r>
            <a:r>
              <a:rPr sz="1200" dirty="0">
                <a:latin typeface="Poppins Light" pitchFamily="2" charset="77"/>
                <a:cs typeface="Poppins Light" pitchFamily="2" charset="77"/>
              </a:rPr>
              <a:t>top</a:t>
            </a:r>
            <a:r>
              <a:rPr sz="1200" spc="-25" dirty="0">
                <a:latin typeface="Poppins Light" pitchFamily="2" charset="77"/>
                <a:cs typeface="Poppins Light" pitchFamily="2" charset="77"/>
              </a:rPr>
              <a:t> </a:t>
            </a:r>
            <a:br>
              <a:rPr lang="en-GB" sz="1200" spc="-25" dirty="0">
                <a:latin typeface="Poppins Light" pitchFamily="2" charset="77"/>
                <a:cs typeface="Poppins Light" pitchFamily="2" charset="77"/>
              </a:rPr>
            </a:br>
            <a:r>
              <a:rPr sz="1200" spc="-10" dirty="0">
                <a:latin typeface="Poppins Light" pitchFamily="2" charset="77"/>
                <a:cs typeface="Poppins Light" pitchFamily="2" charset="77"/>
              </a:rPr>
              <a:t>tips</a:t>
            </a:r>
            <a:r>
              <a:rPr sz="1200" spc="-25" dirty="0">
                <a:latin typeface="Poppins Light" pitchFamily="2" charset="77"/>
                <a:cs typeface="Poppins Light" pitchFamily="2" charset="77"/>
              </a:rPr>
              <a:t> </a:t>
            </a:r>
            <a:r>
              <a:rPr sz="1200" spc="-10" dirty="0">
                <a:latin typeface="Poppins Light" pitchFamily="2" charset="77"/>
                <a:cs typeface="Poppins Light" pitchFamily="2" charset="77"/>
              </a:rPr>
              <a:t>helped </a:t>
            </a:r>
            <a:r>
              <a:rPr sz="1200" dirty="0">
                <a:latin typeface="Poppins Light" pitchFamily="2" charset="77"/>
                <a:cs typeface="Poppins Light" pitchFamily="2" charset="77"/>
              </a:rPr>
              <a:t>professionals</a:t>
            </a:r>
            <a:r>
              <a:rPr sz="1200" spc="20" dirty="0">
                <a:latin typeface="Poppins Light" pitchFamily="2" charset="77"/>
                <a:cs typeface="Poppins Light" pitchFamily="2" charset="77"/>
              </a:rPr>
              <a:t> </a:t>
            </a:r>
            <a:r>
              <a:rPr sz="1200" spc="60" dirty="0">
                <a:latin typeface="Poppins Light" pitchFamily="2" charset="77"/>
                <a:cs typeface="Poppins Light" pitchFamily="2" charset="77"/>
              </a:rPr>
              <a:t>and</a:t>
            </a:r>
            <a:r>
              <a:rPr sz="1200" spc="25" dirty="0">
                <a:latin typeface="Poppins Light" pitchFamily="2" charset="77"/>
                <a:cs typeface="Poppins Light" pitchFamily="2" charset="77"/>
              </a:rPr>
              <a:t> </a:t>
            </a:r>
            <a:r>
              <a:rPr sz="1200" dirty="0">
                <a:latin typeface="Poppins Light" pitchFamily="2" charset="77"/>
                <a:cs typeface="Poppins Light" pitchFamily="2" charset="77"/>
              </a:rPr>
              <a:t>patients</a:t>
            </a:r>
            <a:r>
              <a:rPr sz="1200" spc="25" dirty="0">
                <a:latin typeface="Poppins Light" pitchFamily="2" charset="77"/>
                <a:cs typeface="Poppins Light" pitchFamily="2" charset="77"/>
              </a:rPr>
              <a:t> </a:t>
            </a:r>
            <a:r>
              <a:rPr sz="1200" dirty="0">
                <a:latin typeface="Poppins Light" pitchFamily="2" charset="77"/>
                <a:cs typeface="Poppins Light" pitchFamily="2" charset="77"/>
              </a:rPr>
              <a:t>get</a:t>
            </a:r>
            <a:r>
              <a:rPr sz="1200" spc="25" dirty="0">
                <a:latin typeface="Poppins Light" pitchFamily="2" charset="77"/>
                <a:cs typeface="Poppins Light" pitchFamily="2" charset="77"/>
              </a:rPr>
              <a:t> </a:t>
            </a:r>
            <a:r>
              <a:rPr sz="1200" spc="-25" dirty="0">
                <a:latin typeface="Poppins Light" pitchFamily="2" charset="77"/>
                <a:cs typeface="Poppins Light" pitchFamily="2" charset="77"/>
              </a:rPr>
              <a:t>the </a:t>
            </a:r>
            <a:r>
              <a:rPr sz="1200" dirty="0">
                <a:latin typeface="Poppins Light" pitchFamily="2" charset="77"/>
                <a:cs typeface="Poppins Light" pitchFamily="2" charset="77"/>
              </a:rPr>
              <a:t>most</a:t>
            </a:r>
            <a:r>
              <a:rPr sz="1200" spc="-25" dirty="0">
                <a:latin typeface="Poppins Light" pitchFamily="2" charset="77"/>
                <a:cs typeface="Poppins Light" pitchFamily="2" charset="77"/>
              </a:rPr>
              <a:t> </a:t>
            </a:r>
            <a:r>
              <a:rPr sz="1200" dirty="0">
                <a:latin typeface="Poppins Light" pitchFamily="2" charset="77"/>
                <a:cs typeface="Poppins Light" pitchFamily="2" charset="77"/>
              </a:rPr>
              <a:t>out</a:t>
            </a:r>
            <a:r>
              <a:rPr sz="1200" spc="-20" dirty="0">
                <a:latin typeface="Poppins Light" pitchFamily="2" charset="77"/>
                <a:cs typeface="Poppins Light" pitchFamily="2" charset="77"/>
              </a:rPr>
              <a:t> </a:t>
            </a:r>
            <a:r>
              <a:rPr sz="1200" dirty="0">
                <a:latin typeface="Poppins Light" pitchFamily="2" charset="77"/>
                <a:cs typeface="Poppins Light" pitchFamily="2" charset="77"/>
              </a:rPr>
              <a:t>of</a:t>
            </a:r>
            <a:r>
              <a:rPr sz="1200" spc="-20" dirty="0">
                <a:latin typeface="Poppins Light" pitchFamily="2" charset="77"/>
                <a:cs typeface="Poppins Light" pitchFamily="2" charset="77"/>
              </a:rPr>
              <a:t> </a:t>
            </a:r>
            <a:br>
              <a:rPr lang="en-GB" sz="1200" spc="-20" dirty="0">
                <a:latin typeface="Poppins Light" pitchFamily="2" charset="77"/>
                <a:cs typeface="Poppins Light" pitchFamily="2" charset="77"/>
              </a:rPr>
            </a:br>
            <a:r>
              <a:rPr sz="1200" dirty="0">
                <a:latin typeface="Poppins Light" pitchFamily="2" charset="77"/>
                <a:cs typeface="Poppins Light" pitchFamily="2" charset="77"/>
              </a:rPr>
              <a:t>digital</a:t>
            </a:r>
            <a:r>
              <a:rPr sz="1200" spc="-25" dirty="0">
                <a:latin typeface="Poppins Light" pitchFamily="2" charset="77"/>
                <a:cs typeface="Poppins Light" pitchFamily="2" charset="77"/>
              </a:rPr>
              <a:t> </a:t>
            </a:r>
            <a:r>
              <a:rPr sz="1200" spc="-10" dirty="0">
                <a:latin typeface="Poppins Light" pitchFamily="2" charset="77"/>
                <a:cs typeface="Poppins Light" pitchFamily="2" charset="77"/>
              </a:rPr>
              <a:t>appointments.</a:t>
            </a:r>
            <a:endParaRPr sz="1200" dirty="0">
              <a:latin typeface="Poppins Light" pitchFamily="2" charset="77"/>
              <a:cs typeface="Poppins Light" pitchFamily="2" charset="77"/>
            </a:endParaRPr>
          </a:p>
        </p:txBody>
      </p:sp>
      <p:sp>
        <p:nvSpPr>
          <p:cNvPr id="61" name="object 61"/>
          <p:cNvSpPr txBox="1"/>
          <p:nvPr/>
        </p:nvSpPr>
        <p:spPr>
          <a:xfrm>
            <a:off x="4134279" y="4701610"/>
            <a:ext cx="2473536" cy="923330"/>
          </a:xfrm>
          <a:prstGeom prst="rect">
            <a:avLst/>
          </a:prstGeom>
        </p:spPr>
        <p:txBody>
          <a:bodyPr vert="horz" wrap="square" lIns="0" tIns="0" rIns="0" bIns="0" rtlCol="0">
            <a:spAutoFit/>
          </a:bodyPr>
          <a:lstStyle/>
          <a:p>
            <a:pPr marR="5080" algn="ctr"/>
            <a:r>
              <a:rPr sz="1200" spc="75" dirty="0">
                <a:latin typeface="Poppins Light" pitchFamily="2" charset="77"/>
                <a:cs typeface="Poppins Light" pitchFamily="2" charset="77"/>
              </a:rPr>
              <a:t>We</a:t>
            </a:r>
            <a:r>
              <a:rPr sz="1200" spc="30" dirty="0">
                <a:latin typeface="Poppins Light" pitchFamily="2" charset="77"/>
                <a:cs typeface="Poppins Light" pitchFamily="2" charset="77"/>
              </a:rPr>
              <a:t> </a:t>
            </a:r>
            <a:r>
              <a:rPr sz="1200" dirty="0">
                <a:latin typeface="Poppins Light" pitchFamily="2" charset="77"/>
                <a:cs typeface="Poppins Light" pitchFamily="2" charset="77"/>
              </a:rPr>
              <a:t>supported</a:t>
            </a:r>
            <a:r>
              <a:rPr sz="1200" spc="30" dirty="0">
                <a:latin typeface="Poppins Light" pitchFamily="2" charset="77"/>
                <a:cs typeface="Poppins Light" pitchFamily="2" charset="77"/>
              </a:rPr>
              <a:t> </a:t>
            </a:r>
            <a:r>
              <a:rPr sz="1200" spc="-25" dirty="0">
                <a:latin typeface="Poppins Light" pitchFamily="2" charset="77"/>
                <a:cs typeface="Poppins Light" pitchFamily="2" charset="77"/>
              </a:rPr>
              <a:t>the </a:t>
            </a:r>
            <a:r>
              <a:rPr sz="1200" dirty="0">
                <a:latin typeface="Poppins Light" pitchFamily="2" charset="77"/>
                <a:cs typeface="Poppins Light" pitchFamily="2" charset="77"/>
              </a:rPr>
              <a:t>#</a:t>
            </a:r>
            <a:r>
              <a:rPr sz="1200" dirty="0" err="1">
                <a:latin typeface="Poppins Light" pitchFamily="2" charset="77"/>
                <a:cs typeface="Poppins Light" pitchFamily="2" charset="77"/>
              </a:rPr>
              <a:t>BecauseWeAllCare</a:t>
            </a:r>
            <a:r>
              <a:rPr lang="en-GB" sz="1200" spc="195" dirty="0">
                <a:latin typeface="Poppins Light" pitchFamily="2" charset="77"/>
                <a:cs typeface="Poppins Light" pitchFamily="2" charset="77"/>
              </a:rPr>
              <a:t> </a:t>
            </a:r>
            <a:r>
              <a:rPr sz="1200" spc="45" dirty="0">
                <a:latin typeface="Poppins Light" pitchFamily="2" charset="77"/>
                <a:cs typeface="Poppins Light" pitchFamily="2" charset="77"/>
              </a:rPr>
              <a:t>campaign </a:t>
            </a:r>
            <a:r>
              <a:rPr sz="1200" dirty="0">
                <a:latin typeface="Poppins Light" pitchFamily="2" charset="77"/>
                <a:cs typeface="Poppins Light" pitchFamily="2" charset="77"/>
              </a:rPr>
              <a:t>which</a:t>
            </a:r>
            <a:r>
              <a:rPr sz="1200" spc="30" dirty="0">
                <a:latin typeface="Poppins Light" pitchFamily="2" charset="77"/>
                <a:cs typeface="Poppins Light" pitchFamily="2" charset="77"/>
              </a:rPr>
              <a:t> </a:t>
            </a:r>
            <a:r>
              <a:rPr sz="1200" spc="55" dirty="0">
                <a:latin typeface="Poppins Light" pitchFamily="2" charset="77"/>
                <a:cs typeface="Poppins Light" pitchFamily="2" charset="77"/>
              </a:rPr>
              <a:t>saw</a:t>
            </a:r>
            <a:r>
              <a:rPr sz="1200" spc="30" dirty="0">
                <a:latin typeface="Poppins Light" pitchFamily="2" charset="77"/>
                <a:cs typeface="Poppins Light" pitchFamily="2" charset="77"/>
              </a:rPr>
              <a:t> </a:t>
            </a:r>
            <a:r>
              <a:rPr sz="1200" spc="-50" dirty="0">
                <a:latin typeface="Poppins Light" pitchFamily="2" charset="77"/>
                <a:cs typeface="Poppins Light" pitchFamily="2" charset="77"/>
              </a:rPr>
              <a:t>54,000</a:t>
            </a:r>
            <a:r>
              <a:rPr sz="1200" spc="30" dirty="0">
                <a:latin typeface="Poppins Light" pitchFamily="2" charset="77"/>
                <a:cs typeface="Poppins Light" pitchFamily="2" charset="77"/>
              </a:rPr>
              <a:t> </a:t>
            </a:r>
            <a:r>
              <a:rPr sz="1200" dirty="0">
                <a:latin typeface="Poppins Light" pitchFamily="2" charset="77"/>
                <a:cs typeface="Poppins Light" pitchFamily="2" charset="77"/>
              </a:rPr>
              <a:t>people</a:t>
            </a:r>
            <a:r>
              <a:rPr sz="1200" spc="30" dirty="0">
                <a:latin typeface="Poppins Light" pitchFamily="2" charset="77"/>
                <a:cs typeface="Poppins Light" pitchFamily="2" charset="77"/>
              </a:rPr>
              <a:t> </a:t>
            </a:r>
            <a:r>
              <a:rPr sz="1200" spc="45" dirty="0">
                <a:latin typeface="Poppins Light" pitchFamily="2" charset="77"/>
                <a:cs typeface="Poppins Light" pitchFamily="2" charset="77"/>
              </a:rPr>
              <a:t>come </a:t>
            </a:r>
            <a:r>
              <a:rPr sz="1200" dirty="0">
                <a:latin typeface="Poppins Light" pitchFamily="2" charset="77"/>
                <a:cs typeface="Poppins Light" pitchFamily="2" charset="77"/>
              </a:rPr>
              <a:t>forward</a:t>
            </a:r>
            <a:r>
              <a:rPr sz="1200" spc="-5" dirty="0">
                <a:latin typeface="Poppins Light" pitchFamily="2" charset="77"/>
                <a:cs typeface="Poppins Light" pitchFamily="2" charset="77"/>
              </a:rPr>
              <a:t> </a:t>
            </a:r>
            <a:r>
              <a:rPr sz="1200" dirty="0">
                <a:latin typeface="Poppins Light" pitchFamily="2" charset="77"/>
                <a:cs typeface="Poppins Light" pitchFamily="2" charset="77"/>
              </a:rPr>
              <a:t>to </a:t>
            </a:r>
            <a:r>
              <a:rPr sz="1200" spc="-20" dirty="0">
                <a:latin typeface="Poppins Light" pitchFamily="2" charset="77"/>
                <a:cs typeface="Poppins Light" pitchFamily="2" charset="77"/>
              </a:rPr>
              <a:t>tell</a:t>
            </a:r>
            <a:r>
              <a:rPr sz="1200" spc="-5" dirty="0">
                <a:latin typeface="Poppins Light" pitchFamily="2" charset="77"/>
                <a:cs typeface="Poppins Light" pitchFamily="2" charset="77"/>
              </a:rPr>
              <a:t> </a:t>
            </a:r>
            <a:r>
              <a:rPr sz="1200" dirty="0">
                <a:latin typeface="Poppins Light" pitchFamily="2" charset="77"/>
                <a:cs typeface="Poppins Light" pitchFamily="2" charset="77"/>
              </a:rPr>
              <a:t>us about issues</a:t>
            </a:r>
            <a:r>
              <a:rPr sz="1200" spc="-5" dirty="0">
                <a:latin typeface="Poppins Light" pitchFamily="2" charset="77"/>
                <a:cs typeface="Poppins Light" pitchFamily="2" charset="77"/>
              </a:rPr>
              <a:t> </a:t>
            </a:r>
            <a:br>
              <a:rPr lang="en-GB" sz="1200" spc="-5" dirty="0">
                <a:latin typeface="Poppins Light" pitchFamily="2" charset="77"/>
                <a:cs typeface="Poppins Light" pitchFamily="2" charset="77"/>
              </a:rPr>
            </a:br>
            <a:r>
              <a:rPr sz="1200" spc="-20" dirty="0">
                <a:latin typeface="Poppins Light" pitchFamily="2" charset="77"/>
                <a:cs typeface="Poppins Light" pitchFamily="2" charset="77"/>
              </a:rPr>
              <a:t>they </a:t>
            </a:r>
            <a:r>
              <a:rPr sz="1200" spc="55" dirty="0">
                <a:latin typeface="Poppins Light" pitchFamily="2" charset="77"/>
                <a:cs typeface="Poppins Light" pitchFamily="2" charset="77"/>
              </a:rPr>
              <a:t>faced</a:t>
            </a:r>
            <a:r>
              <a:rPr sz="1200" spc="-40" dirty="0">
                <a:latin typeface="Poppins Light" pitchFamily="2" charset="77"/>
                <a:cs typeface="Poppins Light" pitchFamily="2" charset="77"/>
              </a:rPr>
              <a:t> </a:t>
            </a:r>
            <a:r>
              <a:rPr sz="1200" spc="-10" dirty="0">
                <a:latin typeface="Poppins Light" pitchFamily="2" charset="77"/>
                <a:cs typeface="Poppins Light" pitchFamily="2" charset="77"/>
              </a:rPr>
              <a:t>with</a:t>
            </a:r>
            <a:r>
              <a:rPr sz="1200" spc="-40" dirty="0">
                <a:latin typeface="Poppins Light" pitchFamily="2" charset="77"/>
                <a:cs typeface="Poppins Light" pitchFamily="2" charset="77"/>
              </a:rPr>
              <a:t> </a:t>
            </a:r>
            <a:r>
              <a:rPr sz="1200" spc="-10" dirty="0">
                <a:latin typeface="Poppins Light" pitchFamily="2" charset="77"/>
                <a:cs typeface="Poppins Light" pitchFamily="2" charset="77"/>
              </a:rPr>
              <a:t>services.</a:t>
            </a:r>
            <a:endParaRPr sz="1200" dirty="0">
              <a:latin typeface="Poppins Light" pitchFamily="2" charset="77"/>
              <a:cs typeface="Poppins Light" pitchFamily="2" charset="77"/>
            </a:endParaRPr>
          </a:p>
        </p:txBody>
      </p:sp>
      <p:sp>
        <p:nvSpPr>
          <p:cNvPr id="62" name="object 62"/>
          <p:cNvSpPr txBox="1"/>
          <p:nvPr/>
        </p:nvSpPr>
        <p:spPr>
          <a:xfrm>
            <a:off x="572852" y="2237953"/>
            <a:ext cx="246221" cy="900565"/>
          </a:xfrm>
          <a:prstGeom prst="rect">
            <a:avLst/>
          </a:prstGeom>
        </p:spPr>
        <p:txBody>
          <a:bodyPr vert="vert" wrap="square" lIns="0" tIns="0" rIns="0" bIns="0" rtlCol="0" anchor="ctr">
            <a:spAutoFit/>
          </a:bodyPr>
          <a:lstStyle/>
          <a:p>
            <a:pPr algn="ctr">
              <a:lnSpc>
                <a:spcPct val="100000"/>
              </a:lnSpc>
            </a:pPr>
            <a:r>
              <a:rPr sz="1600" b="1" spc="-30" dirty="0">
                <a:solidFill>
                  <a:srgbClr val="004C6A"/>
                </a:solidFill>
                <a:latin typeface="Poppins" pitchFamily="2" charset="77"/>
                <a:cs typeface="Poppins" pitchFamily="2" charset="77"/>
              </a:rPr>
              <a:t>Spring</a:t>
            </a:r>
            <a:endParaRPr sz="1600" b="1" dirty="0">
              <a:latin typeface="Poppins" pitchFamily="2" charset="77"/>
              <a:cs typeface="Poppins" pitchFamily="2" charset="77"/>
            </a:endParaRPr>
          </a:p>
        </p:txBody>
      </p:sp>
      <p:sp>
        <p:nvSpPr>
          <p:cNvPr id="63" name="object 63"/>
          <p:cNvSpPr txBox="1"/>
          <p:nvPr/>
        </p:nvSpPr>
        <p:spPr>
          <a:xfrm>
            <a:off x="572852" y="4217601"/>
            <a:ext cx="246221" cy="1007040"/>
          </a:xfrm>
          <a:prstGeom prst="rect">
            <a:avLst/>
          </a:prstGeom>
        </p:spPr>
        <p:txBody>
          <a:bodyPr vert="vert" wrap="square" lIns="0" tIns="0" rIns="0" bIns="0" rtlCol="0" anchor="ctr">
            <a:spAutoFit/>
          </a:bodyPr>
          <a:lstStyle/>
          <a:p>
            <a:pPr algn="ctr">
              <a:lnSpc>
                <a:spcPct val="100000"/>
              </a:lnSpc>
            </a:pPr>
            <a:r>
              <a:rPr sz="1600" b="1" spc="-10" dirty="0">
                <a:solidFill>
                  <a:srgbClr val="004C6A"/>
                </a:solidFill>
                <a:latin typeface="Poppins" pitchFamily="2" charset="77"/>
                <a:cs typeface="Poppins" pitchFamily="2" charset="77"/>
              </a:rPr>
              <a:t>Summer</a:t>
            </a:r>
            <a:endParaRPr sz="1600" b="1" dirty="0">
              <a:latin typeface="Poppins" pitchFamily="2" charset="77"/>
              <a:cs typeface="Poppins" pitchFamily="2" charset="77"/>
            </a:endParaRPr>
          </a:p>
        </p:txBody>
      </p:sp>
      <p:sp>
        <p:nvSpPr>
          <p:cNvPr id="64" name="object 64"/>
          <p:cNvSpPr txBox="1"/>
          <p:nvPr/>
        </p:nvSpPr>
        <p:spPr>
          <a:xfrm>
            <a:off x="570170" y="6184831"/>
            <a:ext cx="246221" cy="1049286"/>
          </a:xfrm>
          <a:prstGeom prst="rect">
            <a:avLst/>
          </a:prstGeom>
        </p:spPr>
        <p:txBody>
          <a:bodyPr vert="vert" wrap="square" lIns="0" tIns="0" rIns="0" bIns="0" rtlCol="0" anchor="ctr">
            <a:spAutoFit/>
          </a:bodyPr>
          <a:lstStyle/>
          <a:p>
            <a:pPr algn="ctr">
              <a:lnSpc>
                <a:spcPct val="100000"/>
              </a:lnSpc>
            </a:pPr>
            <a:r>
              <a:rPr sz="1600" b="1" spc="-10" dirty="0">
                <a:solidFill>
                  <a:srgbClr val="004C6A"/>
                </a:solidFill>
                <a:latin typeface="Poppins" pitchFamily="2" charset="77"/>
                <a:cs typeface="Poppins" pitchFamily="2" charset="77"/>
              </a:rPr>
              <a:t>Autumn</a:t>
            </a:r>
            <a:endParaRPr sz="1600" b="1" dirty="0">
              <a:latin typeface="Poppins" pitchFamily="2" charset="77"/>
              <a:cs typeface="Poppins" pitchFamily="2" charset="77"/>
            </a:endParaRPr>
          </a:p>
        </p:txBody>
      </p:sp>
      <p:pic>
        <p:nvPicPr>
          <p:cNvPr id="81" name="Graphic 80">
            <a:extLst>
              <a:ext uri="{FF2B5EF4-FFF2-40B4-BE49-F238E27FC236}">
                <a16:creationId xmlns:a16="http://schemas.microsoft.com/office/drawing/2014/main" id="{18B6C0D0-8EA2-1CFC-7A73-61499CB288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39100" y="1902662"/>
            <a:ext cx="956460" cy="710099"/>
          </a:xfrm>
          <a:prstGeom prst="rect">
            <a:avLst/>
          </a:prstGeom>
        </p:spPr>
      </p:pic>
      <p:pic>
        <p:nvPicPr>
          <p:cNvPr id="85" name="Graphic 84">
            <a:extLst>
              <a:ext uri="{FF2B5EF4-FFF2-40B4-BE49-F238E27FC236}">
                <a16:creationId xmlns:a16="http://schemas.microsoft.com/office/drawing/2014/main" id="{51B1B9A0-D577-AC1D-821B-1FA458566C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83949" y="1899805"/>
            <a:ext cx="720804" cy="720804"/>
          </a:xfrm>
          <a:prstGeom prst="rect">
            <a:avLst/>
          </a:prstGeom>
        </p:spPr>
      </p:pic>
      <p:pic>
        <p:nvPicPr>
          <p:cNvPr id="92" name="Graphic 91">
            <a:extLst>
              <a:ext uri="{FF2B5EF4-FFF2-40B4-BE49-F238E27FC236}">
                <a16:creationId xmlns:a16="http://schemas.microsoft.com/office/drawing/2014/main" id="{C4C119C2-8E29-BDEC-77DC-A6E7B2C3E2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54409" y="3818370"/>
            <a:ext cx="725843" cy="725843"/>
          </a:xfrm>
          <a:prstGeom prst="rect">
            <a:avLst/>
          </a:prstGeom>
        </p:spPr>
      </p:pic>
      <p:pic>
        <p:nvPicPr>
          <p:cNvPr id="93" name="Graphic 92">
            <a:extLst>
              <a:ext uri="{FF2B5EF4-FFF2-40B4-BE49-F238E27FC236}">
                <a16:creationId xmlns:a16="http://schemas.microsoft.com/office/drawing/2014/main" id="{FF67648C-48E9-C392-E0E2-640052D0408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41573" y="3889315"/>
            <a:ext cx="787966" cy="656639"/>
          </a:xfrm>
          <a:prstGeom prst="rect">
            <a:avLst/>
          </a:prstGeom>
        </p:spPr>
      </p:pic>
      <p:pic>
        <p:nvPicPr>
          <p:cNvPr id="98" name="Graphic 97">
            <a:extLst>
              <a:ext uri="{FF2B5EF4-FFF2-40B4-BE49-F238E27FC236}">
                <a16:creationId xmlns:a16="http://schemas.microsoft.com/office/drawing/2014/main" id="{BE2AF623-6EAD-F984-5357-C21C59F0051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87116" y="5925560"/>
            <a:ext cx="679727" cy="665265"/>
          </a:xfrm>
          <a:prstGeom prst="rect">
            <a:avLst/>
          </a:prstGeom>
        </p:spPr>
      </p:pic>
      <p:pic>
        <p:nvPicPr>
          <p:cNvPr id="99" name="Graphic 98">
            <a:extLst>
              <a:ext uri="{FF2B5EF4-FFF2-40B4-BE49-F238E27FC236}">
                <a16:creationId xmlns:a16="http://schemas.microsoft.com/office/drawing/2014/main" id="{64AB1368-B6BB-9A09-F80E-712CFE9D895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82835" y="5969427"/>
            <a:ext cx="499500" cy="613671"/>
          </a:xfrm>
          <a:prstGeom prst="rect">
            <a:avLst/>
          </a:prstGeom>
        </p:spPr>
      </p:pic>
      <p:pic>
        <p:nvPicPr>
          <p:cNvPr id="104" name="Graphic 103">
            <a:extLst>
              <a:ext uri="{FF2B5EF4-FFF2-40B4-BE49-F238E27FC236}">
                <a16:creationId xmlns:a16="http://schemas.microsoft.com/office/drawing/2014/main" id="{F0F6AC9A-8DF4-6EA1-2C2B-364FD11E830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268101" y="7814534"/>
            <a:ext cx="575122" cy="634109"/>
          </a:xfrm>
          <a:prstGeom prst="rect">
            <a:avLst/>
          </a:prstGeom>
        </p:spPr>
      </p:pic>
      <p:pic>
        <p:nvPicPr>
          <p:cNvPr id="105" name="Graphic 104">
            <a:extLst>
              <a:ext uri="{FF2B5EF4-FFF2-40B4-BE49-F238E27FC236}">
                <a16:creationId xmlns:a16="http://schemas.microsoft.com/office/drawing/2014/main" id="{83ECDA47-0BB0-85FA-031A-6D3DE1037DA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057751" y="7818696"/>
            <a:ext cx="595989" cy="595989"/>
          </a:xfrm>
          <a:prstGeom prst="rect">
            <a:avLst/>
          </a:prstGeom>
        </p:spPr>
      </p:pic>
      <p:sp>
        <p:nvSpPr>
          <p:cNvPr id="9" name="Rectangle 8">
            <a:extLst>
              <a:ext uri="{FF2B5EF4-FFF2-40B4-BE49-F238E27FC236}">
                <a16:creationId xmlns:a16="http://schemas.microsoft.com/office/drawing/2014/main" id="{A0AA6FB6-C449-D14B-0256-9943E025A2E6}"/>
              </a:ext>
            </a:extLst>
          </p:cNvPr>
          <p:cNvSpPr/>
          <p:nvPr/>
        </p:nvSpPr>
        <p:spPr>
          <a:xfrm>
            <a:off x="-4833187" y="1465299"/>
            <a:ext cx="4533682" cy="1111437"/>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Spring refers to any projects you ran in quarter one. Summer is projects running over quarter two. Autumn is projects in quarter three and winter refers to quarter four. </a:t>
            </a:r>
          </a:p>
        </p:txBody>
      </p:sp>
      <p:sp>
        <p:nvSpPr>
          <p:cNvPr id="10" name="Rectangle 9">
            <a:extLst>
              <a:ext uri="{FF2B5EF4-FFF2-40B4-BE49-F238E27FC236}">
                <a16:creationId xmlns:a16="http://schemas.microsoft.com/office/drawing/2014/main" id="{E99F9D95-E82C-FBA8-B1A7-392514B6AF9A}"/>
              </a:ext>
            </a:extLst>
          </p:cNvPr>
          <p:cNvSpPr/>
          <p:nvPr/>
        </p:nvSpPr>
        <p:spPr>
          <a:xfrm>
            <a:off x="-4833187" y="3934179"/>
            <a:ext cx="4533682" cy="1111437"/>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For each quarter - pick two projects that you worked on and write one or two sentences about the outcomes or impact from those projects. </a:t>
            </a:r>
          </a:p>
        </p:txBody>
      </p:sp>
      <p:sp>
        <p:nvSpPr>
          <p:cNvPr id="11" name="Rectangle 10">
            <a:extLst>
              <a:ext uri="{FF2B5EF4-FFF2-40B4-BE49-F238E27FC236}">
                <a16:creationId xmlns:a16="http://schemas.microsoft.com/office/drawing/2014/main" id="{19349FDE-C7BA-D299-7DD8-B79FEB54C20F}"/>
              </a:ext>
            </a:extLst>
          </p:cNvPr>
          <p:cNvSpPr/>
          <p:nvPr/>
        </p:nvSpPr>
        <p:spPr>
          <a:xfrm>
            <a:off x="7893142" y="1356139"/>
            <a:ext cx="4987051" cy="360001"/>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Poppins Light"/>
                <a:ea typeface="+mn-ea"/>
                <a:cs typeface="+mn-cs"/>
              </a:rPr>
              <a:t>To download different icons visit </a:t>
            </a:r>
            <a:r>
              <a:rPr kumimoji="0" lang="en-GB" sz="1400" b="1" i="0" u="none" strike="noStrike" kern="1200" cap="none" spc="0" normalizeH="0" baseline="0" noProof="0" dirty="0">
                <a:ln>
                  <a:noFill/>
                </a:ln>
                <a:solidFill>
                  <a:srgbClr val="000000"/>
                </a:solidFill>
                <a:effectLst/>
                <a:uLnTx/>
                <a:uFillTx/>
                <a:latin typeface="Poppins Light"/>
                <a:ea typeface="+mn-ea"/>
                <a:cs typeface="+mn-cs"/>
                <a:hlinkClick r:id="rId18"/>
              </a:rPr>
              <a:t>Brand Stencil</a:t>
            </a: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p:txBody>
      </p:sp>
      <p:sp>
        <p:nvSpPr>
          <p:cNvPr id="12" name="Rectangle 11">
            <a:extLst>
              <a:ext uri="{FF2B5EF4-FFF2-40B4-BE49-F238E27FC236}">
                <a16:creationId xmlns:a16="http://schemas.microsoft.com/office/drawing/2014/main" id="{EBFFBF99-C7D3-0DBB-F3CC-A1B3B4DC8258}"/>
              </a:ext>
            </a:extLst>
          </p:cNvPr>
          <p:cNvSpPr/>
          <p:nvPr/>
        </p:nvSpPr>
        <p:spPr>
          <a:xfrm>
            <a:off x="7893142" y="1979594"/>
            <a:ext cx="4987051" cy="669150"/>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Poppins Light"/>
                <a:ea typeface="+mn-ea"/>
                <a:cs typeface="+mn-cs"/>
              </a:rPr>
              <a:t>To </a:t>
            </a:r>
            <a:r>
              <a:rPr kumimoji="0" lang="en-GB" sz="1400" b="0" i="0" u="none" strike="noStrike" kern="1200" cap="none" spc="0" normalizeH="0" baseline="0" noProof="0" dirty="0">
                <a:ln>
                  <a:noFill/>
                </a:ln>
                <a:solidFill>
                  <a:srgbClr val="000000"/>
                </a:solidFill>
                <a:effectLst/>
                <a:uLnTx/>
                <a:uFillTx/>
                <a:latin typeface="Poppins Light"/>
                <a:ea typeface="+mn-ea"/>
                <a:cs typeface="+mn-cs"/>
              </a:rPr>
              <a:t> insert a new icon: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right click &gt; change picture &gt; from file.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object 5">
            <a:extLst>
              <a:ext uri="{FF2B5EF4-FFF2-40B4-BE49-F238E27FC236}">
                <a16:creationId xmlns:a16="http://schemas.microsoft.com/office/drawing/2014/main" id="{E1C26BD3-4549-0A9F-10CF-A966F2F28A9F}"/>
              </a:ext>
            </a:extLst>
          </p:cNvPr>
          <p:cNvSpPr/>
          <p:nvPr/>
        </p:nvSpPr>
        <p:spPr>
          <a:xfrm>
            <a:off x="505540" y="2593060"/>
            <a:ext cx="6549310" cy="7229708"/>
          </a:xfrm>
          <a:custGeom>
            <a:avLst/>
            <a:gdLst/>
            <a:ahLst/>
            <a:cxnLst/>
            <a:rect l="l" t="t" r="r" b="b"/>
            <a:pathLst>
              <a:path w="6311900" h="2444115">
                <a:moveTo>
                  <a:pt x="6311646" y="0"/>
                </a:moveTo>
                <a:lnTo>
                  <a:pt x="0" y="0"/>
                </a:lnTo>
                <a:lnTo>
                  <a:pt x="0" y="2444026"/>
                </a:lnTo>
                <a:lnTo>
                  <a:pt x="6311646" y="2444026"/>
                </a:lnTo>
                <a:lnTo>
                  <a:pt x="6311646" y="0"/>
                </a:lnTo>
                <a:close/>
              </a:path>
            </a:pathLst>
          </a:custGeom>
          <a:solidFill>
            <a:srgbClr val="F3F8E5"/>
          </a:solidFill>
        </p:spPr>
        <p:txBody>
          <a:bodyPr wrap="square" lIns="0" tIns="0" rIns="0" bIns="0" rtlCol="0"/>
          <a:lstStyle/>
          <a:p>
            <a:endParaRPr/>
          </a:p>
        </p:txBody>
      </p:sp>
      <p:cxnSp>
        <p:nvCxnSpPr>
          <p:cNvPr id="97" name="Straight Connector 96">
            <a:extLst>
              <a:ext uri="{FF2B5EF4-FFF2-40B4-BE49-F238E27FC236}">
                <a16:creationId xmlns:a16="http://schemas.microsoft.com/office/drawing/2014/main" id="{D36C6A1A-38A2-3141-F709-FFDC08D57C21}"/>
              </a:ext>
            </a:extLst>
          </p:cNvPr>
          <p:cNvCxnSpPr>
            <a:cxnSpLocks/>
          </p:cNvCxnSpPr>
          <p:nvPr/>
        </p:nvCxnSpPr>
        <p:spPr>
          <a:xfrm>
            <a:off x="3778250" y="3736378"/>
            <a:ext cx="0" cy="585930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object 2"/>
          <p:cNvSpPr txBox="1">
            <a:spLocks noGrp="1"/>
          </p:cNvSpPr>
          <p:nvPr>
            <p:ph type="title"/>
          </p:nvPr>
        </p:nvSpPr>
        <p:spPr/>
        <p:txBody>
          <a:bodyPr/>
          <a:lstStyle/>
          <a:p>
            <a:br>
              <a:rPr lang="en-GB" dirty="0"/>
            </a:br>
            <a:r>
              <a:rPr lang="en-GB" dirty="0"/>
              <a:t>10 years of improving care</a:t>
            </a:r>
          </a:p>
        </p:txBody>
      </p:sp>
      <p:sp>
        <p:nvSpPr>
          <p:cNvPr id="8" name="object 8"/>
          <p:cNvSpPr txBox="1">
            <a:spLocks noGrp="1"/>
          </p:cNvSpPr>
          <p:nvPr>
            <p:ph type="ftr" sz="quarter" idx="10"/>
          </p:nvPr>
        </p:nvSpPr>
        <p:spPr/>
        <p:txBody>
          <a:bodyPr/>
          <a:lstStyle/>
          <a:p>
            <a:r>
              <a:rPr lang="en-GB" dirty="0"/>
              <a:t>Healthwatch England Annual Report 2022-23</a:t>
            </a:r>
          </a:p>
        </p:txBody>
      </p:sp>
      <p:sp>
        <p:nvSpPr>
          <p:cNvPr id="7" name="object 7"/>
          <p:cNvSpPr txBox="1">
            <a:spLocks noGrp="1"/>
          </p:cNvSpPr>
          <p:nvPr>
            <p:ph type="sldNum" sz="quarter" idx="11"/>
          </p:nvPr>
        </p:nvSpPr>
        <p:spPr/>
        <p:txBody>
          <a:bodyPr/>
          <a:lstStyle/>
          <a:p>
            <a:fld id="{81D60167-4931-47E6-BA6A-407CBD079E47}" type="slidenum">
              <a:rPr lang="en-GB" smtClean="0"/>
              <a:pPr/>
              <a:t>8</a:t>
            </a:fld>
            <a:endParaRPr lang="en-GB" dirty="0"/>
          </a:p>
        </p:txBody>
      </p:sp>
      <p:sp>
        <p:nvSpPr>
          <p:cNvPr id="25" name="Text Placeholder 24">
            <a:extLst>
              <a:ext uri="{FF2B5EF4-FFF2-40B4-BE49-F238E27FC236}">
                <a16:creationId xmlns:a16="http://schemas.microsoft.com/office/drawing/2014/main" id="{02FD5EE1-9326-AC3E-EEBC-C1E07BA0E328}"/>
              </a:ext>
            </a:extLst>
          </p:cNvPr>
          <p:cNvSpPr>
            <a:spLocks noGrp="1"/>
          </p:cNvSpPr>
          <p:nvPr>
            <p:ph type="body" sz="quarter" idx="12"/>
          </p:nvPr>
        </p:nvSpPr>
        <p:spPr>
          <a:xfrm>
            <a:off x="501650" y="1674951"/>
            <a:ext cx="5952938" cy="778391"/>
          </a:xfrm>
        </p:spPr>
        <p:txBody>
          <a:bodyPr/>
          <a:lstStyle/>
          <a:p>
            <a:r>
              <a:rPr lang="en-GB" sz="1200" dirty="0"/>
              <a:t>This year marks a special milestone for Healthwatch. Over the last ten years, people have shared their experiences, good and bad, to help improve health and social care. A big thank you to all our Healthwatch Heroes that have stepped up and inspired change. Here are a few of our highlights:</a:t>
            </a:r>
          </a:p>
        </p:txBody>
      </p:sp>
      <p:sp>
        <p:nvSpPr>
          <p:cNvPr id="12" name="object 8">
            <a:extLst>
              <a:ext uri="{FF2B5EF4-FFF2-40B4-BE49-F238E27FC236}">
                <a16:creationId xmlns:a16="http://schemas.microsoft.com/office/drawing/2014/main" id="{DC3598BB-EF82-4197-1825-329DC7F33C59}"/>
              </a:ext>
            </a:extLst>
          </p:cNvPr>
          <p:cNvSpPr txBox="1"/>
          <p:nvPr/>
        </p:nvSpPr>
        <p:spPr>
          <a:xfrm>
            <a:off x="695283" y="3343532"/>
            <a:ext cx="2336648" cy="1461939"/>
          </a:xfrm>
          <a:prstGeom prst="rect">
            <a:avLst/>
          </a:prstGeom>
        </p:spPr>
        <p:txBody>
          <a:bodyPr vert="horz" wrap="square" lIns="0" tIns="0" rIns="0" bIns="0" rtlCol="0">
            <a:spAutoFit/>
          </a:bodyPr>
          <a:lstStyle/>
          <a:p>
            <a:pPr marR="5080" algn="r">
              <a:spcAft>
                <a:spcPts val="600"/>
              </a:spcAft>
            </a:pPr>
            <a:r>
              <a:rPr lang="en-GB" b="1" dirty="0">
                <a:solidFill>
                  <a:schemeClr val="accent6"/>
                </a:solidFill>
                <a:latin typeface="Poppins SemiBold" pitchFamily="2" charset="77"/>
                <a:cs typeface="Poppins SemiBold" pitchFamily="2" charset="77"/>
              </a:rPr>
              <a:t>Vaccine confidence</a:t>
            </a:r>
          </a:p>
          <a:p>
            <a:pPr marR="5080" algn="r"/>
            <a:r>
              <a:rPr sz="1200" dirty="0">
                <a:solidFill>
                  <a:schemeClr val="tx1"/>
                </a:solidFill>
                <a:latin typeface="Poppins Light" pitchFamily="2" charset="77"/>
                <a:cs typeface="Poppins Light" pitchFamily="2" charset="77"/>
              </a:rPr>
              <a:t>Our research exploring vaccine confidence with people from different backgrounds provided vital lessons for public health campaigns.</a:t>
            </a:r>
          </a:p>
        </p:txBody>
      </p:sp>
      <p:sp>
        <p:nvSpPr>
          <p:cNvPr id="23" name="object 19">
            <a:extLst>
              <a:ext uri="{FF2B5EF4-FFF2-40B4-BE49-F238E27FC236}">
                <a16:creationId xmlns:a16="http://schemas.microsoft.com/office/drawing/2014/main" id="{6A6BCBCE-119C-3D5D-72A2-CEA695E31BBB}"/>
              </a:ext>
            </a:extLst>
          </p:cNvPr>
          <p:cNvSpPr txBox="1"/>
          <p:nvPr/>
        </p:nvSpPr>
        <p:spPr>
          <a:xfrm>
            <a:off x="1660838" y="2838238"/>
            <a:ext cx="4237057" cy="259045"/>
          </a:xfrm>
          <a:prstGeom prst="rect">
            <a:avLst/>
          </a:prstGeom>
        </p:spPr>
        <p:txBody>
          <a:bodyPr vert="horz" wrap="square" lIns="0" tIns="12700" rIns="0" bIns="0" rtlCol="0" anchor="t">
            <a:spAutoFit/>
          </a:bodyPr>
          <a:lstStyle/>
          <a:p>
            <a:pPr marL="12700" algn="ctr">
              <a:spcBef>
                <a:spcPts val="100"/>
              </a:spcBef>
            </a:pPr>
            <a:r>
              <a:rPr lang="en-GB" sz="1600" b="1" spc="-30" dirty="0">
                <a:solidFill>
                  <a:srgbClr val="E73E97"/>
                </a:solidFill>
                <a:latin typeface="Poppins"/>
                <a:cs typeface="Poppins"/>
              </a:rPr>
              <a:t>How have we made care better, together?</a:t>
            </a:r>
            <a:endParaRPr dirty="0"/>
          </a:p>
        </p:txBody>
      </p:sp>
      <p:sp>
        <p:nvSpPr>
          <p:cNvPr id="27" name="object 22">
            <a:extLst>
              <a:ext uri="{FF2B5EF4-FFF2-40B4-BE49-F238E27FC236}">
                <a16:creationId xmlns:a16="http://schemas.microsoft.com/office/drawing/2014/main" id="{4D35198A-4EFC-E9E8-B517-874645AA9C59}"/>
              </a:ext>
            </a:extLst>
          </p:cNvPr>
          <p:cNvSpPr/>
          <p:nvPr/>
        </p:nvSpPr>
        <p:spPr>
          <a:xfrm>
            <a:off x="3720294" y="9553087"/>
            <a:ext cx="114300" cy="61594"/>
          </a:xfrm>
          <a:custGeom>
            <a:avLst/>
            <a:gdLst/>
            <a:ahLst/>
            <a:cxnLst/>
            <a:rect l="l" t="t" r="r" b="b"/>
            <a:pathLst>
              <a:path w="114300" h="61595">
                <a:moveTo>
                  <a:pt x="113753" y="0"/>
                </a:moveTo>
                <a:lnTo>
                  <a:pt x="56870" y="61175"/>
                </a:lnTo>
                <a:lnTo>
                  <a:pt x="0" y="0"/>
                </a:lnTo>
              </a:path>
            </a:pathLst>
          </a:custGeom>
          <a:ln w="22288">
            <a:solidFill>
              <a:srgbClr val="004F6B"/>
            </a:solidFill>
          </a:ln>
        </p:spPr>
        <p:txBody>
          <a:bodyPr wrap="square" lIns="0" tIns="0" rIns="0" bIns="0" rtlCol="0"/>
          <a:lstStyle/>
          <a:p>
            <a:endParaRPr/>
          </a:p>
        </p:txBody>
      </p:sp>
      <p:pic>
        <p:nvPicPr>
          <p:cNvPr id="66" name="Graphic 65">
            <a:extLst>
              <a:ext uri="{FF2B5EF4-FFF2-40B4-BE49-F238E27FC236}">
                <a16:creationId xmlns:a16="http://schemas.microsoft.com/office/drawing/2014/main" id="{CA129164-1D6C-CB6C-0CE5-E0767723680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9634" y="375327"/>
            <a:ext cx="2389587" cy="475849"/>
          </a:xfrm>
          <a:prstGeom prst="rect">
            <a:avLst/>
          </a:prstGeom>
        </p:spPr>
      </p:pic>
      <p:sp>
        <p:nvSpPr>
          <p:cNvPr id="69" name="Oval 68">
            <a:extLst>
              <a:ext uri="{FF2B5EF4-FFF2-40B4-BE49-F238E27FC236}">
                <a16:creationId xmlns:a16="http://schemas.microsoft.com/office/drawing/2014/main" id="{6C16C682-45B8-64FA-BAC6-C850F3CBB1BF}"/>
              </a:ext>
            </a:extLst>
          </p:cNvPr>
          <p:cNvSpPr/>
          <p:nvPr/>
        </p:nvSpPr>
        <p:spPr>
          <a:xfrm>
            <a:off x="3731184" y="3677673"/>
            <a:ext cx="94088" cy="94088"/>
          </a:xfrm>
          <a:prstGeom prst="ellipse">
            <a:avLst/>
          </a:prstGeom>
          <a:solidFill>
            <a:srgbClr val="F3F8E5"/>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B379317F-DA92-3E2C-8331-5E44B73D7CAE}"/>
              </a:ext>
            </a:extLst>
          </p:cNvPr>
          <p:cNvSpPr/>
          <p:nvPr/>
        </p:nvSpPr>
        <p:spPr>
          <a:xfrm>
            <a:off x="3729812" y="4864598"/>
            <a:ext cx="94088" cy="94088"/>
          </a:xfrm>
          <a:prstGeom prst="ellipse">
            <a:avLst/>
          </a:prstGeom>
          <a:solidFill>
            <a:srgbClr val="F3F8E5"/>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E8B4FB2C-8F47-0444-0B11-0E8B6D7E328B}"/>
              </a:ext>
            </a:extLst>
          </p:cNvPr>
          <p:cNvSpPr/>
          <p:nvPr/>
        </p:nvSpPr>
        <p:spPr>
          <a:xfrm>
            <a:off x="3729812" y="6114831"/>
            <a:ext cx="94088" cy="94088"/>
          </a:xfrm>
          <a:prstGeom prst="ellipse">
            <a:avLst/>
          </a:prstGeom>
          <a:solidFill>
            <a:srgbClr val="F3F8E5"/>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2C97D136-4044-8F49-4F51-33293637BED4}"/>
              </a:ext>
            </a:extLst>
          </p:cNvPr>
          <p:cNvSpPr/>
          <p:nvPr/>
        </p:nvSpPr>
        <p:spPr>
          <a:xfrm>
            <a:off x="3729812" y="7242385"/>
            <a:ext cx="94088" cy="94088"/>
          </a:xfrm>
          <a:prstGeom prst="ellipse">
            <a:avLst/>
          </a:prstGeom>
          <a:solidFill>
            <a:srgbClr val="F3F8E5"/>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0A2009F6-D19C-C60C-AF56-439F4B3C5477}"/>
              </a:ext>
            </a:extLst>
          </p:cNvPr>
          <p:cNvSpPr/>
          <p:nvPr/>
        </p:nvSpPr>
        <p:spPr>
          <a:xfrm>
            <a:off x="3729812" y="8385745"/>
            <a:ext cx="94088" cy="94088"/>
          </a:xfrm>
          <a:prstGeom prst="ellipse">
            <a:avLst/>
          </a:prstGeom>
          <a:solidFill>
            <a:srgbClr val="F3F8E5"/>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bject 8">
            <a:extLst>
              <a:ext uri="{FF2B5EF4-FFF2-40B4-BE49-F238E27FC236}">
                <a16:creationId xmlns:a16="http://schemas.microsoft.com/office/drawing/2014/main" id="{ED651084-E974-B9BC-0042-C6B476D28062}"/>
              </a:ext>
            </a:extLst>
          </p:cNvPr>
          <p:cNvSpPr txBox="1"/>
          <p:nvPr/>
        </p:nvSpPr>
        <p:spPr>
          <a:xfrm>
            <a:off x="4517290" y="4697118"/>
            <a:ext cx="2410463" cy="1277273"/>
          </a:xfrm>
          <a:prstGeom prst="rect">
            <a:avLst/>
          </a:prstGeom>
        </p:spPr>
        <p:txBody>
          <a:bodyPr vert="horz" wrap="square" lIns="0" tIns="0" rIns="0" bIns="0" rtlCol="0">
            <a:spAutoFit/>
          </a:bodyPr>
          <a:lstStyle/>
          <a:p>
            <a:pPr marR="5080" algn="l">
              <a:spcAft>
                <a:spcPts val="600"/>
              </a:spcAft>
            </a:pPr>
            <a:r>
              <a:rPr lang="en-GB" b="1" dirty="0">
                <a:solidFill>
                  <a:schemeClr val="accent6"/>
                </a:solidFill>
                <a:latin typeface="Poppins SemiBold" pitchFamily="2" charset="77"/>
                <a:cs typeface="Poppins SemiBold" pitchFamily="2" charset="77"/>
              </a:rPr>
              <a:t>NHS admin</a:t>
            </a:r>
          </a:p>
          <a:p>
            <a:pPr marR="5080" algn="l"/>
            <a:r>
              <a:rPr lang="en-GB" sz="1200" dirty="0">
                <a:solidFill>
                  <a:schemeClr val="tx1"/>
                </a:solidFill>
                <a:latin typeface="Poppins Light" pitchFamily="2" charset="77"/>
                <a:cs typeface="Poppins Light" pitchFamily="2" charset="77"/>
              </a:rPr>
              <a:t>We highlighted the negative impact poor NHS admin can have and recommended five principles for services to improve people’s experiences.</a:t>
            </a:r>
          </a:p>
        </p:txBody>
      </p:sp>
      <p:sp>
        <p:nvSpPr>
          <p:cNvPr id="86" name="object 8">
            <a:extLst>
              <a:ext uri="{FF2B5EF4-FFF2-40B4-BE49-F238E27FC236}">
                <a16:creationId xmlns:a16="http://schemas.microsoft.com/office/drawing/2014/main" id="{5A2746B7-4B47-50A5-C37D-894D70409DA7}"/>
              </a:ext>
            </a:extLst>
          </p:cNvPr>
          <p:cNvSpPr txBox="1"/>
          <p:nvPr/>
        </p:nvSpPr>
        <p:spPr>
          <a:xfrm>
            <a:off x="624329" y="5994825"/>
            <a:ext cx="2403183" cy="1277273"/>
          </a:xfrm>
          <a:prstGeom prst="rect">
            <a:avLst/>
          </a:prstGeom>
        </p:spPr>
        <p:txBody>
          <a:bodyPr vert="horz" wrap="square" lIns="0" tIns="0" rIns="0" bIns="0" rtlCol="0">
            <a:spAutoFit/>
          </a:bodyPr>
          <a:lstStyle/>
          <a:p>
            <a:pPr marR="5080" algn="r">
              <a:spcAft>
                <a:spcPts val="600"/>
              </a:spcAft>
            </a:pPr>
            <a:r>
              <a:rPr lang="en-GB" b="1" dirty="0">
                <a:solidFill>
                  <a:schemeClr val="accent6"/>
                </a:solidFill>
                <a:latin typeface="Poppins SemiBold" pitchFamily="2" charset="77"/>
                <a:cs typeface="Poppins SemiBold" pitchFamily="2" charset="77"/>
              </a:rPr>
              <a:t>Patient transport</a:t>
            </a:r>
          </a:p>
          <a:p>
            <a:pPr marR="5080" algn="r"/>
            <a:r>
              <a:rPr lang="en-GB" sz="1200" dirty="0">
                <a:solidFill>
                  <a:schemeClr val="tx1"/>
                </a:solidFill>
                <a:latin typeface="Poppins Light" pitchFamily="2" charset="77"/>
                <a:cs typeface="Poppins Light" pitchFamily="2" charset="77"/>
              </a:rPr>
              <a:t>NHS England announced improvements to non‑emergency patient transport services thanks to public feedback.</a:t>
            </a:r>
          </a:p>
        </p:txBody>
      </p:sp>
      <p:sp>
        <p:nvSpPr>
          <p:cNvPr id="87" name="object 8">
            <a:extLst>
              <a:ext uri="{FF2B5EF4-FFF2-40B4-BE49-F238E27FC236}">
                <a16:creationId xmlns:a16="http://schemas.microsoft.com/office/drawing/2014/main" id="{88AC1DA6-AC3D-C8E5-647D-2E08E3D9A2E0}"/>
              </a:ext>
            </a:extLst>
          </p:cNvPr>
          <p:cNvSpPr txBox="1"/>
          <p:nvPr/>
        </p:nvSpPr>
        <p:spPr>
          <a:xfrm>
            <a:off x="4516691" y="7143649"/>
            <a:ext cx="2344527" cy="1646605"/>
          </a:xfrm>
          <a:prstGeom prst="rect">
            <a:avLst/>
          </a:prstGeom>
        </p:spPr>
        <p:txBody>
          <a:bodyPr vert="horz" wrap="square" lIns="0" tIns="0" rIns="0" bIns="0" rtlCol="0">
            <a:spAutoFit/>
          </a:bodyPr>
          <a:lstStyle/>
          <a:p>
            <a:pPr marR="5080" algn="l">
              <a:spcAft>
                <a:spcPts val="600"/>
              </a:spcAft>
            </a:pPr>
            <a:r>
              <a:rPr lang="en-GB" b="1" dirty="0">
                <a:solidFill>
                  <a:schemeClr val="accent6"/>
                </a:solidFill>
                <a:latin typeface="Poppins SemiBold" pitchFamily="2" charset="77"/>
                <a:cs typeface="Poppins SemiBold" pitchFamily="2" charset="77"/>
              </a:rPr>
              <a:t>Waiting list support</a:t>
            </a:r>
          </a:p>
          <a:p>
            <a:pPr marR="5080" algn="l"/>
            <a:r>
              <a:rPr lang="en-GB" sz="1200" dirty="0">
                <a:solidFill>
                  <a:schemeClr val="tx1"/>
                </a:solidFill>
                <a:latin typeface="Poppins Light" pitchFamily="2" charset="77"/>
                <a:cs typeface="Poppins Light" pitchFamily="2" charset="77"/>
              </a:rPr>
              <a:t>After we and other organisations called for an urgent response to hospital waiting lists, and better interim communication  and support, the NHS set out a recovery plan to address the backlog.</a:t>
            </a:r>
          </a:p>
        </p:txBody>
      </p:sp>
      <p:sp>
        <p:nvSpPr>
          <p:cNvPr id="89" name="object 8">
            <a:extLst>
              <a:ext uri="{FF2B5EF4-FFF2-40B4-BE49-F238E27FC236}">
                <a16:creationId xmlns:a16="http://schemas.microsoft.com/office/drawing/2014/main" id="{5B32964A-AE85-2F36-7795-B7838B5DC830}"/>
              </a:ext>
            </a:extLst>
          </p:cNvPr>
          <p:cNvSpPr txBox="1"/>
          <p:nvPr/>
        </p:nvSpPr>
        <p:spPr>
          <a:xfrm>
            <a:off x="695282" y="8228474"/>
            <a:ext cx="2332815" cy="1277273"/>
          </a:xfrm>
          <a:prstGeom prst="rect">
            <a:avLst/>
          </a:prstGeom>
        </p:spPr>
        <p:txBody>
          <a:bodyPr vert="horz" wrap="square" lIns="0" tIns="0" rIns="0" bIns="0" rtlCol="0">
            <a:spAutoFit/>
          </a:bodyPr>
          <a:lstStyle/>
          <a:p>
            <a:pPr marR="5080" algn="r">
              <a:spcAft>
                <a:spcPts val="600"/>
              </a:spcAft>
            </a:pPr>
            <a:r>
              <a:rPr lang="en-GB" b="1" dirty="0">
                <a:solidFill>
                  <a:schemeClr val="accent6"/>
                </a:solidFill>
                <a:latin typeface="Poppins SemiBold" pitchFamily="2" charset="77"/>
                <a:cs typeface="Poppins SemiBold" pitchFamily="2" charset="77"/>
              </a:rPr>
              <a:t>NHS dentistry</a:t>
            </a:r>
          </a:p>
          <a:p>
            <a:pPr marR="5080" algn="r"/>
            <a:r>
              <a:rPr lang="en-GB" sz="1200" dirty="0">
                <a:solidFill>
                  <a:schemeClr val="tx1"/>
                </a:solidFill>
                <a:latin typeface="Poppins Light" pitchFamily="2" charset="77"/>
                <a:cs typeface="Poppins Light" pitchFamily="2" charset="77"/>
              </a:rPr>
              <a:t>We continued to voice public concerns that improvements to NHS dentistry are too slow, leaving thousands of</a:t>
            </a:r>
          </a:p>
          <a:p>
            <a:pPr marR="5080" algn="r"/>
            <a:r>
              <a:rPr lang="en-GB" sz="1200" dirty="0">
                <a:solidFill>
                  <a:schemeClr val="tx1"/>
                </a:solidFill>
                <a:latin typeface="Poppins Light" pitchFamily="2" charset="77"/>
                <a:cs typeface="Poppins Light" pitchFamily="2" charset="77"/>
              </a:rPr>
              <a:t>people in pain.</a:t>
            </a:r>
          </a:p>
        </p:txBody>
      </p:sp>
      <p:pic>
        <p:nvPicPr>
          <p:cNvPr id="10" name="Graphic 9">
            <a:extLst>
              <a:ext uri="{FF2B5EF4-FFF2-40B4-BE49-F238E27FC236}">
                <a16:creationId xmlns:a16="http://schemas.microsoft.com/office/drawing/2014/main" id="{F2A1340B-96D6-7BE8-3E29-A6567A6691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7839" y="8165021"/>
            <a:ext cx="387807" cy="452441"/>
          </a:xfrm>
          <a:prstGeom prst="rect">
            <a:avLst/>
          </a:prstGeom>
        </p:spPr>
      </p:pic>
      <p:pic>
        <p:nvPicPr>
          <p:cNvPr id="20" name="Graphic 19">
            <a:extLst>
              <a:ext uri="{FF2B5EF4-FFF2-40B4-BE49-F238E27FC236}">
                <a16:creationId xmlns:a16="http://schemas.microsoft.com/office/drawing/2014/main" id="{B1C3412A-AA00-91A4-8A66-04EF387E6D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00489" y="3426863"/>
            <a:ext cx="460886" cy="580375"/>
          </a:xfrm>
          <a:prstGeom prst="rect">
            <a:avLst/>
          </a:prstGeom>
        </p:spPr>
      </p:pic>
      <p:pic>
        <p:nvPicPr>
          <p:cNvPr id="21" name="Graphic 20">
            <a:extLst>
              <a:ext uri="{FF2B5EF4-FFF2-40B4-BE49-F238E27FC236}">
                <a16:creationId xmlns:a16="http://schemas.microsoft.com/office/drawing/2014/main" id="{F5254B1C-E831-C006-7576-68915170D4F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57560" y="4710885"/>
            <a:ext cx="358884" cy="495602"/>
          </a:xfrm>
          <a:prstGeom prst="rect">
            <a:avLst/>
          </a:prstGeom>
        </p:spPr>
      </p:pic>
      <p:pic>
        <p:nvPicPr>
          <p:cNvPr id="22" name="Graphic 21">
            <a:extLst>
              <a:ext uri="{FF2B5EF4-FFF2-40B4-BE49-F238E27FC236}">
                <a16:creationId xmlns:a16="http://schemas.microsoft.com/office/drawing/2014/main" id="{42E27B02-377E-0CC5-AD7B-4E7760A57B7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69570" y="5994825"/>
            <a:ext cx="477601" cy="318401"/>
          </a:xfrm>
          <a:prstGeom prst="rect">
            <a:avLst/>
          </a:prstGeom>
        </p:spPr>
      </p:pic>
      <p:pic>
        <p:nvPicPr>
          <p:cNvPr id="24" name="Graphic 23">
            <a:extLst>
              <a:ext uri="{FF2B5EF4-FFF2-40B4-BE49-F238E27FC236}">
                <a16:creationId xmlns:a16="http://schemas.microsoft.com/office/drawing/2014/main" id="{C5B7B9FA-5779-82FE-88B2-25F21813F65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25015" y="7125704"/>
            <a:ext cx="409099" cy="426885"/>
          </a:xfrm>
          <a:prstGeom prst="rect">
            <a:avLst/>
          </a:prstGeom>
        </p:spPr>
      </p:pic>
      <p:sp>
        <p:nvSpPr>
          <p:cNvPr id="3" name="Rectangle 2">
            <a:extLst>
              <a:ext uri="{FF2B5EF4-FFF2-40B4-BE49-F238E27FC236}">
                <a16:creationId xmlns:a16="http://schemas.microsoft.com/office/drawing/2014/main" id="{DACC91F7-59DA-A95C-730B-92771E3061AA}"/>
              </a:ext>
            </a:extLst>
          </p:cNvPr>
          <p:cNvSpPr/>
          <p:nvPr/>
        </p:nvSpPr>
        <p:spPr>
          <a:xfrm>
            <a:off x="-4833187" y="3934179"/>
            <a:ext cx="4533682" cy="1272308"/>
          </a:xfrm>
          <a:prstGeom prst="rect">
            <a:avLst/>
          </a:prstGeom>
          <a:solidFill>
            <a:srgbClr val="E73E97">
              <a:lumMod val="20000"/>
              <a:lumOff val="80000"/>
            </a:srgbClr>
          </a:solidFill>
          <a:ln>
            <a:solidFill>
              <a:srgbClr val="E73E97">
                <a:lumMod val="40000"/>
                <a:lumOff val="60000"/>
              </a:srgbClr>
            </a:solidFill>
          </a:ln>
          <a:effectLst/>
        </p:spPr>
        <p:txBody>
          <a:bodyPr lIns="144000" tIns="144000" rIns="144000" b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Look back through your annual reports to </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r>
              <a:rPr kumimoji="0" lang="en-GB" sz="1400" b="0" i="0" u="none" strike="noStrike" kern="1200" cap="none" spc="0" normalizeH="0" baseline="0" noProof="0" dirty="0">
                <a:ln>
                  <a:noFill/>
                </a:ln>
                <a:solidFill>
                  <a:srgbClr val="000000"/>
                </a:solidFill>
                <a:effectLst/>
                <a:uLnTx/>
                <a:uFillTx/>
                <a:latin typeface="Poppins Light"/>
                <a:ea typeface="+mn-ea"/>
                <a:cs typeface="+mn-cs"/>
              </a:rPr>
              <a:t>pull content that illustrates your impact. </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r>
              <a:rPr kumimoji="0" lang="en-GB" sz="1400" b="0" i="0" u="none" strike="noStrike" kern="1200" cap="none" spc="0" normalizeH="0" baseline="0" noProof="0" dirty="0">
                <a:ln>
                  <a:noFill/>
                </a:ln>
                <a:solidFill>
                  <a:srgbClr val="000000"/>
                </a:solidFill>
                <a:effectLst/>
                <a:uLnTx/>
                <a:uFillTx/>
                <a:latin typeface="Poppins Light"/>
                <a:ea typeface="+mn-ea"/>
                <a:cs typeface="+mn-cs"/>
              </a:rPr>
              <a:t>You can also use national content which will </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r>
              <a:rPr kumimoji="0" lang="en-GB" sz="1400" b="0" i="0" u="none" strike="noStrike" kern="1200" cap="none" spc="0" normalizeH="0" baseline="0" noProof="0" dirty="0">
                <a:ln>
                  <a:noFill/>
                </a:ln>
                <a:solidFill>
                  <a:srgbClr val="000000"/>
                </a:solidFill>
                <a:effectLst/>
                <a:uLnTx/>
                <a:uFillTx/>
                <a:latin typeface="Poppins Light"/>
                <a:ea typeface="+mn-ea"/>
                <a:cs typeface="+mn-cs"/>
              </a:rPr>
              <a:t>be provided, email </a:t>
            </a:r>
            <a:r>
              <a:rPr kumimoji="0" lang="en-GB" sz="1400" b="0" i="0" u="none" strike="noStrike" kern="1200" cap="none" spc="0" normalizeH="0" baseline="0" noProof="0" dirty="0" err="1">
                <a:ln>
                  <a:noFill/>
                </a:ln>
                <a:solidFill>
                  <a:srgbClr val="000000"/>
                </a:solidFill>
                <a:effectLst/>
                <a:uLnTx/>
                <a:uFillTx/>
                <a:latin typeface="Poppins Light"/>
                <a:ea typeface="+mn-ea"/>
                <a:cs typeface="+mn-cs"/>
              </a:rPr>
              <a:t>hub@healthwatch.co.uk</a:t>
            </a:r>
            <a:r>
              <a:rPr kumimoji="0" lang="en-GB" sz="1400" b="0" i="0" u="none" strike="noStrike" kern="1200" cap="none" spc="0" normalizeH="0" baseline="0" noProof="0" dirty="0">
                <a:ln>
                  <a:noFill/>
                </a:ln>
                <a:solidFill>
                  <a:srgbClr val="000000"/>
                </a:solidFill>
                <a:effectLst/>
                <a:uLnTx/>
                <a:uFillTx/>
                <a:latin typeface="Poppins Light"/>
                <a:ea typeface="+mn-ea"/>
                <a:cs typeface="+mn-cs"/>
              </a:rPr>
              <a:t> </a:t>
            </a:r>
            <a:br>
              <a:rPr kumimoji="0" lang="en-GB" sz="1400" b="0" i="0" u="none" strike="noStrike" kern="1200" cap="none" spc="0" normalizeH="0" baseline="0" noProof="0" dirty="0">
                <a:ln>
                  <a:noFill/>
                </a:ln>
                <a:solidFill>
                  <a:srgbClr val="000000"/>
                </a:solidFill>
                <a:effectLst/>
                <a:uLnTx/>
                <a:uFillTx/>
                <a:latin typeface="Poppins Light"/>
                <a:ea typeface="+mn-ea"/>
                <a:cs typeface="+mn-cs"/>
              </a:rPr>
            </a:br>
            <a:r>
              <a:rPr kumimoji="0" lang="en-GB" sz="1400" b="0" i="0" u="none" strike="noStrike" kern="1200" cap="none" spc="0" normalizeH="0" baseline="0" noProof="0" dirty="0">
                <a:ln>
                  <a:noFill/>
                </a:ln>
                <a:solidFill>
                  <a:srgbClr val="000000"/>
                </a:solidFill>
                <a:effectLst/>
                <a:uLnTx/>
                <a:uFillTx/>
                <a:latin typeface="Poppins Light"/>
                <a:ea typeface="+mn-ea"/>
                <a:cs typeface="+mn-cs"/>
              </a:rPr>
              <a:t>for these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7559992" cy="6044526"/>
          </a:xfrm>
          <a:prstGeom prst="rect">
            <a:avLst/>
          </a:prstGeom>
        </p:spPr>
      </p:pic>
      <p:sp>
        <p:nvSpPr>
          <p:cNvPr id="4" name="object 4"/>
          <p:cNvSpPr txBox="1"/>
          <p:nvPr/>
        </p:nvSpPr>
        <p:spPr>
          <a:xfrm>
            <a:off x="503998" y="6044539"/>
            <a:ext cx="6548503" cy="3222292"/>
          </a:xfrm>
          <a:prstGeom prst="rect">
            <a:avLst/>
          </a:prstGeom>
          <a:solidFill>
            <a:srgbClr val="BFE5F5"/>
          </a:solidFill>
        </p:spPr>
        <p:txBody>
          <a:bodyPr vert="horz" wrap="square" lIns="0" tIns="222885" rIns="0" bIns="0" rtlCol="0">
            <a:noAutofit/>
          </a:bodyPr>
          <a:lstStyle/>
          <a:p>
            <a:pPr marL="215900">
              <a:lnSpc>
                <a:spcPct val="100000"/>
              </a:lnSpc>
              <a:spcBef>
                <a:spcPts val="1755"/>
              </a:spcBef>
            </a:pPr>
            <a:r>
              <a:rPr b="1" dirty="0">
                <a:solidFill>
                  <a:srgbClr val="004F6B"/>
                </a:solidFill>
                <a:latin typeface="Poppins SemiBold" pitchFamily="2" charset="77"/>
                <a:cs typeface="Poppins SemiBold" pitchFamily="2" charset="77"/>
              </a:rPr>
              <a:t>Celebrating a hero in our local community.</a:t>
            </a:r>
            <a:endParaRPr b="1" dirty="0">
              <a:latin typeface="Poppins SemiBold" pitchFamily="2" charset="77"/>
              <a:cs typeface="Poppins SemiBold" pitchFamily="2" charset="77"/>
            </a:endParaRPr>
          </a:p>
          <a:p>
            <a:pPr marL="215900" marR="323850">
              <a:lnSpc>
                <a:spcPct val="100000"/>
              </a:lnSpc>
              <a:spcBef>
                <a:spcPts val="1035"/>
              </a:spcBef>
            </a:pPr>
            <a:r>
              <a:rPr sz="1200" dirty="0">
                <a:latin typeface="Poppins Light" pitchFamily="2" charset="77"/>
                <a:cs typeface="Poppins Light" pitchFamily="2" charset="77"/>
              </a:rPr>
              <a:t>Sharon</a:t>
            </a:r>
            <a:r>
              <a:rPr sz="1200" dirty="0">
                <a:latin typeface="Poppins" pitchFamily="2" charset="77"/>
                <a:cs typeface="Poppins" pitchFamily="2" charset="77"/>
              </a:rPr>
              <a:t> </a:t>
            </a:r>
            <a:r>
              <a:rPr sz="1200" dirty="0">
                <a:latin typeface="Poppins Light" pitchFamily="2" charset="77"/>
                <a:cs typeface="Poppins Light" pitchFamily="2" charset="77"/>
              </a:rPr>
              <a:t>is a Healthwatch Hero for bravely raising her experiences with us and creating change so that no one else had to struggle as she did.</a:t>
            </a:r>
          </a:p>
          <a:p>
            <a:pPr marL="215900" marR="438784">
              <a:lnSpc>
                <a:spcPct val="100000"/>
              </a:lnSpc>
              <a:spcBef>
                <a:spcPts val="1135"/>
              </a:spcBef>
            </a:pPr>
            <a:r>
              <a:rPr sz="1200" dirty="0">
                <a:latin typeface="Poppins Light" pitchFamily="2" charset="77"/>
                <a:cs typeface="Poppins Light" pitchFamily="2" charset="77"/>
              </a:rPr>
              <a:t>Sharon received her routine mammogram invitation in easy read, but when she was recalled for further tests the letters were not available in easy read.</a:t>
            </a:r>
          </a:p>
          <a:p>
            <a:pPr marL="215900" marR="215900">
              <a:lnSpc>
                <a:spcPct val="100000"/>
              </a:lnSpc>
              <a:spcBef>
                <a:spcPts val="1130"/>
              </a:spcBef>
            </a:pPr>
            <a:r>
              <a:rPr sz="1200" dirty="0">
                <a:latin typeface="Poppins Light" pitchFamily="2" charset="77"/>
                <a:cs typeface="Poppins Light" pitchFamily="2" charset="77"/>
              </a:rPr>
              <a:t>We helped Sharon tell her story to both NHS England and NHS Improvement and as a result a series of follow up letters have been translated into easy read. This will improve the experience and safety of countless patients undergoing routine breast screening across the country.</a:t>
            </a:r>
          </a:p>
          <a:p>
            <a:pPr marL="215900" marR="515620" algn="just">
              <a:lnSpc>
                <a:spcPct val="100000"/>
              </a:lnSpc>
              <a:spcBef>
                <a:spcPts val="1135"/>
              </a:spcBef>
            </a:pPr>
            <a:r>
              <a:rPr sz="1200" dirty="0">
                <a:latin typeface="Poppins Light" pitchFamily="2" charset="77"/>
                <a:cs typeface="Poppins Light" pitchFamily="2" charset="77"/>
              </a:rPr>
              <a:t>Without Sharon sharing her experiences with us, we would never have known about the issue. Thanks to Sharon, women across the whole of England will now be able to better understand their care.</a:t>
            </a:r>
          </a:p>
        </p:txBody>
      </p:sp>
      <p:sp>
        <p:nvSpPr>
          <p:cNvPr id="5" name="object 5"/>
          <p:cNvSpPr txBox="1"/>
          <p:nvPr/>
        </p:nvSpPr>
        <p:spPr>
          <a:xfrm>
            <a:off x="503999" y="5468861"/>
            <a:ext cx="6548502" cy="575945"/>
          </a:xfrm>
          <a:prstGeom prst="rect">
            <a:avLst/>
          </a:prstGeom>
          <a:solidFill>
            <a:srgbClr val="004F6B"/>
          </a:solidFill>
        </p:spPr>
        <p:txBody>
          <a:bodyPr vert="horz" wrap="square" lIns="0" tIns="104140" rIns="0" bIns="0" rtlCol="0">
            <a:noAutofit/>
          </a:bodyPr>
          <a:lstStyle/>
          <a:p>
            <a:pPr marL="215900">
              <a:lnSpc>
                <a:spcPct val="100000"/>
              </a:lnSpc>
              <a:spcBef>
                <a:spcPts val="820"/>
              </a:spcBef>
            </a:pPr>
            <a:endParaRPr sz="2400" b="1" dirty="0">
              <a:latin typeface="Poppins SemiBold" pitchFamily="2" charset="77"/>
              <a:cs typeface="Poppins SemiBold" pitchFamily="2" charset="77"/>
            </a:endParaRPr>
          </a:p>
        </p:txBody>
      </p:sp>
      <p:sp>
        <p:nvSpPr>
          <p:cNvPr id="9" name="object 9"/>
          <p:cNvSpPr txBox="1">
            <a:spLocks noGrp="1"/>
          </p:cNvSpPr>
          <p:nvPr>
            <p:ph type="ftr" sz="quarter" idx="10"/>
          </p:nvPr>
        </p:nvSpPr>
        <p:spPr/>
        <p:txBody>
          <a:bodyPr/>
          <a:lstStyle/>
          <a:p>
            <a:r>
              <a:rPr lang="en-GB" dirty="0"/>
              <a:t>Healthwatch England Annual Report 2022-23</a:t>
            </a:r>
          </a:p>
        </p:txBody>
      </p:sp>
      <p:sp>
        <p:nvSpPr>
          <p:cNvPr id="8" name="object 8"/>
          <p:cNvSpPr txBox="1">
            <a:spLocks noGrp="1"/>
          </p:cNvSpPr>
          <p:nvPr>
            <p:ph type="sldNum" sz="quarter" idx="11"/>
          </p:nvPr>
        </p:nvSpPr>
        <p:spPr/>
        <p:txBody>
          <a:bodyPr/>
          <a:lstStyle/>
          <a:p>
            <a:fld id="{81D60167-4931-47E6-BA6A-407CBD079E47}" type="slidenum">
              <a:rPr lang="en-GB" dirty="0"/>
              <a:pPr/>
              <a:t>9</a:t>
            </a:fld>
            <a:endParaRPr lang="en-GB" dirty="0"/>
          </a:p>
        </p:txBody>
      </p:sp>
      <p:sp>
        <p:nvSpPr>
          <p:cNvPr id="11" name="Freeform 10">
            <a:extLst>
              <a:ext uri="{FF2B5EF4-FFF2-40B4-BE49-F238E27FC236}">
                <a16:creationId xmlns:a16="http://schemas.microsoft.com/office/drawing/2014/main" id="{0CA8713F-A3D5-00DD-81D5-973ACD77EAC8}"/>
              </a:ext>
            </a:extLst>
          </p:cNvPr>
          <p:cNvSpPr/>
          <p:nvPr/>
        </p:nvSpPr>
        <p:spPr>
          <a:xfrm>
            <a:off x="3590992" y="5035458"/>
            <a:ext cx="895150" cy="904774"/>
          </a:xfrm>
          <a:custGeom>
            <a:avLst/>
            <a:gdLst>
              <a:gd name="connsiteX0" fmla="*/ 495701 w 895150"/>
              <a:gd name="connsiteY0" fmla="*/ 0 h 904774"/>
              <a:gd name="connsiteX1" fmla="*/ 558265 w 895150"/>
              <a:gd name="connsiteY1" fmla="*/ 57751 h 904774"/>
              <a:gd name="connsiteX2" fmla="*/ 620830 w 895150"/>
              <a:gd name="connsiteY2" fmla="*/ 269507 h 904774"/>
              <a:gd name="connsiteX3" fmla="*/ 765209 w 895150"/>
              <a:gd name="connsiteY3" fmla="*/ 327258 h 904774"/>
              <a:gd name="connsiteX4" fmla="*/ 871087 w 895150"/>
              <a:gd name="connsiteY4" fmla="*/ 360947 h 904774"/>
              <a:gd name="connsiteX5" fmla="*/ 895150 w 895150"/>
              <a:gd name="connsiteY5" fmla="*/ 394635 h 904774"/>
              <a:gd name="connsiteX6" fmla="*/ 880712 w 895150"/>
              <a:gd name="connsiteY6" fmla="*/ 437949 h 904774"/>
              <a:gd name="connsiteX7" fmla="*/ 818148 w 895150"/>
              <a:gd name="connsiteY7" fmla="*/ 510138 h 904774"/>
              <a:gd name="connsiteX8" fmla="*/ 693019 w 895150"/>
              <a:gd name="connsiteY8" fmla="*/ 596766 h 904774"/>
              <a:gd name="connsiteX9" fmla="*/ 673769 w 895150"/>
              <a:gd name="connsiteY9" fmla="*/ 668955 h 904774"/>
              <a:gd name="connsiteX10" fmla="*/ 678581 w 895150"/>
              <a:gd name="connsiteY10" fmla="*/ 837397 h 904774"/>
              <a:gd name="connsiteX11" fmla="*/ 664143 w 895150"/>
              <a:gd name="connsiteY11" fmla="*/ 885524 h 904774"/>
              <a:gd name="connsiteX12" fmla="*/ 630455 w 895150"/>
              <a:gd name="connsiteY12" fmla="*/ 904774 h 904774"/>
              <a:gd name="connsiteX13" fmla="*/ 529390 w 895150"/>
              <a:gd name="connsiteY13" fmla="*/ 856648 h 904774"/>
              <a:gd name="connsiteX14" fmla="*/ 399449 w 895150"/>
              <a:gd name="connsiteY14" fmla="*/ 765208 h 904774"/>
              <a:gd name="connsiteX15" fmla="*/ 399449 w 895150"/>
              <a:gd name="connsiteY15" fmla="*/ 765208 h 904774"/>
              <a:gd name="connsiteX16" fmla="*/ 154004 w 895150"/>
              <a:gd name="connsiteY16" fmla="*/ 827772 h 904774"/>
              <a:gd name="connsiteX17" fmla="*/ 101065 w 895150"/>
              <a:gd name="connsiteY17" fmla="*/ 818147 h 904774"/>
              <a:gd name="connsiteX18" fmla="*/ 86628 w 895150"/>
              <a:gd name="connsiteY18" fmla="*/ 765208 h 904774"/>
              <a:gd name="connsiteX19" fmla="*/ 149192 w 895150"/>
              <a:gd name="connsiteY19" fmla="*/ 529389 h 904774"/>
              <a:gd name="connsiteX20" fmla="*/ 115503 w 895150"/>
              <a:gd name="connsiteY20" fmla="*/ 466825 h 904774"/>
              <a:gd name="connsiteX21" fmla="*/ 0 w 895150"/>
              <a:gd name="connsiteY21" fmla="*/ 308008 h 904774"/>
              <a:gd name="connsiteX22" fmla="*/ 19251 w 895150"/>
              <a:gd name="connsiteY22" fmla="*/ 255069 h 904774"/>
              <a:gd name="connsiteX23" fmla="*/ 77002 w 895150"/>
              <a:gd name="connsiteY23" fmla="*/ 235818 h 904774"/>
              <a:gd name="connsiteX24" fmla="*/ 279133 w 895150"/>
              <a:gd name="connsiteY24" fmla="*/ 235818 h 904774"/>
              <a:gd name="connsiteX25" fmla="*/ 327259 w 895150"/>
              <a:gd name="connsiteY25" fmla="*/ 197317 h 904774"/>
              <a:gd name="connsiteX26" fmla="*/ 442762 w 895150"/>
              <a:gd name="connsiteY26" fmla="*/ 33688 h 904774"/>
              <a:gd name="connsiteX27" fmla="*/ 495701 w 895150"/>
              <a:gd name="connsiteY27" fmla="*/ 0 h 904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5150" h="904774">
                <a:moveTo>
                  <a:pt x="495701" y="0"/>
                </a:moveTo>
                <a:lnTo>
                  <a:pt x="558265" y="57751"/>
                </a:lnTo>
                <a:lnTo>
                  <a:pt x="620830" y="269507"/>
                </a:lnTo>
                <a:lnTo>
                  <a:pt x="765209" y="327258"/>
                </a:lnTo>
                <a:lnTo>
                  <a:pt x="871087" y="360947"/>
                </a:lnTo>
                <a:lnTo>
                  <a:pt x="895150" y="394635"/>
                </a:lnTo>
                <a:lnTo>
                  <a:pt x="880712" y="437949"/>
                </a:lnTo>
                <a:lnTo>
                  <a:pt x="818148" y="510138"/>
                </a:lnTo>
                <a:lnTo>
                  <a:pt x="693019" y="596766"/>
                </a:lnTo>
                <a:lnTo>
                  <a:pt x="673769" y="668955"/>
                </a:lnTo>
                <a:lnTo>
                  <a:pt x="678581" y="837397"/>
                </a:lnTo>
                <a:lnTo>
                  <a:pt x="664143" y="885524"/>
                </a:lnTo>
                <a:lnTo>
                  <a:pt x="630455" y="904774"/>
                </a:lnTo>
                <a:lnTo>
                  <a:pt x="529390" y="856648"/>
                </a:lnTo>
                <a:lnTo>
                  <a:pt x="399449" y="765208"/>
                </a:lnTo>
                <a:lnTo>
                  <a:pt x="399449" y="765208"/>
                </a:lnTo>
                <a:lnTo>
                  <a:pt x="154004" y="827772"/>
                </a:lnTo>
                <a:lnTo>
                  <a:pt x="101065" y="818147"/>
                </a:lnTo>
                <a:lnTo>
                  <a:pt x="86628" y="765208"/>
                </a:lnTo>
                <a:lnTo>
                  <a:pt x="149192" y="529389"/>
                </a:lnTo>
                <a:lnTo>
                  <a:pt x="115503" y="466825"/>
                </a:lnTo>
                <a:lnTo>
                  <a:pt x="0" y="308008"/>
                </a:lnTo>
                <a:lnTo>
                  <a:pt x="19251" y="255069"/>
                </a:lnTo>
                <a:lnTo>
                  <a:pt x="77002" y="235818"/>
                </a:lnTo>
                <a:lnTo>
                  <a:pt x="279133" y="235818"/>
                </a:lnTo>
                <a:lnTo>
                  <a:pt x="327259" y="197317"/>
                </a:lnTo>
                <a:lnTo>
                  <a:pt x="442762" y="33688"/>
                </a:lnTo>
                <a:lnTo>
                  <a:pt x="49570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9AC21C15-FCF1-2C2D-5F5C-F06DA4A9FB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5896" y="4994256"/>
            <a:ext cx="1003300" cy="990600"/>
          </a:xfrm>
          <a:prstGeom prst="rect">
            <a:avLst/>
          </a:prstGeom>
        </p:spPr>
      </p:pic>
      <p:sp>
        <p:nvSpPr>
          <p:cNvPr id="15" name="Title 11">
            <a:extLst>
              <a:ext uri="{FF2B5EF4-FFF2-40B4-BE49-F238E27FC236}">
                <a16:creationId xmlns:a16="http://schemas.microsoft.com/office/drawing/2014/main" id="{9EB4BDCE-F104-79AB-38C6-A4A8596AD5D7}"/>
              </a:ext>
            </a:extLst>
          </p:cNvPr>
          <p:cNvSpPr txBox="1">
            <a:spLocks/>
          </p:cNvSpPr>
          <p:nvPr/>
        </p:nvSpPr>
        <p:spPr>
          <a:xfrm>
            <a:off x="674172" y="5523226"/>
            <a:ext cx="3883324" cy="461569"/>
          </a:xfrm>
          <a:prstGeom prst="rect">
            <a:avLst/>
          </a:prstGeom>
        </p:spPr>
        <p:txBody>
          <a:bodyPr lIns="91440" tIns="45720" rIns="91440" bIns="45720" anchor="t"/>
          <a:lstStyle>
            <a:defPPr>
              <a:defRPr kern="0"/>
            </a:defPPr>
          </a:lstStyle>
          <a:p>
            <a:r>
              <a:rPr lang="en-GB" sz="2400" dirty="0">
                <a:solidFill>
                  <a:schemeClr val="bg1"/>
                </a:solidFill>
                <a:latin typeface="Poppins SemiBold"/>
                <a:cs typeface="Poppins"/>
              </a:rPr>
              <a:t>Healthwatch Hero</a:t>
            </a:r>
          </a:p>
        </p:txBody>
      </p:sp>
    </p:spTree>
  </p:cSld>
  <p:clrMapOvr>
    <a:masterClrMapping/>
  </p:clrMapOvr>
</p:sld>
</file>

<file path=ppt/theme/theme1.xml><?xml version="1.0" encoding="utf-8"?>
<a:theme xmlns:a="http://schemas.openxmlformats.org/drawingml/2006/main" name="Slide master">
  <a:themeElements>
    <a:clrScheme name="Healthwatch">
      <a:dk1>
        <a:srgbClr val="000000"/>
      </a:dk1>
      <a:lt1>
        <a:srgbClr val="FFFFFF"/>
      </a:lt1>
      <a:dk2>
        <a:srgbClr val="000000"/>
      </a:dk2>
      <a:lt2>
        <a:srgbClr val="FFFFFF"/>
      </a:lt2>
      <a:accent1>
        <a:srgbClr val="E73E97"/>
      </a:accent1>
      <a:accent2>
        <a:srgbClr val="83BD00"/>
      </a:accent2>
      <a:accent3>
        <a:srgbClr val="7FCBEB"/>
      </a:accent3>
      <a:accent4>
        <a:srgbClr val="1FAE8A"/>
      </a:accent4>
      <a:accent5>
        <a:srgbClr val="F9B93E"/>
      </a:accent5>
      <a:accent6>
        <a:srgbClr val="004F6B"/>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16" ma:contentTypeDescription="Create a new document." ma:contentTypeScope="" ma:versionID="102b2c65b36baddb54a72c26c9c7deb3">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3ebe8279ad8bd2df3037d332e9a4cb74"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eed6bee-b0a9-4723-beec-e3f9470f5975}"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497441b-d3fe-4788-8629-aff52d38f515">
      <Terms xmlns="http://schemas.microsoft.com/office/infopath/2007/PartnerControls"/>
    </lcf76f155ced4ddcb4097134ff3c332f>
    <TaxCatchAll xmlns="1d162527-c308-4a98-98b8-9e726c57dd8b" xsi:nil="true"/>
    <SharedWithUsers xmlns="1d162527-c308-4a98-98b8-9e726c57dd8b">
      <UserInfo>
        <DisplayName>Turner, Jon</DisplayName>
        <AccountId>499</AccountId>
        <AccountType/>
      </UserInfo>
      <UserInfo>
        <DisplayName>James, Deborah</DisplayName>
        <AccountId>692</AccountId>
        <AccountType/>
      </UserInfo>
    </SharedWithUsers>
  </documentManagement>
</p:properties>
</file>

<file path=customXml/itemProps1.xml><?xml version="1.0" encoding="utf-8"?>
<ds:datastoreItem xmlns:ds="http://schemas.openxmlformats.org/officeDocument/2006/customXml" ds:itemID="{8E5CA6A6-A8FE-4923-BCD2-05D9782AB5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B59F51-D22E-4269-BC15-8E2662FFF6FA}">
  <ds:schemaRefs>
    <ds:schemaRef ds:uri="http://schemas.microsoft.com/sharepoint/v3/contenttype/forms"/>
  </ds:schemaRefs>
</ds:datastoreItem>
</file>

<file path=customXml/itemProps3.xml><?xml version="1.0" encoding="utf-8"?>
<ds:datastoreItem xmlns:ds="http://schemas.openxmlformats.org/officeDocument/2006/customXml" ds:itemID="{FCB2D29E-067E-4F83-83A4-6200E0D5B6AF}">
  <ds:schemaRefs>
    <ds:schemaRef ds:uri="http://schemas.microsoft.com/office/2006/metadata/properties"/>
    <ds:schemaRef ds:uri="http://schemas.microsoft.com/office/infopath/2007/PartnerControls"/>
    <ds:schemaRef ds:uri="c497441b-d3fe-4788-8629-aff52d38f515"/>
    <ds:schemaRef ds:uri="1d162527-c308-4a98-98b8-9e726c57dd8b"/>
  </ds:schemaRefs>
</ds:datastoreItem>
</file>

<file path=docProps/app.xml><?xml version="1.0" encoding="utf-8"?>
<Properties xmlns="http://schemas.openxmlformats.org/officeDocument/2006/extended-properties" xmlns:vt="http://schemas.openxmlformats.org/officeDocument/2006/docPropsVTypes">
  <Template/>
  <TotalTime>801</TotalTime>
  <Words>8994</Words>
  <Application>Microsoft Office PowerPoint</Application>
  <PresentationFormat>Custom</PresentationFormat>
  <Paragraphs>663</Paragraphs>
  <Slides>31</Slides>
  <Notes>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Slide master</vt:lpstr>
      <vt:lpstr>PowerPoint Presentation</vt:lpstr>
      <vt:lpstr>PowerPoint Presentation</vt:lpstr>
      <vt:lpstr>Contents</vt:lpstr>
      <vt:lpstr>Message from our Chair</vt:lpstr>
      <vt:lpstr>About us</vt:lpstr>
      <vt:lpstr>Year in review</vt:lpstr>
      <vt:lpstr>How we’ve made a difference this year</vt:lpstr>
      <vt:lpstr> 10 years of improving care</vt:lpstr>
      <vt:lpstr>PowerPoint Presentation</vt:lpstr>
      <vt:lpstr>Listening to your experiences</vt:lpstr>
      <vt:lpstr>Advocating for fairer  NHS dentistry</vt:lpstr>
      <vt:lpstr>Positive changes to patient transport support</vt:lpstr>
      <vt:lpstr>Three ways we have made a difference for the community</vt:lpstr>
      <vt:lpstr>Hearing from all communities</vt:lpstr>
      <vt:lpstr>PowerPoint Presentation</vt:lpstr>
      <vt:lpstr>Advice and information</vt:lpstr>
      <vt:lpstr>PowerPoint Presentation</vt:lpstr>
      <vt:lpstr>Volunteering</vt:lpstr>
      <vt:lpstr>PowerPoint Presentation</vt:lpstr>
      <vt:lpstr>Finance and future priorities</vt:lpstr>
      <vt:lpstr>Statutory statements</vt:lpstr>
      <vt:lpstr>The way we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Goodall, Hannah</dc:creator>
  <cp:lastModifiedBy>James, Deborah</cp:lastModifiedBy>
  <cp:revision>158</cp:revision>
  <dcterms:created xsi:type="dcterms:W3CDTF">2023-02-09T10:49:13Z</dcterms:created>
  <dcterms:modified xsi:type="dcterms:W3CDTF">2023-03-29T13:43:52Z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2023-02-01T00:00:00Z</vt:filetime>
  </property>
  <property fmtid="{D5CDD505-2E9C-101B-9397-08002B2CF9AE}" pid="3" name="Creator">
    <vt:lpwstr>Adobe InDesign 18.0 (Macintosh)</vt:lpwstr>
  </property>
  <property fmtid="{D5CDD505-2E9C-101B-9397-08002B2CF9AE}" pid="4" name="LastSaved">
    <vt:filetime>2023-02-09T00:00:00Z</vt:filetime>
  </property>
  <property fmtid="{D5CDD505-2E9C-101B-9397-08002B2CF9AE}" pid="5" name="Producer">
    <vt:lpwstr>Adobe PDF Library 17.0</vt:lpwstr>
  </property>
  <property fmtid="{D5CDD505-2E9C-101B-9397-08002B2CF9AE}" pid="6" name="ContentTypeId">
    <vt:lpwstr>0x010100480EA4E9A0D10A4B86B174D08978D5EB</vt:lpwstr>
  </property>
  <property fmtid="{D5CDD505-2E9C-101B-9397-08002B2CF9AE}" pid="7" name="MediaServiceImageTags">
    <vt:lpwstr/>
  </property>
</Properties>
</file>