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56"/>
  </p:notesMasterIdLst>
  <p:sldIdLst>
    <p:sldId id="308" r:id="rId5"/>
    <p:sldId id="321" r:id="rId6"/>
    <p:sldId id="330" r:id="rId7"/>
    <p:sldId id="365" r:id="rId8"/>
    <p:sldId id="323" r:id="rId9"/>
    <p:sldId id="353" r:id="rId10"/>
    <p:sldId id="334" r:id="rId11"/>
    <p:sldId id="300" r:id="rId12"/>
    <p:sldId id="297" r:id="rId13"/>
    <p:sldId id="359" r:id="rId14"/>
    <p:sldId id="357" r:id="rId15"/>
    <p:sldId id="332" r:id="rId16"/>
    <p:sldId id="351" r:id="rId17"/>
    <p:sldId id="349" r:id="rId18"/>
    <p:sldId id="347" r:id="rId19"/>
    <p:sldId id="337" r:id="rId20"/>
    <p:sldId id="339" r:id="rId21"/>
    <p:sldId id="341" r:id="rId22"/>
    <p:sldId id="342" r:id="rId23"/>
    <p:sldId id="340" r:id="rId24"/>
    <p:sldId id="345" r:id="rId25"/>
    <p:sldId id="343" r:id="rId26"/>
    <p:sldId id="344" r:id="rId27"/>
    <p:sldId id="358" r:id="rId28"/>
    <p:sldId id="366" r:id="rId29"/>
    <p:sldId id="280" r:id="rId30"/>
    <p:sldId id="346" r:id="rId31"/>
    <p:sldId id="356" r:id="rId32"/>
    <p:sldId id="282" r:id="rId33"/>
    <p:sldId id="285" r:id="rId34"/>
    <p:sldId id="284" r:id="rId35"/>
    <p:sldId id="286" r:id="rId36"/>
    <p:sldId id="369" r:id="rId37"/>
    <p:sldId id="354" r:id="rId38"/>
    <p:sldId id="307" r:id="rId39"/>
    <p:sldId id="328" r:id="rId40"/>
    <p:sldId id="329" r:id="rId41"/>
    <p:sldId id="324" r:id="rId42"/>
    <p:sldId id="325" r:id="rId43"/>
    <p:sldId id="350" r:id="rId44"/>
    <p:sldId id="367" r:id="rId45"/>
    <p:sldId id="333" r:id="rId46"/>
    <p:sldId id="360" r:id="rId47"/>
    <p:sldId id="361" r:id="rId48"/>
    <p:sldId id="362" r:id="rId49"/>
    <p:sldId id="364" r:id="rId50"/>
    <p:sldId id="368" r:id="rId51"/>
    <p:sldId id="306" r:id="rId52"/>
    <p:sldId id="352" r:id="rId53"/>
    <p:sldId id="298" r:id="rId54"/>
    <p:sldId id="262"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00E8C-608F-2A05-3F4D-DF2AF40AB89E}" v="35" dt="2025-06-12T15:09:04.812"/>
    <p1510:client id="{420A1204-1A50-4056-980C-532A0ACEDB32}" v="1" dt="2025-06-11T15:18:02.567"/>
    <p1510:client id="{BBADAA60-B6A6-4AA9-9AC2-E99F7ED93E29}" v="2880" dt="2025-06-12T09:42:53.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15247" autoAdjust="0"/>
  </p:normalViewPr>
  <p:slideViewPr>
    <p:cSldViewPr snapToGrid="0">
      <p:cViewPr varScale="1">
        <p:scale>
          <a:sx n="13" d="100"/>
          <a:sy n="13" d="100"/>
        </p:scale>
        <p:origin x="3045"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Turner" userId="b23150d7-4852-4460-aa52-d32dd15585da" providerId="ADAL" clId="{D309A598-806B-4C56-94BC-40813F2516A1}"/>
    <pc:docChg chg="modSld">
      <pc:chgData name="Jon Turner" userId="b23150d7-4852-4460-aa52-d32dd15585da" providerId="ADAL" clId="{D309A598-806B-4C56-94BC-40813F2516A1}" dt="2025-06-12T15:14:05.560" v="46" actId="6549"/>
      <pc:docMkLst>
        <pc:docMk/>
      </pc:docMkLst>
      <pc:sldChg chg="modNotesTx">
        <pc:chgData name="Jon Turner" userId="b23150d7-4852-4460-aa52-d32dd15585da" providerId="ADAL" clId="{D309A598-806B-4C56-94BC-40813F2516A1}" dt="2025-06-12T15:12:53.513" v="24" actId="6549"/>
        <pc:sldMkLst>
          <pc:docMk/>
          <pc:sldMk cId="421630686" sldId="280"/>
        </pc:sldMkLst>
      </pc:sldChg>
      <pc:sldChg chg="modNotesTx">
        <pc:chgData name="Jon Turner" userId="b23150d7-4852-4460-aa52-d32dd15585da" providerId="ADAL" clId="{D309A598-806B-4C56-94BC-40813F2516A1}" dt="2025-06-12T15:13:03.389" v="27" actId="6549"/>
        <pc:sldMkLst>
          <pc:docMk/>
          <pc:sldMk cId="2921057806" sldId="282"/>
        </pc:sldMkLst>
      </pc:sldChg>
      <pc:sldChg chg="modNotesTx">
        <pc:chgData name="Jon Turner" userId="b23150d7-4852-4460-aa52-d32dd15585da" providerId="ADAL" clId="{D309A598-806B-4C56-94BC-40813F2516A1}" dt="2025-06-12T15:13:09.178" v="29" actId="6549"/>
        <pc:sldMkLst>
          <pc:docMk/>
          <pc:sldMk cId="121671905" sldId="284"/>
        </pc:sldMkLst>
      </pc:sldChg>
      <pc:sldChg chg="modNotesTx">
        <pc:chgData name="Jon Turner" userId="b23150d7-4852-4460-aa52-d32dd15585da" providerId="ADAL" clId="{D309A598-806B-4C56-94BC-40813F2516A1}" dt="2025-06-12T15:13:06.350" v="28" actId="6549"/>
        <pc:sldMkLst>
          <pc:docMk/>
          <pc:sldMk cId="2845838301" sldId="285"/>
        </pc:sldMkLst>
      </pc:sldChg>
      <pc:sldChg chg="modNotesTx">
        <pc:chgData name="Jon Turner" userId="b23150d7-4852-4460-aa52-d32dd15585da" providerId="ADAL" clId="{D309A598-806B-4C56-94BC-40813F2516A1}" dt="2025-06-12T15:13:12.362" v="30" actId="6549"/>
        <pc:sldMkLst>
          <pc:docMk/>
          <pc:sldMk cId="3698015962" sldId="286"/>
        </pc:sldMkLst>
      </pc:sldChg>
      <pc:sldChg chg="modNotesTx">
        <pc:chgData name="Jon Turner" userId="b23150d7-4852-4460-aa52-d32dd15585da" providerId="ADAL" clId="{D309A598-806B-4C56-94BC-40813F2516A1}" dt="2025-06-12T15:12:02.469" v="7" actId="6549"/>
        <pc:sldMkLst>
          <pc:docMk/>
          <pc:sldMk cId="1742610496" sldId="297"/>
        </pc:sldMkLst>
      </pc:sldChg>
      <pc:sldChg chg="modNotesTx">
        <pc:chgData name="Jon Turner" userId="b23150d7-4852-4460-aa52-d32dd15585da" providerId="ADAL" clId="{D309A598-806B-4C56-94BC-40813F2516A1}" dt="2025-06-12T15:14:05.560" v="46" actId="6549"/>
        <pc:sldMkLst>
          <pc:docMk/>
          <pc:sldMk cId="1290828831" sldId="298"/>
        </pc:sldMkLst>
      </pc:sldChg>
      <pc:sldChg chg="modNotesTx">
        <pc:chgData name="Jon Turner" userId="b23150d7-4852-4460-aa52-d32dd15585da" providerId="ADAL" clId="{D309A598-806B-4C56-94BC-40813F2516A1}" dt="2025-06-12T15:11:59.909" v="6" actId="6549"/>
        <pc:sldMkLst>
          <pc:docMk/>
          <pc:sldMk cId="2351876492" sldId="300"/>
        </pc:sldMkLst>
      </pc:sldChg>
      <pc:sldChg chg="modNotesTx">
        <pc:chgData name="Jon Turner" userId="b23150d7-4852-4460-aa52-d32dd15585da" providerId="ADAL" clId="{D309A598-806B-4C56-94BC-40813F2516A1}" dt="2025-06-12T15:14:01.303" v="44" actId="6549"/>
        <pc:sldMkLst>
          <pc:docMk/>
          <pc:sldMk cId="3628417352" sldId="306"/>
        </pc:sldMkLst>
      </pc:sldChg>
      <pc:sldChg chg="modNotesTx">
        <pc:chgData name="Jon Turner" userId="b23150d7-4852-4460-aa52-d32dd15585da" providerId="ADAL" clId="{D309A598-806B-4C56-94BC-40813F2516A1}" dt="2025-06-12T15:13:22.035" v="32" actId="6549"/>
        <pc:sldMkLst>
          <pc:docMk/>
          <pc:sldMk cId="4273840631" sldId="307"/>
        </pc:sldMkLst>
      </pc:sldChg>
      <pc:sldChg chg="modNotesTx">
        <pc:chgData name="Jon Turner" userId="b23150d7-4852-4460-aa52-d32dd15585da" providerId="ADAL" clId="{D309A598-806B-4C56-94BC-40813F2516A1}" dt="2025-06-12T15:11:41.426" v="0" actId="6549"/>
        <pc:sldMkLst>
          <pc:docMk/>
          <pc:sldMk cId="2233856739" sldId="308"/>
        </pc:sldMkLst>
      </pc:sldChg>
      <pc:sldChg chg="modNotesTx">
        <pc:chgData name="Jon Turner" userId="b23150d7-4852-4460-aa52-d32dd15585da" providerId="ADAL" clId="{D309A598-806B-4C56-94BC-40813F2516A1}" dt="2025-06-12T15:11:44.896" v="1" actId="6549"/>
        <pc:sldMkLst>
          <pc:docMk/>
          <pc:sldMk cId="1632088686" sldId="321"/>
        </pc:sldMkLst>
      </pc:sldChg>
      <pc:sldChg chg="modNotesTx">
        <pc:chgData name="Jon Turner" userId="b23150d7-4852-4460-aa52-d32dd15585da" providerId="ADAL" clId="{D309A598-806B-4C56-94BC-40813F2516A1}" dt="2025-06-12T15:11:51.991" v="3" actId="6549"/>
        <pc:sldMkLst>
          <pc:docMk/>
          <pc:sldMk cId="2340553080" sldId="323"/>
        </pc:sldMkLst>
      </pc:sldChg>
      <pc:sldChg chg="modNotesTx">
        <pc:chgData name="Jon Turner" userId="b23150d7-4852-4460-aa52-d32dd15585da" providerId="ADAL" clId="{D309A598-806B-4C56-94BC-40813F2516A1}" dt="2025-06-12T15:13:31.075" v="35" actId="6549"/>
        <pc:sldMkLst>
          <pc:docMk/>
          <pc:sldMk cId="1071500550" sldId="324"/>
        </pc:sldMkLst>
      </pc:sldChg>
      <pc:sldChg chg="modNotesTx">
        <pc:chgData name="Jon Turner" userId="b23150d7-4852-4460-aa52-d32dd15585da" providerId="ADAL" clId="{D309A598-806B-4C56-94BC-40813F2516A1}" dt="2025-06-12T15:13:33.209" v="36" actId="6549"/>
        <pc:sldMkLst>
          <pc:docMk/>
          <pc:sldMk cId="169416132" sldId="325"/>
        </pc:sldMkLst>
      </pc:sldChg>
      <pc:sldChg chg="modNotesTx">
        <pc:chgData name="Jon Turner" userId="b23150d7-4852-4460-aa52-d32dd15585da" providerId="ADAL" clId="{D309A598-806B-4C56-94BC-40813F2516A1}" dt="2025-06-12T15:13:24.632" v="33" actId="6549"/>
        <pc:sldMkLst>
          <pc:docMk/>
          <pc:sldMk cId="3010088567" sldId="328"/>
        </pc:sldMkLst>
      </pc:sldChg>
      <pc:sldChg chg="modNotesTx">
        <pc:chgData name="Jon Turner" userId="b23150d7-4852-4460-aa52-d32dd15585da" providerId="ADAL" clId="{D309A598-806B-4C56-94BC-40813F2516A1}" dt="2025-06-12T15:13:27.740" v="34" actId="6549"/>
        <pc:sldMkLst>
          <pc:docMk/>
          <pc:sldMk cId="3693050729" sldId="329"/>
        </pc:sldMkLst>
      </pc:sldChg>
      <pc:sldChg chg="modNotesTx">
        <pc:chgData name="Jon Turner" userId="b23150d7-4852-4460-aa52-d32dd15585da" providerId="ADAL" clId="{D309A598-806B-4C56-94BC-40813F2516A1}" dt="2025-06-12T15:11:48.165" v="2" actId="6549"/>
        <pc:sldMkLst>
          <pc:docMk/>
          <pc:sldMk cId="1213217766" sldId="330"/>
        </pc:sldMkLst>
      </pc:sldChg>
      <pc:sldChg chg="modNotesTx">
        <pc:chgData name="Jon Turner" userId="b23150d7-4852-4460-aa52-d32dd15585da" providerId="ADAL" clId="{D309A598-806B-4C56-94BC-40813F2516A1}" dt="2025-06-12T15:12:09.792" v="10" actId="6549"/>
        <pc:sldMkLst>
          <pc:docMk/>
          <pc:sldMk cId="3145726341" sldId="332"/>
        </pc:sldMkLst>
      </pc:sldChg>
      <pc:sldChg chg="modNotesTx">
        <pc:chgData name="Jon Turner" userId="b23150d7-4852-4460-aa52-d32dd15585da" providerId="ADAL" clId="{D309A598-806B-4C56-94BC-40813F2516A1}" dt="2025-06-12T15:13:47.571" v="39" actId="6549"/>
        <pc:sldMkLst>
          <pc:docMk/>
          <pc:sldMk cId="3963700683" sldId="333"/>
        </pc:sldMkLst>
      </pc:sldChg>
      <pc:sldChg chg="modNotesTx">
        <pc:chgData name="Jon Turner" userId="b23150d7-4852-4460-aa52-d32dd15585da" providerId="ADAL" clId="{D309A598-806B-4C56-94BC-40813F2516A1}" dt="2025-06-12T15:11:57.639" v="5" actId="6549"/>
        <pc:sldMkLst>
          <pc:docMk/>
          <pc:sldMk cId="1148347430" sldId="334"/>
        </pc:sldMkLst>
      </pc:sldChg>
      <pc:sldChg chg="modNotesTx">
        <pc:chgData name="Jon Turner" userId="b23150d7-4852-4460-aa52-d32dd15585da" providerId="ADAL" clId="{D309A598-806B-4C56-94BC-40813F2516A1}" dt="2025-06-12T15:12:23.756" v="15" actId="6549"/>
        <pc:sldMkLst>
          <pc:docMk/>
          <pc:sldMk cId="1650471291" sldId="337"/>
        </pc:sldMkLst>
      </pc:sldChg>
      <pc:sldChg chg="modNotesTx">
        <pc:chgData name="Jon Turner" userId="b23150d7-4852-4460-aa52-d32dd15585da" providerId="ADAL" clId="{D309A598-806B-4C56-94BC-40813F2516A1}" dt="2025-06-12T15:12:28.127" v="16" actId="6549"/>
        <pc:sldMkLst>
          <pc:docMk/>
          <pc:sldMk cId="2291974993" sldId="339"/>
        </pc:sldMkLst>
      </pc:sldChg>
      <pc:sldChg chg="modNotesTx">
        <pc:chgData name="Jon Turner" userId="b23150d7-4852-4460-aa52-d32dd15585da" providerId="ADAL" clId="{D309A598-806B-4C56-94BC-40813F2516A1}" dt="2025-06-12T15:12:35.415" v="19" actId="6549"/>
        <pc:sldMkLst>
          <pc:docMk/>
          <pc:sldMk cId="3043398014" sldId="340"/>
        </pc:sldMkLst>
      </pc:sldChg>
      <pc:sldChg chg="modNotesTx">
        <pc:chgData name="Jon Turner" userId="b23150d7-4852-4460-aa52-d32dd15585da" providerId="ADAL" clId="{D309A598-806B-4C56-94BC-40813F2516A1}" dt="2025-06-12T15:12:30.472" v="17" actId="6549"/>
        <pc:sldMkLst>
          <pc:docMk/>
          <pc:sldMk cId="2418378180" sldId="341"/>
        </pc:sldMkLst>
      </pc:sldChg>
      <pc:sldChg chg="modNotesTx">
        <pc:chgData name="Jon Turner" userId="b23150d7-4852-4460-aa52-d32dd15585da" providerId="ADAL" clId="{D309A598-806B-4C56-94BC-40813F2516A1}" dt="2025-06-12T15:12:33.140" v="18" actId="6549"/>
        <pc:sldMkLst>
          <pc:docMk/>
          <pc:sldMk cId="2816088968" sldId="342"/>
        </pc:sldMkLst>
      </pc:sldChg>
      <pc:sldChg chg="modNotesTx">
        <pc:chgData name="Jon Turner" userId="b23150d7-4852-4460-aa52-d32dd15585da" providerId="ADAL" clId="{D309A598-806B-4C56-94BC-40813F2516A1}" dt="2025-06-12T15:12:43.439" v="21" actId="6549"/>
        <pc:sldMkLst>
          <pc:docMk/>
          <pc:sldMk cId="1691342119" sldId="343"/>
        </pc:sldMkLst>
      </pc:sldChg>
      <pc:sldChg chg="modNotesTx">
        <pc:chgData name="Jon Turner" userId="b23150d7-4852-4460-aa52-d32dd15585da" providerId="ADAL" clId="{D309A598-806B-4C56-94BC-40813F2516A1}" dt="2025-06-12T15:12:46.411" v="22" actId="6549"/>
        <pc:sldMkLst>
          <pc:docMk/>
          <pc:sldMk cId="2081063218" sldId="344"/>
        </pc:sldMkLst>
      </pc:sldChg>
      <pc:sldChg chg="modNotesTx">
        <pc:chgData name="Jon Turner" userId="b23150d7-4852-4460-aa52-d32dd15585da" providerId="ADAL" clId="{D309A598-806B-4C56-94BC-40813F2516A1}" dt="2025-06-12T15:12:40.214" v="20" actId="6549"/>
        <pc:sldMkLst>
          <pc:docMk/>
          <pc:sldMk cId="3892511600" sldId="345"/>
        </pc:sldMkLst>
      </pc:sldChg>
      <pc:sldChg chg="modNotesTx">
        <pc:chgData name="Jon Turner" userId="b23150d7-4852-4460-aa52-d32dd15585da" providerId="ADAL" clId="{D309A598-806B-4C56-94BC-40813F2516A1}" dt="2025-06-12T15:12:57.203" v="25" actId="6549"/>
        <pc:sldMkLst>
          <pc:docMk/>
          <pc:sldMk cId="117696226" sldId="346"/>
        </pc:sldMkLst>
      </pc:sldChg>
      <pc:sldChg chg="modNotesTx">
        <pc:chgData name="Jon Turner" userId="b23150d7-4852-4460-aa52-d32dd15585da" providerId="ADAL" clId="{D309A598-806B-4C56-94BC-40813F2516A1}" dt="2025-06-12T15:12:17.741" v="13" actId="6549"/>
        <pc:sldMkLst>
          <pc:docMk/>
          <pc:sldMk cId="3205797835" sldId="347"/>
        </pc:sldMkLst>
      </pc:sldChg>
      <pc:sldChg chg="modNotesTx">
        <pc:chgData name="Jon Turner" userId="b23150d7-4852-4460-aa52-d32dd15585da" providerId="ADAL" clId="{D309A598-806B-4C56-94BC-40813F2516A1}" dt="2025-06-12T15:12:14.602" v="12" actId="6549"/>
        <pc:sldMkLst>
          <pc:docMk/>
          <pc:sldMk cId="3957260602" sldId="349"/>
        </pc:sldMkLst>
      </pc:sldChg>
      <pc:sldChg chg="modNotesTx">
        <pc:chgData name="Jon Turner" userId="b23150d7-4852-4460-aa52-d32dd15585da" providerId="ADAL" clId="{D309A598-806B-4C56-94BC-40813F2516A1}" dt="2025-06-12T15:13:35.700" v="37" actId="6549"/>
        <pc:sldMkLst>
          <pc:docMk/>
          <pc:sldMk cId="1207990963" sldId="350"/>
        </pc:sldMkLst>
      </pc:sldChg>
      <pc:sldChg chg="modNotesTx">
        <pc:chgData name="Jon Turner" userId="b23150d7-4852-4460-aa52-d32dd15585da" providerId="ADAL" clId="{D309A598-806B-4C56-94BC-40813F2516A1}" dt="2025-06-12T15:12:12.666" v="11" actId="6549"/>
        <pc:sldMkLst>
          <pc:docMk/>
          <pc:sldMk cId="2670765582" sldId="351"/>
        </pc:sldMkLst>
      </pc:sldChg>
      <pc:sldChg chg="modNotesTx">
        <pc:chgData name="Jon Turner" userId="b23150d7-4852-4460-aa52-d32dd15585da" providerId="ADAL" clId="{D309A598-806B-4C56-94BC-40813F2516A1}" dt="2025-06-12T15:14:03.641" v="45" actId="6549"/>
        <pc:sldMkLst>
          <pc:docMk/>
          <pc:sldMk cId="2742661397" sldId="352"/>
        </pc:sldMkLst>
      </pc:sldChg>
      <pc:sldChg chg="modNotesTx">
        <pc:chgData name="Jon Turner" userId="b23150d7-4852-4460-aa52-d32dd15585da" providerId="ADAL" clId="{D309A598-806B-4C56-94BC-40813F2516A1}" dt="2025-06-12T15:11:55.398" v="4" actId="6549"/>
        <pc:sldMkLst>
          <pc:docMk/>
          <pc:sldMk cId="497880174" sldId="353"/>
        </pc:sldMkLst>
      </pc:sldChg>
      <pc:sldChg chg="modNotesTx">
        <pc:chgData name="Jon Turner" userId="b23150d7-4852-4460-aa52-d32dd15585da" providerId="ADAL" clId="{D309A598-806B-4C56-94BC-40813F2516A1}" dt="2025-06-12T15:13:19.729" v="31" actId="6549"/>
        <pc:sldMkLst>
          <pc:docMk/>
          <pc:sldMk cId="2020656428" sldId="354"/>
        </pc:sldMkLst>
      </pc:sldChg>
      <pc:sldChg chg="modNotesTx">
        <pc:chgData name="Jon Turner" userId="b23150d7-4852-4460-aa52-d32dd15585da" providerId="ADAL" clId="{D309A598-806B-4C56-94BC-40813F2516A1}" dt="2025-06-12T15:13:00.935" v="26" actId="6549"/>
        <pc:sldMkLst>
          <pc:docMk/>
          <pc:sldMk cId="2015667079" sldId="356"/>
        </pc:sldMkLst>
      </pc:sldChg>
      <pc:sldChg chg="modNotesTx">
        <pc:chgData name="Jon Turner" userId="b23150d7-4852-4460-aa52-d32dd15585da" providerId="ADAL" clId="{D309A598-806B-4C56-94BC-40813F2516A1}" dt="2025-06-12T15:12:07.709" v="9" actId="6549"/>
        <pc:sldMkLst>
          <pc:docMk/>
          <pc:sldMk cId="1504380096" sldId="357"/>
        </pc:sldMkLst>
      </pc:sldChg>
      <pc:sldChg chg="modNotesTx">
        <pc:chgData name="Jon Turner" userId="b23150d7-4852-4460-aa52-d32dd15585da" providerId="ADAL" clId="{D309A598-806B-4C56-94BC-40813F2516A1}" dt="2025-06-12T15:12:48.853" v="23" actId="6549"/>
        <pc:sldMkLst>
          <pc:docMk/>
          <pc:sldMk cId="4629602" sldId="358"/>
        </pc:sldMkLst>
      </pc:sldChg>
      <pc:sldChg chg="modNotesTx">
        <pc:chgData name="Jon Turner" userId="b23150d7-4852-4460-aa52-d32dd15585da" providerId="ADAL" clId="{D309A598-806B-4C56-94BC-40813F2516A1}" dt="2025-06-12T15:12:05.035" v="8" actId="6549"/>
        <pc:sldMkLst>
          <pc:docMk/>
          <pc:sldMk cId="3602312148" sldId="359"/>
        </pc:sldMkLst>
      </pc:sldChg>
      <pc:sldChg chg="modNotesTx">
        <pc:chgData name="Jon Turner" userId="b23150d7-4852-4460-aa52-d32dd15585da" providerId="ADAL" clId="{D309A598-806B-4C56-94BC-40813F2516A1}" dt="2025-06-12T15:13:49.952" v="40" actId="6549"/>
        <pc:sldMkLst>
          <pc:docMk/>
          <pc:sldMk cId="153707005" sldId="360"/>
        </pc:sldMkLst>
      </pc:sldChg>
      <pc:sldChg chg="modNotesTx">
        <pc:chgData name="Jon Turner" userId="b23150d7-4852-4460-aa52-d32dd15585da" providerId="ADAL" clId="{D309A598-806B-4C56-94BC-40813F2516A1}" dt="2025-06-12T15:13:52.652" v="41" actId="6549"/>
        <pc:sldMkLst>
          <pc:docMk/>
          <pc:sldMk cId="683213919" sldId="361"/>
        </pc:sldMkLst>
      </pc:sldChg>
      <pc:sldChg chg="modNotesTx">
        <pc:chgData name="Jon Turner" userId="b23150d7-4852-4460-aa52-d32dd15585da" providerId="ADAL" clId="{D309A598-806B-4C56-94BC-40813F2516A1}" dt="2025-06-12T15:13:55.181" v="42" actId="6549"/>
        <pc:sldMkLst>
          <pc:docMk/>
          <pc:sldMk cId="2186140038" sldId="362"/>
        </pc:sldMkLst>
      </pc:sldChg>
      <pc:sldChg chg="modNotesTx">
        <pc:chgData name="Jon Turner" userId="b23150d7-4852-4460-aa52-d32dd15585da" providerId="ADAL" clId="{D309A598-806B-4C56-94BC-40813F2516A1}" dt="2025-06-12T15:13:57.547" v="43" actId="6549"/>
        <pc:sldMkLst>
          <pc:docMk/>
          <pc:sldMk cId="1234274463" sldId="364"/>
        </pc:sldMkLst>
      </pc:sldChg>
      <pc:sldChg chg="modNotesTx">
        <pc:chgData name="Jon Turner" userId="b23150d7-4852-4460-aa52-d32dd15585da" providerId="ADAL" clId="{D309A598-806B-4C56-94BC-40813F2516A1}" dt="2025-06-12T15:13:42.987" v="38" actId="6549"/>
        <pc:sldMkLst>
          <pc:docMk/>
          <pc:sldMk cId="2128118541" sldId="367"/>
        </pc:sldMkLst>
      </pc:sldChg>
    </pc:docChg>
  </pc:docChgLst>
  <pc:docChgLst>
    <pc:chgData name="Jon Turner" userId="S::jon.turner@healthwatch.co.uk::b23150d7-4852-4460-aa52-d32dd15585da" providerId="AD" clId="Web-{2F000E8C-608F-2A05-3F4D-DF2AF40AB89E}"/>
    <pc:docChg chg="addSld modSld sldOrd">
      <pc:chgData name="Jon Turner" userId="S::jon.turner@healthwatch.co.uk::b23150d7-4852-4460-aa52-d32dd15585da" providerId="AD" clId="Web-{2F000E8C-608F-2A05-3F4D-DF2AF40AB89E}" dt="2025-06-12T15:09:04.812" v="120"/>
      <pc:docMkLst>
        <pc:docMk/>
      </pc:docMkLst>
      <pc:sldChg chg="modNotes">
        <pc:chgData name="Jon Turner" userId="S::jon.turner@healthwatch.co.uk::b23150d7-4852-4460-aa52-d32dd15585da" providerId="AD" clId="Web-{2F000E8C-608F-2A05-3F4D-DF2AF40AB89E}" dt="2025-06-12T14:49:18.044" v="82"/>
        <pc:sldMkLst>
          <pc:docMk/>
          <pc:sldMk cId="2233856739" sldId="308"/>
        </pc:sldMkLst>
      </pc:sldChg>
      <pc:sldChg chg="modNotes">
        <pc:chgData name="Jon Turner" userId="S::jon.turner@healthwatch.co.uk::b23150d7-4852-4460-aa52-d32dd15585da" providerId="AD" clId="Web-{2F000E8C-608F-2A05-3F4D-DF2AF40AB89E}" dt="2025-06-12T14:51:13.411" v="84"/>
        <pc:sldMkLst>
          <pc:docMk/>
          <pc:sldMk cId="1148347430" sldId="334"/>
        </pc:sldMkLst>
      </pc:sldChg>
      <pc:sldChg chg="modNotes">
        <pc:chgData name="Jon Turner" userId="S::jon.turner@healthwatch.co.uk::b23150d7-4852-4460-aa52-d32dd15585da" providerId="AD" clId="Web-{2F000E8C-608F-2A05-3F4D-DF2AF40AB89E}" dt="2025-06-12T14:54:43.254" v="88"/>
        <pc:sldMkLst>
          <pc:docMk/>
          <pc:sldMk cId="2081063218" sldId="344"/>
        </pc:sldMkLst>
      </pc:sldChg>
      <pc:sldChg chg="modSp add ord replId">
        <pc:chgData name="Jon Turner" userId="S::jon.turner@healthwatch.co.uk::b23150d7-4852-4460-aa52-d32dd15585da" providerId="AD" clId="Web-{2F000E8C-608F-2A05-3F4D-DF2AF40AB89E}" dt="2025-06-12T15:09:04.812" v="120"/>
        <pc:sldMkLst>
          <pc:docMk/>
          <pc:sldMk cId="1832897938" sldId="369"/>
        </pc:sldMkLst>
        <pc:spChg chg="mod">
          <ac:chgData name="Jon Turner" userId="S::jon.turner@healthwatch.co.uk::b23150d7-4852-4460-aa52-d32dd15585da" providerId="AD" clId="Web-{2F000E8C-608F-2A05-3F4D-DF2AF40AB89E}" dt="2025-06-12T14:58:52.567" v="104" actId="20577"/>
          <ac:spMkLst>
            <pc:docMk/>
            <pc:sldMk cId="1832897938" sldId="369"/>
            <ac:spMk id="6" creationId="{FE04F8D2-28C1-2FB9-8FC2-6E46900EA0EB}"/>
          </ac:spMkLst>
        </pc:spChg>
        <pc:picChg chg="mod modCrop">
          <ac:chgData name="Jon Turner" userId="S::jon.turner@healthwatch.co.uk::b23150d7-4852-4460-aa52-d32dd15585da" providerId="AD" clId="Web-{2F000E8C-608F-2A05-3F4D-DF2AF40AB89E}" dt="2025-06-12T15:09:04.812" v="120"/>
          <ac:picMkLst>
            <pc:docMk/>
            <pc:sldMk cId="1832897938" sldId="369"/>
            <ac:picMk id="5" creationId="{6A588A40-343D-919C-36A6-7968A09CB0CA}"/>
          </ac:picMkLst>
        </pc:picChg>
      </pc:sldChg>
    </pc:docChg>
  </pc:docChgLst>
  <pc:docChgLst>
    <pc:chgData name="Jon Turner" userId="b23150d7-4852-4460-aa52-d32dd15585da" providerId="ADAL" clId="{BBADAA60-B6A6-4AA9-9AC2-E99F7ED93E29}"/>
    <pc:docChg chg="custSel modSld">
      <pc:chgData name="Jon Turner" userId="b23150d7-4852-4460-aa52-d32dd15585da" providerId="ADAL" clId="{BBADAA60-B6A6-4AA9-9AC2-E99F7ED93E29}" dt="2025-06-12T10:35:22.126" v="3199" actId="20577"/>
      <pc:docMkLst>
        <pc:docMk/>
      </pc:docMkLst>
      <pc:sldChg chg="modNotesTx">
        <pc:chgData name="Jon Turner" userId="b23150d7-4852-4460-aa52-d32dd15585da" providerId="ADAL" clId="{BBADAA60-B6A6-4AA9-9AC2-E99F7ED93E29}" dt="2025-06-12T10:35:22.126" v="3199" actId="20577"/>
        <pc:sldMkLst>
          <pc:docMk/>
          <pc:sldMk cId="2742661397" sldId="352"/>
        </pc:sldMkLst>
      </pc:sldChg>
      <pc:sldChg chg="modSp mod modNotesTx">
        <pc:chgData name="Jon Turner" userId="b23150d7-4852-4460-aa52-d32dd15585da" providerId="ADAL" clId="{BBADAA60-B6A6-4AA9-9AC2-E99F7ED93E29}" dt="2025-06-12T09:36:35.281" v="2808" actId="20577"/>
        <pc:sldMkLst>
          <pc:docMk/>
          <pc:sldMk cId="2020656428" sldId="354"/>
        </pc:sldMkLst>
        <pc:spChg chg="mod">
          <ac:chgData name="Jon Turner" userId="b23150d7-4852-4460-aa52-d32dd15585da" providerId="ADAL" clId="{BBADAA60-B6A6-4AA9-9AC2-E99F7ED93E29}" dt="2025-06-12T09:25:28.558" v="299" actId="20577"/>
          <ac:spMkLst>
            <pc:docMk/>
            <pc:sldMk cId="2020656428" sldId="354"/>
            <ac:spMk id="3" creationId="{EF6939E4-D4CA-7069-D8A8-B1E2C98B80CA}"/>
          </ac:spMkLst>
        </pc:spChg>
      </pc:sldChg>
      <pc:sldChg chg="modSp mod modNotesTx">
        <pc:chgData name="Jon Turner" userId="b23150d7-4852-4460-aa52-d32dd15585da" providerId="ADAL" clId="{BBADAA60-B6A6-4AA9-9AC2-E99F7ED93E29}" dt="2025-06-12T09:23:47.627" v="74" actId="20577"/>
        <pc:sldMkLst>
          <pc:docMk/>
          <pc:sldMk cId="1234274463" sldId="364"/>
        </pc:sldMkLst>
        <pc:spChg chg="mod">
          <ac:chgData name="Jon Turner" userId="b23150d7-4852-4460-aa52-d32dd15585da" providerId="ADAL" clId="{BBADAA60-B6A6-4AA9-9AC2-E99F7ED93E29}" dt="2025-06-12T09:21:56.209" v="6" actId="33524"/>
          <ac:spMkLst>
            <pc:docMk/>
            <pc:sldMk cId="1234274463" sldId="364"/>
            <ac:spMk id="3" creationId="{EDF662FE-C042-5618-81DB-9DA344B03174}"/>
          </ac:spMkLst>
        </pc:spChg>
      </pc:sldChg>
      <pc:sldChg chg="modNotesTx">
        <pc:chgData name="Jon Turner" userId="b23150d7-4852-4460-aa52-d32dd15585da" providerId="ADAL" clId="{BBADAA60-B6A6-4AA9-9AC2-E99F7ED93E29}" dt="2025-06-12T09:42:53.698" v="2879" actId="20577"/>
        <pc:sldMkLst>
          <pc:docMk/>
          <pc:sldMk cId="2128118541"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76D5C9-46CE-4012-8C2E-8B435A37FB4A}" type="datetimeFigureOut">
              <a:rPr lang="en-US" smtClean="0"/>
              <a:pPr/>
              <a:t>6/12/2025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07000"/>
              </a:lnSpc>
              <a:spcAft>
                <a:spcPts val="800"/>
              </a:spcAft>
            </a:pPr>
            <a:endParaRPr lang="en-GB" sz="1200" dirty="0">
              <a:effectLst/>
              <a:latin typeface="Century Gothic"/>
              <a:ea typeface="Calibri"/>
              <a:cs typeface="Calibri" panose="020F0502020204030204" pitchFamily="34" charset="0"/>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a:t>
            </a:fld>
            <a:endParaRPr lang="en-GB"/>
          </a:p>
        </p:txBody>
      </p:sp>
    </p:spTree>
    <p:extLst>
      <p:ext uri="{BB962C8B-B14F-4D97-AF65-F5344CB8AC3E}">
        <p14:creationId xmlns:p14="http://schemas.microsoft.com/office/powerpoint/2010/main" val="181800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FF3CC-CDB9-4EB4-29F7-0D733F810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FE2EF-B721-1B12-62C6-71D609C03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90E5B-9423-6CFB-BD45-D043F3A8D773}"/>
              </a:ext>
            </a:extLst>
          </p:cNvPr>
          <p:cNvSpPr>
            <a:spLocks noGrp="1"/>
          </p:cNvSpPr>
          <p:nvPr>
            <p:ph type="body" idx="1"/>
          </p:nvPr>
        </p:nvSpPr>
        <p:spPr/>
        <p:txBody>
          <a:bodyPr>
            <a:normAutofit lnSpcReduction="10000"/>
          </a:bodyPr>
          <a:lstStyle/>
          <a:p>
            <a:endParaRPr lang="en-GB" dirty="0"/>
          </a:p>
        </p:txBody>
      </p:sp>
      <p:sp>
        <p:nvSpPr>
          <p:cNvPr id="4" name="Slide Number Placeholder 3">
            <a:extLst>
              <a:ext uri="{FF2B5EF4-FFF2-40B4-BE49-F238E27FC236}">
                <a16:creationId xmlns:a16="http://schemas.microsoft.com/office/drawing/2014/main" id="{E38B509A-87F5-F369-38C6-07A67CA6E59B}"/>
              </a:ext>
            </a:extLst>
          </p:cNvPr>
          <p:cNvSpPr>
            <a:spLocks noGrp="1"/>
          </p:cNvSpPr>
          <p:nvPr>
            <p:ph type="sldNum" sz="quarter" idx="5"/>
          </p:nvPr>
        </p:nvSpPr>
        <p:spPr/>
        <p:txBody>
          <a:bodyPr/>
          <a:lstStyle/>
          <a:p>
            <a:fld id="{4EE68B5F-D307-4135-93FD-44AEFFEFA4CE}" type="slidenum">
              <a:rPr lang="en-GB" smtClean="0"/>
              <a:pPr/>
              <a:t>10</a:t>
            </a:fld>
            <a:endParaRPr lang="en-GB"/>
          </a:p>
        </p:txBody>
      </p:sp>
    </p:spTree>
    <p:extLst>
      <p:ext uri="{BB962C8B-B14F-4D97-AF65-F5344CB8AC3E}">
        <p14:creationId xmlns:p14="http://schemas.microsoft.com/office/powerpoint/2010/main" val="336273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B1A8-0BD2-BBB4-1F07-744963871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34AB4-4F1B-E79D-7C5A-C3C6A263E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443FB-3CEA-7635-76EB-C09AB57879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419F35-000C-874D-BC63-0673CC35D590}"/>
              </a:ext>
            </a:extLst>
          </p:cNvPr>
          <p:cNvSpPr>
            <a:spLocks noGrp="1"/>
          </p:cNvSpPr>
          <p:nvPr>
            <p:ph type="sldNum" sz="quarter" idx="5"/>
          </p:nvPr>
        </p:nvSpPr>
        <p:spPr/>
        <p:txBody>
          <a:bodyPr/>
          <a:lstStyle/>
          <a:p>
            <a:fld id="{4EE68B5F-D307-4135-93FD-44AEFFEFA4CE}" type="slidenum">
              <a:rPr lang="en-GB" smtClean="0"/>
              <a:pPr/>
              <a:t>11</a:t>
            </a:fld>
            <a:endParaRPr lang="en-GB"/>
          </a:p>
        </p:txBody>
      </p:sp>
    </p:spTree>
    <p:extLst>
      <p:ext uri="{BB962C8B-B14F-4D97-AF65-F5344CB8AC3E}">
        <p14:creationId xmlns:p14="http://schemas.microsoft.com/office/powerpoint/2010/main" val="804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12</a:t>
            </a:fld>
            <a:endParaRPr lang="en-GB"/>
          </a:p>
        </p:txBody>
      </p:sp>
    </p:spTree>
    <p:extLst>
      <p:ext uri="{BB962C8B-B14F-4D97-AF65-F5344CB8AC3E}">
        <p14:creationId xmlns:p14="http://schemas.microsoft.com/office/powerpoint/2010/main" val="246795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13</a:t>
            </a:fld>
            <a:endParaRPr lang="en-GB"/>
          </a:p>
        </p:txBody>
      </p:sp>
    </p:spTree>
    <p:extLst>
      <p:ext uri="{BB962C8B-B14F-4D97-AF65-F5344CB8AC3E}">
        <p14:creationId xmlns:p14="http://schemas.microsoft.com/office/powerpoint/2010/main" val="202509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14</a:t>
            </a:fld>
            <a:endParaRPr lang="en-GB"/>
          </a:p>
        </p:txBody>
      </p:sp>
    </p:spTree>
    <p:extLst>
      <p:ext uri="{BB962C8B-B14F-4D97-AF65-F5344CB8AC3E}">
        <p14:creationId xmlns:p14="http://schemas.microsoft.com/office/powerpoint/2010/main" val="59024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15</a:t>
            </a:fld>
            <a:endParaRPr lang="en-GB"/>
          </a:p>
        </p:txBody>
      </p:sp>
    </p:spTree>
    <p:extLst>
      <p:ext uri="{BB962C8B-B14F-4D97-AF65-F5344CB8AC3E}">
        <p14:creationId xmlns:p14="http://schemas.microsoft.com/office/powerpoint/2010/main" val="196575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16</a:t>
            </a:fld>
            <a:endParaRPr lang="en-GB"/>
          </a:p>
        </p:txBody>
      </p:sp>
    </p:spTree>
    <p:extLst>
      <p:ext uri="{BB962C8B-B14F-4D97-AF65-F5344CB8AC3E}">
        <p14:creationId xmlns:p14="http://schemas.microsoft.com/office/powerpoint/2010/main" val="353906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17</a:t>
            </a:fld>
            <a:endParaRPr lang="en-GB"/>
          </a:p>
        </p:txBody>
      </p:sp>
    </p:spTree>
    <p:extLst>
      <p:ext uri="{BB962C8B-B14F-4D97-AF65-F5344CB8AC3E}">
        <p14:creationId xmlns:p14="http://schemas.microsoft.com/office/powerpoint/2010/main" val="69184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18</a:t>
            </a:fld>
            <a:endParaRPr lang="en-GB"/>
          </a:p>
        </p:txBody>
      </p:sp>
    </p:spTree>
    <p:extLst>
      <p:ext uri="{BB962C8B-B14F-4D97-AF65-F5344CB8AC3E}">
        <p14:creationId xmlns:p14="http://schemas.microsoft.com/office/powerpoint/2010/main" val="875142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19</a:t>
            </a:fld>
            <a:endParaRPr lang="en-GB"/>
          </a:p>
        </p:txBody>
      </p:sp>
    </p:spTree>
    <p:extLst>
      <p:ext uri="{BB962C8B-B14F-4D97-AF65-F5344CB8AC3E}">
        <p14:creationId xmlns:p14="http://schemas.microsoft.com/office/powerpoint/2010/main" val="163313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19D279-CFE8-4395-B5C6-B35E5A4BCA02}" type="slidenum">
              <a:rPr kumimoji="0" lang="en-GB" alt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782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20</a:t>
            </a:fld>
            <a:endParaRPr lang="en-GB"/>
          </a:p>
        </p:txBody>
      </p:sp>
    </p:spTree>
    <p:extLst>
      <p:ext uri="{BB962C8B-B14F-4D97-AF65-F5344CB8AC3E}">
        <p14:creationId xmlns:p14="http://schemas.microsoft.com/office/powerpoint/2010/main" val="60519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21</a:t>
            </a:fld>
            <a:endParaRPr lang="en-GB"/>
          </a:p>
        </p:txBody>
      </p:sp>
    </p:spTree>
    <p:extLst>
      <p:ext uri="{BB962C8B-B14F-4D97-AF65-F5344CB8AC3E}">
        <p14:creationId xmlns:p14="http://schemas.microsoft.com/office/powerpoint/2010/main" val="260187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22</a:t>
            </a:fld>
            <a:endParaRPr lang="en-GB"/>
          </a:p>
        </p:txBody>
      </p:sp>
    </p:spTree>
    <p:extLst>
      <p:ext uri="{BB962C8B-B14F-4D97-AF65-F5344CB8AC3E}">
        <p14:creationId xmlns:p14="http://schemas.microsoft.com/office/powerpoint/2010/main" val="248419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cs typeface="+mn-lt"/>
              </a:rPr>
            </a:b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23</a:t>
            </a:fld>
            <a:endParaRPr lang="en-GB"/>
          </a:p>
        </p:txBody>
      </p:sp>
    </p:spTree>
    <p:extLst>
      <p:ext uri="{BB962C8B-B14F-4D97-AF65-F5344CB8AC3E}">
        <p14:creationId xmlns:p14="http://schemas.microsoft.com/office/powerpoint/2010/main" val="243533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627D-DEA0-6029-3BF7-63C0FBC60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603E4-88B8-6871-461E-B51431C2A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C6DF1-2596-C87C-F75C-A182AE1279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p:txBody>
      </p:sp>
      <p:sp>
        <p:nvSpPr>
          <p:cNvPr id="4" name="Slide Number Placeholder 3">
            <a:extLst>
              <a:ext uri="{FF2B5EF4-FFF2-40B4-BE49-F238E27FC236}">
                <a16:creationId xmlns:a16="http://schemas.microsoft.com/office/drawing/2014/main" id="{2A2607A3-A1DA-F5D8-9014-CAE2FFE84BBA}"/>
              </a:ext>
            </a:extLst>
          </p:cNvPr>
          <p:cNvSpPr>
            <a:spLocks noGrp="1"/>
          </p:cNvSpPr>
          <p:nvPr>
            <p:ph type="sldNum" sz="quarter" idx="5"/>
          </p:nvPr>
        </p:nvSpPr>
        <p:spPr/>
        <p:txBody>
          <a:bodyPr/>
          <a:lstStyle/>
          <a:p>
            <a:fld id="{4EE68B5F-D307-4135-93FD-44AEFFEFA4CE}" type="slidenum">
              <a:rPr lang="en-GB" smtClean="0"/>
              <a:pPr/>
              <a:t>24</a:t>
            </a:fld>
            <a:endParaRPr lang="en-GB"/>
          </a:p>
        </p:txBody>
      </p:sp>
    </p:spTree>
    <p:extLst>
      <p:ext uri="{BB962C8B-B14F-4D97-AF65-F5344CB8AC3E}">
        <p14:creationId xmlns:p14="http://schemas.microsoft.com/office/powerpoint/2010/main" val="390275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0A04-FC45-D086-EACF-25388F948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24845-C59B-C3A2-16E5-BE656B04F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902C9-86FF-3A0C-8E45-E960EA6D8B50}"/>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A7DDBB60-922F-55C2-3990-E08A8131B789}"/>
              </a:ext>
            </a:extLst>
          </p:cNvPr>
          <p:cNvSpPr>
            <a:spLocks noGrp="1"/>
          </p:cNvSpPr>
          <p:nvPr>
            <p:ph type="sldNum" sz="quarter" idx="5"/>
          </p:nvPr>
        </p:nvSpPr>
        <p:spPr/>
        <p:txBody>
          <a:bodyPr/>
          <a:lstStyle/>
          <a:p>
            <a:fld id="{4EE68B5F-D307-4135-93FD-44AEFFEFA4CE}" type="slidenum">
              <a:rPr lang="en-GB" smtClean="0"/>
              <a:pPr/>
              <a:t>25</a:t>
            </a:fld>
            <a:endParaRPr lang="en-GB"/>
          </a:p>
        </p:txBody>
      </p:sp>
    </p:spTree>
    <p:extLst>
      <p:ext uri="{BB962C8B-B14F-4D97-AF65-F5344CB8AC3E}">
        <p14:creationId xmlns:p14="http://schemas.microsoft.com/office/powerpoint/2010/main" val="2857672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26</a:t>
            </a:fld>
            <a:endParaRPr lang="en-GB"/>
          </a:p>
        </p:txBody>
      </p:sp>
    </p:spTree>
    <p:extLst>
      <p:ext uri="{BB962C8B-B14F-4D97-AF65-F5344CB8AC3E}">
        <p14:creationId xmlns:p14="http://schemas.microsoft.com/office/powerpoint/2010/main" val="417990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27</a:t>
            </a:fld>
            <a:endParaRPr lang="en-GB"/>
          </a:p>
        </p:txBody>
      </p:sp>
    </p:spTree>
    <p:extLst>
      <p:ext uri="{BB962C8B-B14F-4D97-AF65-F5344CB8AC3E}">
        <p14:creationId xmlns:p14="http://schemas.microsoft.com/office/powerpoint/2010/main" val="2971843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28</a:t>
            </a:fld>
            <a:endParaRPr lang="en-GB"/>
          </a:p>
        </p:txBody>
      </p:sp>
    </p:spTree>
    <p:extLst>
      <p:ext uri="{BB962C8B-B14F-4D97-AF65-F5344CB8AC3E}">
        <p14:creationId xmlns:p14="http://schemas.microsoft.com/office/powerpoint/2010/main" val="2971843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29</a:t>
            </a:fld>
            <a:endParaRPr lang="en-GB"/>
          </a:p>
        </p:txBody>
      </p:sp>
    </p:spTree>
    <p:extLst>
      <p:ext uri="{BB962C8B-B14F-4D97-AF65-F5344CB8AC3E}">
        <p14:creationId xmlns:p14="http://schemas.microsoft.com/office/powerpoint/2010/main" val="204901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a:p>
        </p:txBody>
      </p:sp>
    </p:spTree>
    <p:extLst>
      <p:ext uri="{BB962C8B-B14F-4D97-AF65-F5344CB8AC3E}">
        <p14:creationId xmlns:p14="http://schemas.microsoft.com/office/powerpoint/2010/main" val="301394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fontAlgn="base"/>
            <a:endParaRPr lang="en-GB" b="0" i="0" dirty="0">
              <a:solidFill>
                <a:srgbClr val="333333"/>
              </a:solidFill>
              <a:effectLst/>
              <a:latin typeface="NPRSerif"/>
            </a:endParaRPr>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30</a:t>
            </a:fld>
            <a:endParaRPr lang="en-GB"/>
          </a:p>
        </p:txBody>
      </p:sp>
    </p:spTree>
    <p:extLst>
      <p:ext uri="{BB962C8B-B14F-4D97-AF65-F5344CB8AC3E}">
        <p14:creationId xmlns:p14="http://schemas.microsoft.com/office/powerpoint/2010/main" val="3792022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31</a:t>
            </a:fld>
            <a:endParaRPr lang="en-GB"/>
          </a:p>
        </p:txBody>
      </p:sp>
    </p:spTree>
    <p:extLst>
      <p:ext uri="{BB962C8B-B14F-4D97-AF65-F5344CB8AC3E}">
        <p14:creationId xmlns:p14="http://schemas.microsoft.com/office/powerpoint/2010/main" val="162175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32</a:t>
            </a:fld>
            <a:endParaRPr lang="en-GB"/>
          </a:p>
        </p:txBody>
      </p:sp>
    </p:spTree>
    <p:extLst>
      <p:ext uri="{BB962C8B-B14F-4D97-AF65-F5344CB8AC3E}">
        <p14:creationId xmlns:p14="http://schemas.microsoft.com/office/powerpoint/2010/main" val="3001872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981BF-71D7-57C2-72D3-0F3F8AF5A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8F381-2F7F-373F-6459-A544555DF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31858-7261-E4E1-5C77-80AE7E2A168F}"/>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A04EA1E9-9051-CDB5-A4A0-5441267CA7B1}"/>
              </a:ext>
            </a:extLst>
          </p:cNvPr>
          <p:cNvSpPr>
            <a:spLocks noGrp="1"/>
          </p:cNvSpPr>
          <p:nvPr>
            <p:ph type="sldNum" sz="quarter" idx="5"/>
          </p:nvPr>
        </p:nvSpPr>
        <p:spPr/>
        <p:txBody>
          <a:bodyPr/>
          <a:lstStyle/>
          <a:p>
            <a:fld id="{4EE68B5F-D307-4135-93FD-44AEFFEFA4CE}" type="slidenum">
              <a:rPr lang="en-GB" smtClean="0"/>
              <a:pPr/>
              <a:t>33</a:t>
            </a:fld>
            <a:endParaRPr lang="en-GB"/>
          </a:p>
        </p:txBody>
      </p:sp>
    </p:spTree>
    <p:extLst>
      <p:ext uri="{BB962C8B-B14F-4D97-AF65-F5344CB8AC3E}">
        <p14:creationId xmlns:p14="http://schemas.microsoft.com/office/powerpoint/2010/main" val="2961218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34</a:t>
            </a:fld>
            <a:endParaRPr lang="en-GB"/>
          </a:p>
        </p:txBody>
      </p:sp>
    </p:spTree>
    <p:extLst>
      <p:ext uri="{BB962C8B-B14F-4D97-AF65-F5344CB8AC3E}">
        <p14:creationId xmlns:p14="http://schemas.microsoft.com/office/powerpoint/2010/main" val="2962176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35</a:t>
            </a:fld>
            <a:endParaRPr lang="en-GB"/>
          </a:p>
        </p:txBody>
      </p:sp>
    </p:spTree>
    <p:extLst>
      <p:ext uri="{BB962C8B-B14F-4D97-AF65-F5344CB8AC3E}">
        <p14:creationId xmlns:p14="http://schemas.microsoft.com/office/powerpoint/2010/main" val="287872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36</a:t>
            </a:fld>
            <a:endParaRPr lang="en-GB"/>
          </a:p>
        </p:txBody>
      </p:sp>
    </p:spTree>
    <p:extLst>
      <p:ext uri="{BB962C8B-B14F-4D97-AF65-F5344CB8AC3E}">
        <p14:creationId xmlns:p14="http://schemas.microsoft.com/office/powerpoint/2010/main" val="133570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37</a:t>
            </a:fld>
            <a:endParaRPr lang="en-GB"/>
          </a:p>
        </p:txBody>
      </p:sp>
    </p:spTree>
    <p:extLst>
      <p:ext uri="{BB962C8B-B14F-4D97-AF65-F5344CB8AC3E}">
        <p14:creationId xmlns:p14="http://schemas.microsoft.com/office/powerpoint/2010/main" val="3651798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38</a:t>
            </a:fld>
            <a:endParaRPr lang="en-GB"/>
          </a:p>
        </p:txBody>
      </p:sp>
    </p:spTree>
    <p:extLst>
      <p:ext uri="{BB962C8B-B14F-4D97-AF65-F5344CB8AC3E}">
        <p14:creationId xmlns:p14="http://schemas.microsoft.com/office/powerpoint/2010/main" val="23743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39</a:t>
            </a:fld>
            <a:endParaRPr lang="en-GB"/>
          </a:p>
        </p:txBody>
      </p:sp>
    </p:spTree>
    <p:extLst>
      <p:ext uri="{BB962C8B-B14F-4D97-AF65-F5344CB8AC3E}">
        <p14:creationId xmlns:p14="http://schemas.microsoft.com/office/powerpoint/2010/main" val="422578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7972-3BEE-5ABB-3257-EF6AD5DC5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179E3-F4D1-B783-49A3-0F69A289F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2C341-4A99-6F31-87D7-45D23D22634E}"/>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3626844C-50EF-61FD-4266-BB829DE83E00}"/>
              </a:ext>
            </a:extLst>
          </p:cNvPr>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3841785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40</a:t>
            </a:fld>
            <a:endParaRPr lang="en-GB"/>
          </a:p>
        </p:txBody>
      </p:sp>
    </p:spTree>
    <p:extLst>
      <p:ext uri="{BB962C8B-B14F-4D97-AF65-F5344CB8AC3E}">
        <p14:creationId xmlns:p14="http://schemas.microsoft.com/office/powerpoint/2010/main" val="2365845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71B4-6EF2-5946-BA45-10A22C593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9E8E0-510E-4F34-EEC1-9B2337B05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D980F-A9CD-0AE1-76EE-1C85F62A3A21}"/>
              </a:ext>
            </a:extLst>
          </p:cNvPr>
          <p:cNvSpPr>
            <a:spLocks noGrp="1"/>
          </p:cNvSpPr>
          <p:nvPr>
            <p:ph type="body" idx="1"/>
          </p:nvPr>
        </p:nvSpPr>
        <p:spPr/>
        <p:txBody>
          <a:bodyPr>
            <a:normAutofit fontScale="70000" lnSpcReduction="20000"/>
          </a:bodyPr>
          <a:lstStyle/>
          <a:p>
            <a:endParaRPr lang="en-GB" b="1" dirty="0"/>
          </a:p>
        </p:txBody>
      </p:sp>
      <p:sp>
        <p:nvSpPr>
          <p:cNvPr id="4" name="Slide Number Placeholder 3">
            <a:extLst>
              <a:ext uri="{FF2B5EF4-FFF2-40B4-BE49-F238E27FC236}">
                <a16:creationId xmlns:a16="http://schemas.microsoft.com/office/drawing/2014/main" id="{CDC10528-D9B7-0267-54E7-7E1346631DBC}"/>
              </a:ext>
            </a:extLst>
          </p:cNvPr>
          <p:cNvSpPr>
            <a:spLocks noGrp="1"/>
          </p:cNvSpPr>
          <p:nvPr>
            <p:ph type="sldNum" sz="quarter" idx="5"/>
          </p:nvPr>
        </p:nvSpPr>
        <p:spPr/>
        <p:txBody>
          <a:bodyPr/>
          <a:lstStyle/>
          <a:p>
            <a:fld id="{4EE68B5F-D307-4135-93FD-44AEFFEFA4CE}" type="slidenum">
              <a:rPr lang="en-GB" smtClean="0"/>
              <a:pPr/>
              <a:t>41</a:t>
            </a:fld>
            <a:endParaRPr lang="en-GB"/>
          </a:p>
        </p:txBody>
      </p:sp>
    </p:spTree>
    <p:extLst>
      <p:ext uri="{BB962C8B-B14F-4D97-AF65-F5344CB8AC3E}">
        <p14:creationId xmlns:p14="http://schemas.microsoft.com/office/powerpoint/2010/main" val="1128949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42</a:t>
            </a:fld>
            <a:endParaRPr lang="en-GB"/>
          </a:p>
        </p:txBody>
      </p:sp>
    </p:spTree>
    <p:extLst>
      <p:ext uri="{BB962C8B-B14F-4D97-AF65-F5344CB8AC3E}">
        <p14:creationId xmlns:p14="http://schemas.microsoft.com/office/powerpoint/2010/main" val="3445654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B802-53B7-1781-96B5-90701D2EB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11D3D-EB06-4570-74C8-5C21F0BA4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26180-5188-5571-5C1D-0A557CAD2A9D}"/>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D32E5B49-6134-9DCF-5EA7-D28E116D3319}"/>
              </a:ext>
            </a:extLst>
          </p:cNvPr>
          <p:cNvSpPr>
            <a:spLocks noGrp="1"/>
          </p:cNvSpPr>
          <p:nvPr>
            <p:ph type="sldNum" sz="quarter" idx="5"/>
          </p:nvPr>
        </p:nvSpPr>
        <p:spPr/>
        <p:txBody>
          <a:bodyPr/>
          <a:lstStyle/>
          <a:p>
            <a:fld id="{4EE68B5F-D307-4135-93FD-44AEFFEFA4CE}" type="slidenum">
              <a:rPr lang="en-GB" smtClean="0"/>
              <a:pPr/>
              <a:t>43</a:t>
            </a:fld>
            <a:endParaRPr lang="en-GB"/>
          </a:p>
        </p:txBody>
      </p:sp>
    </p:spTree>
    <p:extLst>
      <p:ext uri="{BB962C8B-B14F-4D97-AF65-F5344CB8AC3E}">
        <p14:creationId xmlns:p14="http://schemas.microsoft.com/office/powerpoint/2010/main" val="2252752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B06F-A2D0-ECDE-BC2E-7BFBC6571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6E831-419D-16A0-3FDD-6AA793019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BD90F-6D45-9BD0-F3F3-63A9B8631C8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E12364A0-1A54-2634-2922-43E366B6374A}"/>
              </a:ext>
            </a:extLst>
          </p:cNvPr>
          <p:cNvSpPr>
            <a:spLocks noGrp="1"/>
          </p:cNvSpPr>
          <p:nvPr>
            <p:ph type="sldNum" sz="quarter" idx="5"/>
          </p:nvPr>
        </p:nvSpPr>
        <p:spPr/>
        <p:txBody>
          <a:bodyPr/>
          <a:lstStyle/>
          <a:p>
            <a:fld id="{4EE68B5F-D307-4135-93FD-44AEFFEFA4CE}" type="slidenum">
              <a:rPr lang="en-GB" smtClean="0"/>
              <a:pPr/>
              <a:t>44</a:t>
            </a:fld>
            <a:endParaRPr lang="en-GB"/>
          </a:p>
        </p:txBody>
      </p:sp>
    </p:spTree>
    <p:extLst>
      <p:ext uri="{BB962C8B-B14F-4D97-AF65-F5344CB8AC3E}">
        <p14:creationId xmlns:p14="http://schemas.microsoft.com/office/powerpoint/2010/main" val="1168312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CDA2-A815-F549-280C-1C067389E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98FE3-9F6B-9DD9-EA78-478CB9182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B9135-72D7-B076-F114-77D2453343C3}"/>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DE1A32BA-18DE-29DD-451E-3DBF5EEA7A3C}"/>
              </a:ext>
            </a:extLst>
          </p:cNvPr>
          <p:cNvSpPr>
            <a:spLocks noGrp="1"/>
          </p:cNvSpPr>
          <p:nvPr>
            <p:ph type="sldNum" sz="quarter" idx="5"/>
          </p:nvPr>
        </p:nvSpPr>
        <p:spPr/>
        <p:txBody>
          <a:bodyPr/>
          <a:lstStyle/>
          <a:p>
            <a:fld id="{4EE68B5F-D307-4135-93FD-44AEFFEFA4CE}" type="slidenum">
              <a:rPr lang="en-GB" smtClean="0"/>
              <a:pPr/>
              <a:t>45</a:t>
            </a:fld>
            <a:endParaRPr lang="en-GB"/>
          </a:p>
        </p:txBody>
      </p:sp>
    </p:spTree>
    <p:extLst>
      <p:ext uri="{BB962C8B-B14F-4D97-AF65-F5344CB8AC3E}">
        <p14:creationId xmlns:p14="http://schemas.microsoft.com/office/powerpoint/2010/main" val="1644368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D01C-D644-63BC-D6B7-273A81EF7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36566-46CD-3C00-F617-9999A3134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56393-5AAC-774A-B129-C72E230C5D38}"/>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26155539-AF6E-B12D-0E34-B3430A4B0286}"/>
              </a:ext>
            </a:extLst>
          </p:cNvPr>
          <p:cNvSpPr>
            <a:spLocks noGrp="1"/>
          </p:cNvSpPr>
          <p:nvPr>
            <p:ph type="sldNum" sz="quarter" idx="5"/>
          </p:nvPr>
        </p:nvSpPr>
        <p:spPr/>
        <p:txBody>
          <a:bodyPr/>
          <a:lstStyle/>
          <a:p>
            <a:fld id="{4EE68B5F-D307-4135-93FD-44AEFFEFA4CE}" type="slidenum">
              <a:rPr lang="en-GB" smtClean="0"/>
              <a:pPr/>
              <a:t>46</a:t>
            </a:fld>
            <a:endParaRPr lang="en-GB"/>
          </a:p>
        </p:txBody>
      </p:sp>
    </p:spTree>
    <p:extLst>
      <p:ext uri="{BB962C8B-B14F-4D97-AF65-F5344CB8AC3E}">
        <p14:creationId xmlns:p14="http://schemas.microsoft.com/office/powerpoint/2010/main" val="1367928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3346-6B09-EDF3-B957-28055CEE6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EBBE9-5D76-2A9B-9254-252BDFF3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6F228-CFF8-5365-B314-EDEC44454D39}"/>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83A60A7E-65A2-CA30-43E1-05F92857289B}"/>
              </a:ext>
            </a:extLst>
          </p:cNvPr>
          <p:cNvSpPr>
            <a:spLocks noGrp="1"/>
          </p:cNvSpPr>
          <p:nvPr>
            <p:ph type="sldNum" sz="quarter" idx="5"/>
          </p:nvPr>
        </p:nvSpPr>
        <p:spPr/>
        <p:txBody>
          <a:bodyPr/>
          <a:lstStyle/>
          <a:p>
            <a:fld id="{4EE68B5F-D307-4135-93FD-44AEFFEFA4CE}" type="slidenum">
              <a:rPr lang="en-GB" smtClean="0"/>
              <a:pPr/>
              <a:t>47</a:t>
            </a:fld>
            <a:endParaRPr lang="en-GB"/>
          </a:p>
        </p:txBody>
      </p:sp>
    </p:spTree>
    <p:extLst>
      <p:ext uri="{BB962C8B-B14F-4D97-AF65-F5344CB8AC3E}">
        <p14:creationId xmlns:p14="http://schemas.microsoft.com/office/powerpoint/2010/main" val="78692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48</a:t>
            </a:fld>
            <a:endParaRPr lang="en-GB"/>
          </a:p>
        </p:txBody>
      </p:sp>
    </p:spTree>
    <p:extLst>
      <p:ext uri="{BB962C8B-B14F-4D97-AF65-F5344CB8AC3E}">
        <p14:creationId xmlns:p14="http://schemas.microsoft.com/office/powerpoint/2010/main" val="4201624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49</a:t>
            </a:fld>
            <a:endParaRPr lang="en-GB"/>
          </a:p>
        </p:txBody>
      </p:sp>
    </p:spTree>
    <p:extLst>
      <p:ext uri="{BB962C8B-B14F-4D97-AF65-F5344CB8AC3E}">
        <p14:creationId xmlns:p14="http://schemas.microsoft.com/office/powerpoint/2010/main" val="410992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b="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19D279-CFE8-4395-B5C6-B35E5A4BCA02}" type="slidenum">
              <a:rPr kumimoji="0" lang="en-GB" alt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8761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50</a:t>
            </a:fld>
            <a:endParaRPr lang="en-GB"/>
          </a:p>
        </p:txBody>
      </p:sp>
    </p:spTree>
    <p:extLst>
      <p:ext uri="{BB962C8B-B14F-4D97-AF65-F5344CB8AC3E}">
        <p14:creationId xmlns:p14="http://schemas.microsoft.com/office/powerpoint/2010/main" val="3672595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51</a:t>
            </a:fld>
            <a:endParaRPr lang="en-GB"/>
          </a:p>
        </p:txBody>
      </p:sp>
    </p:spTree>
    <p:extLst>
      <p:ext uri="{BB962C8B-B14F-4D97-AF65-F5344CB8AC3E}">
        <p14:creationId xmlns:p14="http://schemas.microsoft.com/office/powerpoint/2010/main" val="157424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1"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6</a:t>
            </a:fld>
            <a:endParaRPr lang="en-GB"/>
          </a:p>
        </p:txBody>
      </p:sp>
    </p:spTree>
    <p:extLst>
      <p:ext uri="{BB962C8B-B14F-4D97-AF65-F5344CB8AC3E}">
        <p14:creationId xmlns:p14="http://schemas.microsoft.com/office/powerpoint/2010/main" val="407812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555750" lvl="1" indent="-285750"/>
            <a:endParaRPr lang="en-GB" dirty="0">
              <a:solidFill>
                <a:srgbClr val="004C6A"/>
              </a:solidFill>
            </a:endParaRPr>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7</a:t>
            </a:fld>
            <a:endParaRPr lang="en-GB"/>
          </a:p>
        </p:txBody>
      </p:sp>
    </p:spTree>
    <p:extLst>
      <p:ext uri="{BB962C8B-B14F-4D97-AF65-F5344CB8AC3E}">
        <p14:creationId xmlns:p14="http://schemas.microsoft.com/office/powerpoint/2010/main" val="157652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8</a:t>
            </a:fld>
            <a:endParaRPr lang="en-GB"/>
          </a:p>
        </p:txBody>
      </p:sp>
    </p:spTree>
    <p:extLst>
      <p:ext uri="{BB962C8B-B14F-4D97-AF65-F5344CB8AC3E}">
        <p14:creationId xmlns:p14="http://schemas.microsoft.com/office/powerpoint/2010/main" val="243952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9</a:t>
            </a:fld>
            <a:endParaRPr lang="en-GB"/>
          </a:p>
        </p:txBody>
      </p:sp>
    </p:spTree>
    <p:extLst>
      <p:ext uri="{BB962C8B-B14F-4D97-AF65-F5344CB8AC3E}">
        <p14:creationId xmlns:p14="http://schemas.microsoft.com/office/powerpoint/2010/main" val="147220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16958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346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0"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288F0CBF-28DC-47BA-8DBD-073E3856DDCC}"/>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71CB00A4-4A88-4C1A-9E56-C067CEB22B85}"/>
              </a:ext>
            </a:extLst>
          </p:cNvPr>
          <p:cNvSpPr txBox="1">
            <a:spLocks/>
          </p:cNvSpPr>
          <p:nvPr userDrawn="1"/>
        </p:nvSpPr>
        <p:spPr>
          <a:xfrm>
            <a:off x="368264" y="6266223"/>
            <a:ext cx="1774844" cy="444065"/>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516180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0"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288F0CBF-28DC-47BA-8DBD-073E3856DDCC}"/>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71CB00A4-4A88-4C1A-9E56-C067CEB22B85}"/>
              </a:ext>
            </a:extLst>
          </p:cNvPr>
          <p:cNvSpPr txBox="1">
            <a:spLocks/>
          </p:cNvSpPr>
          <p:nvPr userDrawn="1"/>
        </p:nvSpPr>
        <p:spPr>
          <a:xfrm>
            <a:off x="368264" y="6266223"/>
            <a:ext cx="1774844" cy="444065"/>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371729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303398"/>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3" y="6395320"/>
            <a:ext cx="2030691" cy="220637"/>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12926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extLst>
      <p:ext uri="{BB962C8B-B14F-4D97-AF65-F5344CB8AC3E}">
        <p14:creationId xmlns:p14="http://schemas.microsoft.com/office/powerpoint/2010/main" val="389764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641464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37204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171617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extLst>
      <p:ext uri="{BB962C8B-B14F-4D97-AF65-F5344CB8AC3E}">
        <p14:creationId xmlns:p14="http://schemas.microsoft.com/office/powerpoint/2010/main" val="3559839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extLst>
      <p:ext uri="{BB962C8B-B14F-4D97-AF65-F5344CB8AC3E}">
        <p14:creationId xmlns:p14="http://schemas.microsoft.com/office/powerpoint/2010/main" val="2113745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extLst>
      <p:ext uri="{BB962C8B-B14F-4D97-AF65-F5344CB8AC3E}">
        <p14:creationId xmlns:p14="http://schemas.microsoft.com/office/powerpoint/2010/main" val="10225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extLst>
      <p:ext uri="{BB962C8B-B14F-4D97-AF65-F5344CB8AC3E}">
        <p14:creationId xmlns:p14="http://schemas.microsoft.com/office/powerpoint/2010/main" val="70346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extLst>
      <p:ext uri="{BB962C8B-B14F-4D97-AF65-F5344CB8AC3E}">
        <p14:creationId xmlns:p14="http://schemas.microsoft.com/office/powerpoint/2010/main" val="45614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extLst>
      <p:ext uri="{BB962C8B-B14F-4D97-AF65-F5344CB8AC3E}">
        <p14:creationId xmlns:p14="http://schemas.microsoft.com/office/powerpoint/2010/main" val="10921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370388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280112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extLst>
      <p:ext uri="{BB962C8B-B14F-4D97-AF65-F5344CB8AC3E}">
        <p14:creationId xmlns:p14="http://schemas.microsoft.com/office/powerpoint/2010/main" val="801251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extLst>
      <p:ext uri="{BB962C8B-B14F-4D97-AF65-F5344CB8AC3E}">
        <p14:creationId xmlns:p14="http://schemas.microsoft.com/office/powerpoint/2010/main" val="1989155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78981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410905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99026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93628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821213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4328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060983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017315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188302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27281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36381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377852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785242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07632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Tree>
    <p:extLst>
      <p:ext uri="{BB962C8B-B14F-4D97-AF65-F5344CB8AC3E}">
        <p14:creationId xmlns:p14="http://schemas.microsoft.com/office/powerpoint/2010/main" val="1074161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50647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695887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1069-36E5-0D6C-B5EB-B2716572BCD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BB0282F-09E5-55C3-AF53-E366C0AE612C}"/>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D8919E7E-26F0-AC08-2516-17923337B7AD}"/>
              </a:ext>
            </a:extLst>
          </p:cNvPr>
          <p:cNvSpPr>
            <a:spLocks noGrp="1"/>
          </p:cNvSpPr>
          <p:nvPr>
            <p:ph type="sldNum" sz="quarter" idx="11"/>
          </p:nvPr>
        </p:nvSpPr>
        <p:spPr/>
        <p:txBody>
          <a:bodyPr/>
          <a:lstStyle/>
          <a:p>
            <a:fld id="{489C7C31-EFE2-492B-861C-0B6361022CCC}" type="slidenum">
              <a:rPr lang="en-GB" altLang="en-US" smtClean="0"/>
              <a:pPr/>
              <a:t>‹#›</a:t>
            </a:fld>
            <a:endParaRPr lang="en-GB" altLang="en-US"/>
          </a:p>
        </p:txBody>
      </p:sp>
    </p:spTree>
    <p:extLst>
      <p:ext uri="{BB962C8B-B14F-4D97-AF65-F5344CB8AC3E}">
        <p14:creationId xmlns:p14="http://schemas.microsoft.com/office/powerpoint/2010/main" val="461261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1810534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885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1301" y="459168"/>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85588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30600" y="1485900"/>
            <a:ext cx="4984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F337D19-91B0-4B94-BC91-1EB74B532538}"/>
              </a:ext>
            </a:extLst>
          </p:cNvPr>
          <p:cNvSpPr>
            <a:spLocks noGrp="1"/>
          </p:cNvSpPr>
          <p:nvPr>
            <p:ph type="pic" sz="quarter" idx="13"/>
          </p:nvPr>
        </p:nvSpPr>
        <p:spPr>
          <a:xfrm>
            <a:off x="628650" y="1485900"/>
            <a:ext cx="2736850" cy="3175000"/>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6DCFBA7D-69E4-4C52-9990-7C1A1F0BC10A}"/>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CA6283A1-9F43-4C02-BA83-2D665E329F68}"/>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Presentation Title Name      XX-XX Month Year Location</a:t>
            </a:r>
          </a:p>
        </p:txBody>
      </p:sp>
    </p:spTree>
    <p:extLst>
      <p:ext uri="{BB962C8B-B14F-4D97-AF65-F5344CB8AC3E}">
        <p14:creationId xmlns:p14="http://schemas.microsoft.com/office/powerpoint/2010/main" val="2212174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B382EE4-CF5E-4345-980F-7680E4A984A0}"/>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Presentation Title Name      XX-XX Month Year Location</a:t>
            </a:r>
          </a:p>
        </p:txBody>
      </p:sp>
    </p:spTree>
    <p:extLst>
      <p:ext uri="{BB962C8B-B14F-4D97-AF65-F5344CB8AC3E}">
        <p14:creationId xmlns:p14="http://schemas.microsoft.com/office/powerpoint/2010/main" val="164122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 id="2147483674" r:id="rId15"/>
    <p:sldLayoutId id="2147483740" r:id="rId16"/>
    <p:sldLayoutId id="2147483742" r:id="rId17"/>
    <p:sldLayoutId id="2147483743" r:id="rId18"/>
    <p:sldLayoutId id="2147483744"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30" r:id="rId51"/>
    <p:sldLayoutId id="2147483732" r:id="rId52"/>
    <p:sldLayoutId id="2147483734" r:id="rId53"/>
    <p:sldLayoutId id="2147483735" r:id="rId54"/>
    <p:sldLayoutId id="2147483737" r:id="rId55"/>
    <p:sldLayoutId id="2147483739" r:id="rId56"/>
  </p:sldLayoutIdLst>
  <p:hf sldNum="0" hdr="0" ft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kkvyGrOEIfA?feature=oembed"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8F6FCE-5A7F-4091-B92B-C54A992AFA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9144000" cy="6083808"/>
          </a:xfrm>
          <a:prstGeom prst="rect">
            <a:avLst/>
          </a:prstGeom>
        </p:spPr>
      </p:pic>
      <p:pic>
        <p:nvPicPr>
          <p:cNvPr id="5" name="Picture 4" descr="Title page of Powerpoint presentation for this training session. Showing two women having an informal chat in a kitchen of what is probably their workplace.">
            <a:extLst>
              <a:ext uri="{FF2B5EF4-FFF2-40B4-BE49-F238E27FC236}">
                <a16:creationId xmlns:a16="http://schemas.microsoft.com/office/drawing/2014/main" id="{C3EDB2E6-0CE4-4BF5-9C6A-3C739A07AFBA}"/>
              </a:ext>
            </a:extLst>
          </p:cNvPr>
          <p:cNvPicPr>
            <a:picLocks noChangeAspect="1"/>
          </p:cNvPicPr>
          <p:nvPr/>
        </p:nvPicPr>
        <p:blipFill>
          <a:blip r:embed="rId4" cstate="print"/>
          <a:stretch>
            <a:fillRect/>
          </a:stretch>
        </p:blipFill>
        <p:spPr>
          <a:xfrm>
            <a:off x="0" y="249728"/>
            <a:ext cx="9144000" cy="6858000"/>
          </a:xfrm>
          <a:prstGeom prst="rect">
            <a:avLst/>
          </a:prstGeom>
        </p:spPr>
      </p:pic>
      <p:sp>
        <p:nvSpPr>
          <p:cNvPr id="10" name="Title 13">
            <a:extLst>
              <a:ext uri="{FF2B5EF4-FFF2-40B4-BE49-F238E27FC236}">
                <a16:creationId xmlns:a16="http://schemas.microsoft.com/office/drawing/2014/main" id="{3CC25AA1-E83E-4813-BB54-14B6CE825025}"/>
              </a:ext>
            </a:extLst>
          </p:cNvPr>
          <p:cNvSpPr txBox="1">
            <a:spLocks/>
          </p:cNvSpPr>
          <p:nvPr/>
        </p:nvSpPr>
        <p:spPr>
          <a:xfrm>
            <a:off x="374400" y="5367363"/>
            <a:ext cx="7740000" cy="612000"/>
          </a:xfrm>
          <a:prstGeom prst="rect">
            <a:avLst/>
          </a:prstGeom>
        </p:spPr>
        <p:txBody>
          <a:bodyPr vert="horz" lIns="0" tIns="0" rIns="0" bIns="0" rtlCol="0" anchor="t" anchorCtr="0">
            <a:noAutofit/>
          </a:bodyPr>
          <a:lstStyle>
            <a:lvl1pPr algn="l" defTabSz="914400" rtl="0" eaLnBrk="1" latinLnBrk="0" hangingPunct="1">
              <a:spcBef>
                <a:spcPct val="0"/>
              </a:spcBef>
              <a:buNone/>
              <a:defRPr sz="3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8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Enter and View Training</a:t>
            </a:r>
          </a:p>
        </p:txBody>
      </p:sp>
      <p:sp>
        <p:nvSpPr>
          <p:cNvPr id="12" name="Subtitle 10">
            <a:extLst>
              <a:ext uri="{FF2B5EF4-FFF2-40B4-BE49-F238E27FC236}">
                <a16:creationId xmlns:a16="http://schemas.microsoft.com/office/drawing/2014/main" id="{BDBEF0AB-9809-4481-86D5-3991B18565BC}"/>
              </a:ext>
            </a:extLst>
          </p:cNvPr>
          <p:cNvSpPr txBox="1">
            <a:spLocks/>
          </p:cNvSpPr>
          <p:nvPr/>
        </p:nvSpPr>
        <p:spPr>
          <a:xfrm>
            <a:off x="382559" y="5996272"/>
            <a:ext cx="7740000" cy="61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0"/>
              </a:spcAft>
              <a:buFont typeface="Arial" pitchFamily="34" charset="0"/>
              <a:buNone/>
              <a:defRPr sz="2000" b="1" kern="1200">
                <a:solidFill>
                  <a:schemeClr val="bg1"/>
                </a:solidFill>
                <a:latin typeface="+mn-lt"/>
                <a:ea typeface="+mn-ea"/>
                <a:cs typeface="+mn-cs"/>
              </a:defRPr>
            </a:lvl1pPr>
            <a:lvl2pPr marL="4572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solidFill>
                  <a:sysClr val="window" lastClr="FFFFFF"/>
                </a:solidFill>
                <a:latin typeface="Century Gothic" panose="020B0502020202020204" pitchFamily="34" charset="0"/>
              </a:rPr>
              <a:t>Residential and Nursing Care Home</a:t>
            </a:r>
            <a:endPar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AB1800C-8D74-AF2F-D4E1-F2BDB1C7039E}"/>
              </a:ext>
            </a:extLst>
          </p:cNvPr>
          <p:cNvSpPr txBox="1"/>
          <p:nvPr/>
        </p:nvSpPr>
        <p:spPr>
          <a:xfrm>
            <a:off x="7383735" y="4573614"/>
            <a:ext cx="226463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Poppins" panose="00000500000000000000" pitchFamily="2" charset="0"/>
                <a:ea typeface="Calibri" panose="020F0502020204030204" pitchFamily="34" charset="0"/>
                <a:cs typeface="+mn-cs"/>
              </a:rPr>
              <a:t>Image: Centre for Ageing Better </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2" name="Picture 1">
            <a:extLst>
              <a:ext uri="{FF2B5EF4-FFF2-40B4-BE49-F238E27FC236}">
                <a16:creationId xmlns:a16="http://schemas.microsoft.com/office/drawing/2014/main" id="{0B22FBF1-F735-44F7-8585-457F31378EFF}"/>
              </a:ext>
            </a:extLst>
          </p:cNvPr>
          <p:cNvPicPr>
            <a:picLocks noChangeAspect="1"/>
          </p:cNvPicPr>
          <p:nvPr/>
        </p:nvPicPr>
        <p:blipFill>
          <a:blip r:embed="rId5" cstate="print"/>
          <a:stretch>
            <a:fillRect/>
          </a:stretch>
        </p:blipFill>
        <p:spPr>
          <a:xfrm>
            <a:off x="5871735" y="6209400"/>
            <a:ext cx="3024000" cy="828283"/>
          </a:xfrm>
          <a:prstGeom prst="rect">
            <a:avLst/>
          </a:prstGeom>
        </p:spPr>
      </p:pic>
    </p:spTree>
    <p:extLst>
      <p:ext uri="{BB962C8B-B14F-4D97-AF65-F5344CB8AC3E}">
        <p14:creationId xmlns:p14="http://schemas.microsoft.com/office/powerpoint/2010/main" val="223385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BC389-0E77-5AD4-40DC-52177EA5B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172F8-704B-4A09-5C11-AC931794C3F7}"/>
              </a:ext>
            </a:extLst>
          </p:cNvPr>
          <p:cNvSpPr>
            <a:spLocks noGrp="1"/>
          </p:cNvSpPr>
          <p:nvPr>
            <p:ph type="title"/>
          </p:nvPr>
        </p:nvSpPr>
        <p:spPr>
          <a:xfrm>
            <a:off x="465971" y="264709"/>
            <a:ext cx="8208000" cy="468000"/>
          </a:xfrm>
        </p:spPr>
        <p:txBody>
          <a:bodyPr/>
          <a:lstStyle/>
          <a:p>
            <a:r>
              <a:rPr lang="en-GB"/>
              <a:t>What happens during the visit?</a:t>
            </a:r>
          </a:p>
        </p:txBody>
      </p:sp>
      <p:sp>
        <p:nvSpPr>
          <p:cNvPr id="3" name="Content Placeholder 2">
            <a:extLst>
              <a:ext uri="{FF2B5EF4-FFF2-40B4-BE49-F238E27FC236}">
                <a16:creationId xmlns:a16="http://schemas.microsoft.com/office/drawing/2014/main" id="{FC23B709-2EE9-6C6B-3CBB-4B7C001F4F9A}"/>
              </a:ext>
            </a:extLst>
          </p:cNvPr>
          <p:cNvSpPr>
            <a:spLocks noGrp="1"/>
          </p:cNvSpPr>
          <p:nvPr>
            <p:ph idx="1"/>
          </p:nvPr>
        </p:nvSpPr>
        <p:spPr>
          <a:xfrm>
            <a:off x="534065" y="917707"/>
            <a:ext cx="8139906" cy="4020053"/>
          </a:xfrm>
        </p:spPr>
        <p:txBody>
          <a:bodyPr/>
          <a:lstStyle/>
          <a:p>
            <a:r>
              <a:rPr lang="en-US" b="1"/>
              <a:t>On arrival:</a:t>
            </a:r>
          </a:p>
          <a:p>
            <a:pPr marL="285750" indent="-285750">
              <a:buClr>
                <a:schemeClr val="accent1"/>
              </a:buClr>
              <a:buFont typeface="Arial" panose="020B0604020202020204" pitchFamily="34" charset="0"/>
              <a:buChar char="•"/>
            </a:pPr>
            <a:r>
              <a:rPr lang="en-US"/>
              <a:t>The lead should introduce themselves and any other ARs to the person in charge of the premises and provide the arrival letter.</a:t>
            </a:r>
          </a:p>
          <a:p>
            <a:pPr marL="285750" indent="-285750">
              <a:buClr>
                <a:schemeClr val="accent1"/>
              </a:buClr>
              <a:buFont typeface="Arial" panose="020B0604020202020204" pitchFamily="34" charset="0"/>
              <a:buChar char="•"/>
            </a:pPr>
            <a:r>
              <a:rPr lang="en-US"/>
              <a:t>All ARs should show their ID and any other documents that have been agreed. </a:t>
            </a:r>
          </a:p>
          <a:p>
            <a:pPr marL="285750" indent="-285750">
              <a:buClr>
                <a:schemeClr val="accent1"/>
              </a:buClr>
              <a:buFont typeface="Arial" panose="020B0604020202020204" pitchFamily="34" charset="0"/>
              <a:buChar char="•"/>
            </a:pPr>
            <a:r>
              <a:rPr lang="en-US"/>
              <a:t>The lead should also agree with the person in charge of the premises who can be approached to talk to and anything else to be aware of on the day, as well as what will happen next.</a:t>
            </a:r>
          </a:p>
          <a:p>
            <a:pPr marL="285750" indent="-285750">
              <a:buClr>
                <a:schemeClr val="accent1"/>
              </a:buClr>
              <a:buFont typeface="Arial" panose="020B0604020202020204" pitchFamily="34" charset="0"/>
              <a:buChar char="•"/>
            </a:pPr>
            <a:r>
              <a:rPr lang="en-US"/>
              <a:t>Remember that speaking to staff is secondary to speaking to residents and their family and friends.  Staff may help with communication but should not be providing the ‘answers’.</a:t>
            </a:r>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GB"/>
          </a:p>
          <a:p>
            <a:endParaRPr lang="en-US"/>
          </a:p>
          <a:p>
            <a:endParaRPr lang="en-US"/>
          </a:p>
          <a:p>
            <a:endParaRPr lang="en-GB"/>
          </a:p>
        </p:txBody>
      </p:sp>
    </p:spTree>
    <p:extLst>
      <p:ext uri="{BB962C8B-B14F-4D97-AF65-F5344CB8AC3E}">
        <p14:creationId xmlns:p14="http://schemas.microsoft.com/office/powerpoint/2010/main" val="360231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2BB8-729A-E813-C716-BCEBC82BA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0A162-66E1-8AF0-4F2F-EA02D538B9E1}"/>
              </a:ext>
            </a:extLst>
          </p:cNvPr>
          <p:cNvSpPr>
            <a:spLocks noGrp="1"/>
          </p:cNvSpPr>
          <p:nvPr>
            <p:ph type="title"/>
          </p:nvPr>
        </p:nvSpPr>
        <p:spPr>
          <a:xfrm>
            <a:off x="429183" y="445182"/>
            <a:ext cx="8208000" cy="468000"/>
          </a:xfrm>
        </p:spPr>
        <p:txBody>
          <a:bodyPr/>
          <a:lstStyle/>
          <a:p>
            <a:r>
              <a:rPr lang="en-GB"/>
              <a:t>What is your role?</a:t>
            </a:r>
          </a:p>
        </p:txBody>
      </p:sp>
      <p:sp>
        <p:nvSpPr>
          <p:cNvPr id="3" name="Content Placeholder 2">
            <a:extLst>
              <a:ext uri="{FF2B5EF4-FFF2-40B4-BE49-F238E27FC236}">
                <a16:creationId xmlns:a16="http://schemas.microsoft.com/office/drawing/2014/main" id="{3F54DD12-D4EE-1B2E-0E70-26715A24BFA2}"/>
              </a:ext>
            </a:extLst>
          </p:cNvPr>
          <p:cNvSpPr>
            <a:spLocks noGrp="1"/>
          </p:cNvSpPr>
          <p:nvPr>
            <p:ph idx="1"/>
          </p:nvPr>
        </p:nvSpPr>
        <p:spPr>
          <a:xfrm>
            <a:off x="417013" y="917238"/>
            <a:ext cx="8359664" cy="4975562"/>
          </a:xfrm>
        </p:spPr>
        <p:txBody>
          <a:bodyPr/>
          <a:lstStyle/>
          <a:p>
            <a:r>
              <a:rPr lang="en-GB" b="1"/>
              <a:t>The Lead Authorised Representative will:</a:t>
            </a:r>
          </a:p>
          <a:p>
            <a:endParaRPr lang="en-GB"/>
          </a:p>
          <a:p>
            <a:endParaRPr lang="en-GB"/>
          </a:p>
          <a:p>
            <a:endParaRPr lang="en-GB"/>
          </a:p>
          <a:p>
            <a:endParaRPr lang="en-GB"/>
          </a:p>
          <a:p>
            <a:endParaRPr lang="en-GB"/>
          </a:p>
          <a:p>
            <a:endParaRPr lang="en-GB"/>
          </a:p>
          <a:p>
            <a:br>
              <a:rPr lang="en-GB" b="1"/>
            </a:br>
            <a:r>
              <a:rPr lang="en-GB" b="1"/>
              <a:t>The Authorised Representative team will:</a:t>
            </a:r>
          </a:p>
          <a:p>
            <a:endParaRPr lang="en-GB"/>
          </a:p>
        </p:txBody>
      </p:sp>
    </p:spTree>
    <p:extLst>
      <p:ext uri="{BB962C8B-B14F-4D97-AF65-F5344CB8AC3E}">
        <p14:creationId xmlns:p14="http://schemas.microsoft.com/office/powerpoint/2010/main" val="150438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7231-BA4C-4240-B752-22FCCCF8F6EF}"/>
              </a:ext>
            </a:extLst>
          </p:cNvPr>
          <p:cNvSpPr>
            <a:spLocks noGrp="1"/>
          </p:cNvSpPr>
          <p:nvPr>
            <p:ph type="title"/>
          </p:nvPr>
        </p:nvSpPr>
        <p:spPr>
          <a:xfrm>
            <a:off x="429183" y="445182"/>
            <a:ext cx="8208000" cy="468000"/>
          </a:xfrm>
        </p:spPr>
        <p:txBody>
          <a:bodyPr/>
          <a:lstStyle/>
          <a:p>
            <a:r>
              <a:rPr lang="en-GB"/>
              <a:t>What is your role?</a:t>
            </a:r>
          </a:p>
        </p:txBody>
      </p:sp>
      <p:sp>
        <p:nvSpPr>
          <p:cNvPr id="3" name="Content Placeholder 2">
            <a:extLst>
              <a:ext uri="{FF2B5EF4-FFF2-40B4-BE49-F238E27FC236}">
                <a16:creationId xmlns:a16="http://schemas.microsoft.com/office/drawing/2014/main" id="{8AC88B42-273B-42ED-3C8C-B30FC76294BD}"/>
              </a:ext>
            </a:extLst>
          </p:cNvPr>
          <p:cNvSpPr>
            <a:spLocks noGrp="1"/>
          </p:cNvSpPr>
          <p:nvPr>
            <p:ph idx="1"/>
          </p:nvPr>
        </p:nvSpPr>
        <p:spPr>
          <a:xfrm>
            <a:off x="417013" y="917238"/>
            <a:ext cx="8359664" cy="4975562"/>
          </a:xfrm>
        </p:spPr>
        <p:txBody>
          <a:bodyPr/>
          <a:lstStyle/>
          <a:p>
            <a:r>
              <a:rPr lang="en-GB" b="1"/>
              <a:t>The Lead Authorised Representative will:</a:t>
            </a:r>
          </a:p>
          <a:p>
            <a:pPr marL="285750" indent="-285750">
              <a:buFont typeface="Arial" panose="020B0604020202020204" pitchFamily="34" charset="0"/>
              <a:buChar char="•"/>
            </a:pPr>
            <a:r>
              <a:rPr lang="en-GB"/>
              <a:t>Present the Arrival Letter to the manager or senior staff member</a:t>
            </a:r>
          </a:p>
          <a:p>
            <a:pPr marL="285750" indent="-285750">
              <a:buFont typeface="Arial" panose="020B0604020202020204" pitchFamily="34" charset="0"/>
              <a:buChar char="•"/>
            </a:pPr>
            <a:r>
              <a:rPr lang="en-GB"/>
              <a:t>Lead the introductions and explain the purpose</a:t>
            </a:r>
          </a:p>
          <a:p>
            <a:pPr marL="285750" indent="-285750">
              <a:buFont typeface="Arial" panose="020B0604020202020204" pitchFamily="34" charset="0"/>
              <a:buChar char="•"/>
            </a:pPr>
            <a:r>
              <a:rPr lang="en-GB"/>
              <a:t>Be the point of contact or escalation for the AR team</a:t>
            </a:r>
          </a:p>
          <a:p>
            <a:pPr marL="285750" indent="-285750">
              <a:buFont typeface="Arial" panose="020B0604020202020204" pitchFamily="34" charset="0"/>
              <a:buChar char="•"/>
            </a:pPr>
            <a:r>
              <a:rPr lang="en-GB"/>
              <a:t>Spend time with care home staff so that residents have the freedom to have open conversations with the other Healthwatch team members.</a:t>
            </a:r>
          </a:p>
          <a:p>
            <a:pPr marL="285750" indent="-285750">
              <a:buFont typeface="Arial" panose="020B0604020202020204" pitchFamily="34" charset="0"/>
              <a:buChar char="•"/>
            </a:pPr>
            <a:r>
              <a:rPr lang="en-GB"/>
              <a:t>Lead the debrief with the senior staff member at the end of the visit</a:t>
            </a:r>
          </a:p>
          <a:p>
            <a:pPr marL="285750" indent="-285750">
              <a:buFont typeface="Arial" panose="020B0604020202020204" pitchFamily="34" charset="0"/>
              <a:buChar char="•"/>
            </a:pPr>
            <a:r>
              <a:rPr lang="en-GB"/>
              <a:t>Collect notes or questionnaires from the AR team at the end of the visit</a:t>
            </a:r>
          </a:p>
          <a:p>
            <a:r>
              <a:rPr lang="en-GB" b="1"/>
              <a:t>The Authorised Representative team will:</a:t>
            </a:r>
          </a:p>
          <a:p>
            <a:pPr marL="285750" indent="-285750">
              <a:buFont typeface="Arial" panose="020B0604020202020204" pitchFamily="34" charset="0"/>
              <a:buChar char="•"/>
            </a:pPr>
            <a:r>
              <a:rPr lang="en-GB"/>
              <a:t>Engage with residents</a:t>
            </a:r>
          </a:p>
          <a:p>
            <a:pPr marL="285750" indent="-285750">
              <a:buFont typeface="Arial" panose="020B0604020202020204" pitchFamily="34" charset="0"/>
              <a:buChar char="•"/>
            </a:pPr>
            <a:r>
              <a:rPr lang="en-GB"/>
              <a:t>Take detailed notes of what they hear and what they observe</a:t>
            </a:r>
          </a:p>
          <a:p>
            <a:pPr marL="285750" indent="-285750">
              <a:buFont typeface="Arial" panose="020B0604020202020204" pitchFamily="34" charset="0"/>
              <a:buChar char="•"/>
            </a:pPr>
            <a:r>
              <a:rPr lang="en-GB"/>
              <a:t>Escalate any concerns to the Lead AR</a:t>
            </a:r>
          </a:p>
          <a:p>
            <a:pPr marL="285750" indent="-285750">
              <a:buFont typeface="Arial" panose="020B0604020202020204" pitchFamily="34" charset="0"/>
              <a:buChar char="•"/>
            </a:pPr>
            <a:endParaRPr lang="en-GB" b="1"/>
          </a:p>
        </p:txBody>
      </p:sp>
    </p:spTree>
    <p:extLst>
      <p:ext uri="{BB962C8B-B14F-4D97-AF65-F5344CB8AC3E}">
        <p14:creationId xmlns:p14="http://schemas.microsoft.com/office/powerpoint/2010/main" val="314572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13657-8A77-08BA-F44F-29C55770889D}"/>
              </a:ext>
            </a:extLst>
          </p:cNvPr>
          <p:cNvSpPr>
            <a:spLocks noGrp="1"/>
          </p:cNvSpPr>
          <p:nvPr>
            <p:ph idx="1"/>
          </p:nvPr>
        </p:nvSpPr>
        <p:spPr>
          <a:xfrm>
            <a:off x="468000" y="2071990"/>
            <a:ext cx="8208000" cy="3018961"/>
          </a:xfrm>
        </p:spPr>
        <p:txBody>
          <a:bodyPr/>
          <a:lstStyle/>
          <a:p>
            <a:pPr algn="ctr"/>
            <a:r>
              <a:rPr lang="en-GB" sz="5400" b="1"/>
              <a:t>Anything not clear so far? </a:t>
            </a:r>
          </a:p>
        </p:txBody>
      </p:sp>
    </p:spTree>
    <p:extLst>
      <p:ext uri="{BB962C8B-B14F-4D97-AF65-F5344CB8AC3E}">
        <p14:creationId xmlns:p14="http://schemas.microsoft.com/office/powerpoint/2010/main" val="267076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C869BB5E-379D-1FA4-CA65-BB3FB3CF8445}"/>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A969A8F8-1EB5-B3D6-DAD2-E3B4FCF2F027}"/>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395726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1A8A-8D52-C6F5-941B-603B04FC8CC9}"/>
              </a:ext>
            </a:extLst>
          </p:cNvPr>
          <p:cNvSpPr>
            <a:spLocks noGrp="1"/>
          </p:cNvSpPr>
          <p:nvPr>
            <p:ph type="title"/>
          </p:nvPr>
        </p:nvSpPr>
        <p:spPr/>
        <p:txBody>
          <a:bodyPr/>
          <a:lstStyle/>
          <a:p>
            <a:r>
              <a:rPr lang="en-GB"/>
              <a:t>DoLs: Deprivation of Liberty Safeguards</a:t>
            </a:r>
          </a:p>
        </p:txBody>
      </p:sp>
      <p:pic>
        <p:nvPicPr>
          <p:cNvPr id="6" name="Content Placeholder 5" descr="Closed glass doors at the entrance of a care home building, viewed from the inside.&#10;">
            <a:extLst>
              <a:ext uri="{FF2B5EF4-FFF2-40B4-BE49-F238E27FC236}">
                <a16:creationId xmlns:a16="http://schemas.microsoft.com/office/drawing/2014/main" id="{807E50FB-06D6-90CA-B1EE-5F3EBBA246F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986" r="4853"/>
          <a:stretch/>
        </p:blipFill>
        <p:spPr>
          <a:xfrm rot="21424032">
            <a:off x="2510249" y="1281385"/>
            <a:ext cx="3427537" cy="4659689"/>
          </a:xfrm>
        </p:spPr>
      </p:pic>
    </p:spTree>
    <p:extLst>
      <p:ext uri="{BB962C8B-B14F-4D97-AF65-F5344CB8AC3E}">
        <p14:creationId xmlns:p14="http://schemas.microsoft.com/office/powerpoint/2010/main" val="320579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5FE4-CD9D-9367-E63E-21279E130CB5}"/>
              </a:ext>
            </a:extLst>
          </p:cNvPr>
          <p:cNvSpPr>
            <a:spLocks noGrp="1"/>
          </p:cNvSpPr>
          <p:nvPr>
            <p:ph type="title"/>
          </p:nvPr>
        </p:nvSpPr>
        <p:spPr>
          <a:xfrm>
            <a:off x="336674" y="220898"/>
            <a:ext cx="8208000" cy="468000"/>
          </a:xfrm>
        </p:spPr>
        <p:txBody>
          <a:bodyPr/>
          <a:lstStyle/>
          <a:p>
            <a:r>
              <a:rPr lang="en-GB"/>
              <a:t>Deprivation of Liberty (DoLs)</a:t>
            </a:r>
          </a:p>
        </p:txBody>
      </p:sp>
      <p:sp>
        <p:nvSpPr>
          <p:cNvPr id="3" name="Content Placeholder 2">
            <a:extLst>
              <a:ext uri="{FF2B5EF4-FFF2-40B4-BE49-F238E27FC236}">
                <a16:creationId xmlns:a16="http://schemas.microsoft.com/office/drawing/2014/main" id="{CDA8DB19-0AFB-D4EC-9F09-70153230BD01}"/>
              </a:ext>
            </a:extLst>
          </p:cNvPr>
          <p:cNvSpPr>
            <a:spLocks noGrp="1"/>
          </p:cNvSpPr>
          <p:nvPr>
            <p:ph idx="1"/>
          </p:nvPr>
        </p:nvSpPr>
        <p:spPr>
          <a:xfrm>
            <a:off x="270865" y="944295"/>
            <a:ext cx="8808741" cy="5569646"/>
          </a:xfrm>
        </p:spPr>
        <p:txBody>
          <a:bodyPr/>
          <a:lstStyle/>
          <a:p>
            <a:r>
              <a:rPr lang="en-GB"/>
              <a:t>Arrangements for people who lack mental capacity to decide or consent to the arrangements for their care and treatment and who may:</a:t>
            </a:r>
          </a:p>
          <a:p>
            <a:pPr>
              <a:buFont typeface="Arial" panose="020B0604020202020204" pitchFamily="34" charset="0"/>
              <a:buChar char="•"/>
            </a:pPr>
            <a:r>
              <a:rPr lang="en-GB"/>
              <a:t>not be allowed to leave the care home or hospital</a:t>
            </a:r>
          </a:p>
          <a:p>
            <a:pPr>
              <a:buFont typeface="Arial" panose="020B0604020202020204" pitchFamily="34" charset="0"/>
              <a:buChar char="•"/>
            </a:pPr>
            <a:r>
              <a:rPr lang="en-GB"/>
              <a:t>have very limited, choice about their life within the care home or hospital</a:t>
            </a:r>
          </a:p>
          <a:p>
            <a:pPr>
              <a:buFont typeface="Arial" panose="020B0604020202020204" pitchFamily="34" charset="0"/>
              <a:buChar char="•"/>
            </a:pPr>
            <a:r>
              <a:rPr lang="en-GB"/>
              <a:t>be prevented from maintaining contact with the world outside.</a:t>
            </a:r>
          </a:p>
          <a:p>
            <a:r>
              <a:rPr lang="en-GB"/>
              <a:t>There is no definition of what is a deprivation of liberty, it will always depend on the individual situation.</a:t>
            </a:r>
          </a:p>
          <a:p>
            <a:r>
              <a:rPr lang="en-GB"/>
              <a:t>Aim to ensure a person is only deprived of their liberty where this is necessary for their safety, and that they receive the care and treatment they need. People have access to a court to challenge their detention and a representative to support them.</a:t>
            </a:r>
          </a:p>
          <a:p>
            <a:r>
              <a:rPr lang="en-GB"/>
              <a:t>If someone is at risk of, or is already being deprived of their liberty, the managing authority of the care home or hospital must apply for authorisation to the Local Authority (called supervisory body), and their policies and processes must be followed.</a:t>
            </a:r>
          </a:p>
          <a:p>
            <a:endParaRPr lang="en-GB" b="1"/>
          </a:p>
          <a:p>
            <a:endParaRPr lang="en-GB" b="1"/>
          </a:p>
          <a:p>
            <a:endParaRPr lang="en-GB" b="1"/>
          </a:p>
          <a:p>
            <a:endParaRPr lang="en-GB"/>
          </a:p>
        </p:txBody>
      </p:sp>
    </p:spTree>
    <p:extLst>
      <p:ext uri="{BB962C8B-B14F-4D97-AF65-F5344CB8AC3E}">
        <p14:creationId xmlns:p14="http://schemas.microsoft.com/office/powerpoint/2010/main" val="165047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5C86-CA3C-8D9C-C203-0B219B08399C}"/>
              </a:ext>
            </a:extLst>
          </p:cNvPr>
          <p:cNvSpPr>
            <a:spLocks noGrp="1"/>
          </p:cNvSpPr>
          <p:nvPr>
            <p:ph type="title"/>
          </p:nvPr>
        </p:nvSpPr>
        <p:spPr/>
        <p:txBody>
          <a:bodyPr/>
          <a:lstStyle/>
          <a:p>
            <a:r>
              <a:rPr lang="en-GB"/>
              <a:t>What do we do about this?</a:t>
            </a:r>
          </a:p>
        </p:txBody>
      </p:sp>
      <p:sp>
        <p:nvSpPr>
          <p:cNvPr id="3" name="Content Placeholder 2">
            <a:extLst>
              <a:ext uri="{FF2B5EF4-FFF2-40B4-BE49-F238E27FC236}">
                <a16:creationId xmlns:a16="http://schemas.microsoft.com/office/drawing/2014/main" id="{6D92CA2C-1C45-D104-B9DA-2514E9269BE2}"/>
              </a:ext>
            </a:extLst>
          </p:cNvPr>
          <p:cNvSpPr>
            <a:spLocks noGrp="1"/>
          </p:cNvSpPr>
          <p:nvPr>
            <p:ph idx="1"/>
          </p:nvPr>
        </p:nvSpPr>
        <p:spPr>
          <a:xfrm>
            <a:off x="457200" y="1340768"/>
            <a:ext cx="8208000" cy="4392000"/>
          </a:xfrm>
        </p:spPr>
        <p:txBody>
          <a:bodyPr/>
          <a:lstStyle/>
          <a:p>
            <a:r>
              <a:rPr lang="en-GB" b="1"/>
              <a:t>Deprivation of Liberty Safeguards (DoLs)</a:t>
            </a:r>
          </a:p>
          <a:p>
            <a:pPr marL="285750" indent="-285750">
              <a:buFont typeface="Arial" panose="020B0604020202020204" pitchFamily="34" charset="0"/>
              <a:buChar char="•"/>
            </a:pPr>
            <a:r>
              <a:rPr lang="en-GB"/>
              <a:t>The AR team are not expected to be experts in DoLs. </a:t>
            </a:r>
          </a:p>
          <a:p>
            <a:pPr marL="285750" indent="-285750">
              <a:buFont typeface="Arial" panose="020B0604020202020204" pitchFamily="34" charset="0"/>
              <a:buChar char="•"/>
            </a:pPr>
            <a:r>
              <a:rPr lang="en-GB"/>
              <a:t>Ask the senior staff member during the introduction conversation whether there are any DoLs in place</a:t>
            </a:r>
          </a:p>
          <a:p>
            <a:pPr marL="285750" indent="-285750">
              <a:buFont typeface="Arial" panose="020B0604020202020204" pitchFamily="34" charset="0"/>
              <a:buChar char="•"/>
            </a:pPr>
            <a:r>
              <a:rPr lang="en-GB"/>
              <a:t>If potential DoLs are observed, ARs should make an accurate note of what was observed or disclosed and advise the Lead AR before the end of visit debrief with the Home senior staff</a:t>
            </a:r>
          </a:p>
          <a:p>
            <a:pPr marL="285750" indent="-285750">
              <a:buFont typeface="Arial" panose="020B0604020202020204" pitchFamily="34" charset="0"/>
              <a:buChar char="•"/>
            </a:pPr>
            <a:r>
              <a:rPr lang="en-GB"/>
              <a:t>Any further action will be decided and/ or taken by the Local Healthwatch Safeguarding Lead</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For more information: https://www.scie.org.uk/mca/dols/at-a-glance/  </a:t>
            </a:r>
          </a:p>
          <a:p>
            <a:pPr marL="285750" indent="-285750">
              <a:buFont typeface="Arial" panose="020B0604020202020204" pitchFamily="34" charset="0"/>
              <a:buChar char="•"/>
            </a:pPr>
            <a:endParaRPr lang="en-GB"/>
          </a:p>
          <a:p>
            <a:endParaRPr lang="en-GB"/>
          </a:p>
          <a:p>
            <a:endParaRPr lang="en-GB"/>
          </a:p>
          <a:p>
            <a:endParaRPr lang="en-GB"/>
          </a:p>
        </p:txBody>
      </p:sp>
    </p:spTree>
    <p:extLst>
      <p:ext uri="{BB962C8B-B14F-4D97-AF65-F5344CB8AC3E}">
        <p14:creationId xmlns:p14="http://schemas.microsoft.com/office/powerpoint/2010/main" val="229197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CB3A-C106-3764-85D8-8B5E9D3A4A3A}"/>
              </a:ext>
            </a:extLst>
          </p:cNvPr>
          <p:cNvSpPr>
            <a:spLocks noGrp="1"/>
          </p:cNvSpPr>
          <p:nvPr>
            <p:ph type="title"/>
          </p:nvPr>
        </p:nvSpPr>
        <p:spPr/>
        <p:txBody>
          <a:bodyPr/>
          <a:lstStyle/>
          <a:p>
            <a:r>
              <a:rPr lang="en-GB"/>
              <a:t>Safeguarding</a:t>
            </a:r>
          </a:p>
        </p:txBody>
      </p:sp>
      <p:sp>
        <p:nvSpPr>
          <p:cNvPr id="3" name="Content Placeholder 2">
            <a:extLst>
              <a:ext uri="{FF2B5EF4-FFF2-40B4-BE49-F238E27FC236}">
                <a16:creationId xmlns:a16="http://schemas.microsoft.com/office/drawing/2014/main" id="{07E15E8F-29DC-428F-2E3E-F882C83D732B}"/>
              </a:ext>
            </a:extLst>
          </p:cNvPr>
          <p:cNvSpPr>
            <a:spLocks noGrp="1"/>
          </p:cNvSpPr>
          <p:nvPr>
            <p:ph idx="1"/>
          </p:nvPr>
        </p:nvSpPr>
        <p:spPr>
          <a:xfrm>
            <a:off x="457200" y="1234025"/>
            <a:ext cx="8208000" cy="4392000"/>
          </a:xfrm>
        </p:spPr>
        <p:txBody>
          <a:bodyPr/>
          <a:lstStyle/>
          <a:p>
            <a:pPr>
              <a:lnSpc>
                <a:spcPct val="150000"/>
              </a:lnSpc>
            </a:pPr>
            <a:r>
              <a:rPr lang="en-GB"/>
              <a:t>Safeguarding is for people who, because of issues such as dementia, learning disability, mental ill-health or substance abuse, have care and support needs that may make them more vulnerable to abuse or neglect.</a:t>
            </a:r>
          </a:p>
          <a:p>
            <a:pPr>
              <a:lnSpc>
                <a:spcPct val="150000"/>
              </a:lnSpc>
            </a:pPr>
            <a:endParaRPr lang="en-GB"/>
          </a:p>
          <a:p>
            <a:pPr>
              <a:lnSpc>
                <a:spcPct val="150000"/>
              </a:lnSpc>
            </a:pPr>
            <a:r>
              <a:rPr lang="en-GB"/>
              <a:t>What things might you see in a care home which could make you wonder if you should report a concern about how someone is being cared for or looked after?</a:t>
            </a:r>
          </a:p>
        </p:txBody>
      </p:sp>
    </p:spTree>
    <p:extLst>
      <p:ext uri="{BB962C8B-B14F-4D97-AF65-F5344CB8AC3E}">
        <p14:creationId xmlns:p14="http://schemas.microsoft.com/office/powerpoint/2010/main" val="24183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778-A573-09E3-9FD9-A296B05C14E5}"/>
              </a:ext>
            </a:extLst>
          </p:cNvPr>
          <p:cNvSpPr>
            <a:spLocks noGrp="1"/>
          </p:cNvSpPr>
          <p:nvPr>
            <p:ph type="title"/>
          </p:nvPr>
        </p:nvSpPr>
        <p:spPr>
          <a:xfrm>
            <a:off x="445030" y="332656"/>
            <a:ext cx="8208000" cy="468000"/>
          </a:xfrm>
        </p:spPr>
        <p:txBody>
          <a:bodyPr/>
          <a:lstStyle/>
          <a:p>
            <a:r>
              <a:rPr lang="en-GB" sz="2400" b="1"/>
              <a:t>Types of organisational or institutional abuse</a:t>
            </a:r>
          </a:p>
        </p:txBody>
      </p:sp>
      <p:sp>
        <p:nvSpPr>
          <p:cNvPr id="3" name="Content Placeholder 2">
            <a:extLst>
              <a:ext uri="{FF2B5EF4-FFF2-40B4-BE49-F238E27FC236}">
                <a16:creationId xmlns:a16="http://schemas.microsoft.com/office/drawing/2014/main" id="{DFFE6883-3787-A91E-EE4A-0AE20DA8909B}"/>
              </a:ext>
            </a:extLst>
          </p:cNvPr>
          <p:cNvSpPr>
            <a:spLocks noGrp="1"/>
          </p:cNvSpPr>
          <p:nvPr>
            <p:ph idx="1"/>
          </p:nvPr>
        </p:nvSpPr>
        <p:spPr>
          <a:xfrm>
            <a:off x="468000" y="747084"/>
            <a:ext cx="8208000" cy="4831794"/>
          </a:xfrm>
        </p:spPr>
        <p:txBody>
          <a:bodyPr/>
          <a:lstStyle/>
          <a:p>
            <a:pPr>
              <a:buFont typeface="Arial" panose="020B0604020202020204" pitchFamily="34" charset="0"/>
              <a:buChar char="•"/>
            </a:pPr>
            <a:r>
              <a:rPr lang="en-GB"/>
              <a:t>Discouraging visits or the involvement of relatives or friends</a:t>
            </a:r>
          </a:p>
          <a:p>
            <a:pPr>
              <a:buFont typeface="Arial" panose="020B0604020202020204" pitchFamily="34" charset="0"/>
              <a:buChar char="•"/>
            </a:pPr>
            <a:r>
              <a:rPr lang="en-GB"/>
              <a:t>Poor quality care which is a direct result of insufficient staff or high turnover </a:t>
            </a:r>
          </a:p>
          <a:p>
            <a:pPr>
              <a:buFont typeface="Arial" panose="020B0604020202020204" pitchFamily="34" charset="0"/>
              <a:buChar char="•"/>
            </a:pPr>
            <a:r>
              <a:rPr lang="en-GB"/>
              <a:t>Abusive and disrespectful attitudes towards people using the service</a:t>
            </a:r>
          </a:p>
          <a:p>
            <a:pPr>
              <a:buFont typeface="Arial" panose="020B0604020202020204" pitchFamily="34" charset="0"/>
              <a:buChar char="•"/>
            </a:pPr>
            <a:r>
              <a:rPr lang="en-GB"/>
              <a:t>Lack of respect for dignity and privacy</a:t>
            </a:r>
          </a:p>
          <a:p>
            <a:pPr>
              <a:buFont typeface="Arial" panose="020B0604020202020204" pitchFamily="34" charset="0"/>
              <a:buChar char="•"/>
            </a:pPr>
            <a:r>
              <a:rPr lang="en-GB"/>
              <a:t>Failure to manage residents with abusive behaviour</a:t>
            </a:r>
          </a:p>
          <a:p>
            <a:pPr>
              <a:buFont typeface="Arial" panose="020B0604020202020204" pitchFamily="34" charset="0"/>
              <a:buChar char="•"/>
            </a:pPr>
            <a:r>
              <a:rPr lang="en-GB"/>
              <a:t>Not providing adequate food and drink, or assistance with eating</a:t>
            </a:r>
          </a:p>
          <a:p>
            <a:pPr>
              <a:buFont typeface="Arial" panose="020B0604020202020204" pitchFamily="34" charset="0"/>
              <a:buChar char="•"/>
            </a:pPr>
            <a:r>
              <a:rPr lang="en-GB"/>
              <a:t>Not offering choice or not promoting independence</a:t>
            </a:r>
          </a:p>
          <a:p>
            <a:pPr>
              <a:buFont typeface="Arial" panose="020B0604020202020204" pitchFamily="34" charset="0"/>
              <a:buChar char="•"/>
            </a:pPr>
            <a:r>
              <a:rPr lang="en-GB"/>
              <a:t>Misuse of medication</a:t>
            </a:r>
          </a:p>
          <a:p>
            <a:pPr>
              <a:buFont typeface="Arial" panose="020B0604020202020204" pitchFamily="34" charset="0"/>
              <a:buChar char="•"/>
            </a:pPr>
            <a:r>
              <a:rPr lang="en-GB"/>
              <a:t>Failure to provide care with dentures, spectacles or hearing aids</a:t>
            </a:r>
          </a:p>
          <a:p>
            <a:pPr>
              <a:buFont typeface="Arial" panose="020B0604020202020204" pitchFamily="34" charset="0"/>
              <a:buChar char="•"/>
            </a:pPr>
            <a:r>
              <a:rPr lang="en-GB"/>
              <a:t>Not taking account of individuals’ cultural, religious or ethnic needs</a:t>
            </a:r>
          </a:p>
          <a:p>
            <a:pPr>
              <a:buFont typeface="Arial" panose="020B0604020202020204" pitchFamily="34" charset="0"/>
              <a:buChar char="•"/>
            </a:pPr>
            <a:r>
              <a:rPr lang="en-GB"/>
              <a:t>Interference with personal correspondence or communication</a:t>
            </a:r>
          </a:p>
          <a:p>
            <a:pPr>
              <a:buFont typeface="Arial" panose="020B0604020202020204" pitchFamily="34" charset="0"/>
              <a:buChar char="•"/>
            </a:pPr>
            <a:r>
              <a:rPr lang="en-GB"/>
              <a:t>Failure to respond to complaints</a:t>
            </a:r>
          </a:p>
        </p:txBody>
      </p:sp>
    </p:spTree>
    <p:extLst>
      <p:ext uri="{BB962C8B-B14F-4D97-AF65-F5344CB8AC3E}">
        <p14:creationId xmlns:p14="http://schemas.microsoft.com/office/powerpoint/2010/main" val="281608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B590-5AD3-E097-3D26-AB1823E08C13}"/>
              </a:ext>
            </a:extLst>
          </p:cNvPr>
          <p:cNvSpPr>
            <a:spLocks noGrp="1"/>
          </p:cNvSpPr>
          <p:nvPr>
            <p:ph type="title"/>
          </p:nvPr>
        </p:nvSpPr>
        <p:spPr>
          <a:xfrm>
            <a:off x="628650" y="480920"/>
            <a:ext cx="7886700" cy="808032"/>
          </a:xfrm>
        </p:spPr>
        <p:txBody>
          <a:bodyPr>
            <a:normAutofit/>
          </a:bodyPr>
          <a:lstStyle/>
          <a:p>
            <a:r>
              <a:rPr lang="en-GB" sz="3600">
                <a:latin typeface="Century Gothic" panose="020B0502020202020204" pitchFamily="34" charset="0"/>
              </a:rPr>
              <a:t>Housekeeping       Ground Rules</a:t>
            </a:r>
          </a:p>
        </p:txBody>
      </p:sp>
      <p:sp>
        <p:nvSpPr>
          <p:cNvPr id="3" name="Content Placeholder 2">
            <a:extLst>
              <a:ext uri="{FF2B5EF4-FFF2-40B4-BE49-F238E27FC236}">
                <a16:creationId xmlns:a16="http://schemas.microsoft.com/office/drawing/2014/main" id="{AB3BF77A-6CA6-3CFC-8740-8FAE7BB97D4B}"/>
              </a:ext>
            </a:extLst>
          </p:cNvPr>
          <p:cNvSpPr>
            <a:spLocks noGrp="1"/>
          </p:cNvSpPr>
          <p:nvPr>
            <p:ph idx="1"/>
          </p:nvPr>
        </p:nvSpPr>
        <p:spPr>
          <a:xfrm>
            <a:off x="4673600" y="1288952"/>
            <a:ext cx="4301588" cy="4554539"/>
          </a:xfrm>
        </p:spPr>
        <p:txBody>
          <a:bodyPr>
            <a:normAutofit fontScale="92500" lnSpcReduction="10000"/>
          </a:bodyPr>
          <a:lstStyle/>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Value everyone’s opinion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One person at a time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Say if you don’t understand</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Agree to disagree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No jargon!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Keep to time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Make your point as short as you can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We want to hear from everyone!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Phones on silent</a:t>
            </a:r>
            <a:endParaRPr lang="en-GB" sz="2400" i="0">
              <a:solidFill>
                <a:srgbClr val="004F6B"/>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A33A4F04-5FAD-D3EC-BE12-B2A98A863A7D}"/>
              </a:ext>
            </a:extLst>
          </p:cNvPr>
          <p:cNvSpPr txBox="1">
            <a:spLocks/>
          </p:cNvSpPr>
          <p:nvPr/>
        </p:nvSpPr>
        <p:spPr>
          <a:xfrm>
            <a:off x="730250" y="1288952"/>
            <a:ext cx="3740151" cy="455453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i="1" kern="1200">
                <a:solidFill>
                  <a:schemeClr val="accent3"/>
                </a:solidFill>
                <a:latin typeface="Century Gothic" panose="020B0502020202020204" pitchFamily="34" charset="0"/>
                <a:ea typeface="+mn-ea"/>
                <a:cs typeface="+mn-cs"/>
              </a:defRPr>
            </a:lvl1pPr>
            <a:lvl2pPr marL="270000" indent="-270000" algn="l" defTabSz="914400" rtl="0" eaLnBrk="1" latinLnBrk="0" hangingPunct="1">
              <a:lnSpc>
                <a:spcPct val="100000"/>
              </a:lnSpc>
              <a:spcBef>
                <a:spcPts val="0"/>
              </a:spcBef>
              <a:spcAft>
                <a:spcPts val="600"/>
              </a:spcAft>
              <a:buClr>
                <a:schemeClr val="accent4"/>
              </a:buClr>
              <a:buFont typeface="Trebuchet MS" panose="020B0603020202020204" pitchFamily="34" charset="0"/>
              <a:buChar char="+"/>
              <a:defRPr sz="1800" kern="1200">
                <a:solidFill>
                  <a:schemeClr val="tx2"/>
                </a:solidFill>
                <a:latin typeface="Century Gothic" panose="020B0502020202020204" pitchFamily="34" charset="0"/>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Fire exits and alarms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srgbClr val="004F6B"/>
              </a:solidFill>
              <a:effectLst/>
              <a:uLnTx/>
              <a:uFillTx/>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Toilets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srgbClr val="004F6B"/>
              </a:solidFill>
              <a:effectLst/>
              <a:uLnTx/>
              <a:uFillTx/>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Lunch and breaks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cs typeface="Poppins" panose="00000500000000000000" pitchFamily="2" charset="0"/>
            </a:endParaRPr>
          </a:p>
        </p:txBody>
      </p:sp>
    </p:spTree>
    <p:extLst>
      <p:ext uri="{BB962C8B-B14F-4D97-AF65-F5344CB8AC3E}">
        <p14:creationId xmlns:p14="http://schemas.microsoft.com/office/powerpoint/2010/main" val="163208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5C86-CA3C-8D9C-C203-0B219B08399C}"/>
              </a:ext>
            </a:extLst>
          </p:cNvPr>
          <p:cNvSpPr>
            <a:spLocks noGrp="1"/>
          </p:cNvSpPr>
          <p:nvPr>
            <p:ph type="title"/>
          </p:nvPr>
        </p:nvSpPr>
        <p:spPr>
          <a:xfrm>
            <a:off x="457200" y="332656"/>
            <a:ext cx="8208000" cy="468000"/>
          </a:xfrm>
        </p:spPr>
        <p:txBody>
          <a:bodyPr/>
          <a:lstStyle/>
          <a:p>
            <a:r>
              <a:rPr lang="en-GB"/>
              <a:t>What do we do about this?</a:t>
            </a:r>
          </a:p>
        </p:txBody>
      </p:sp>
      <p:sp>
        <p:nvSpPr>
          <p:cNvPr id="3" name="Content Placeholder 2">
            <a:extLst>
              <a:ext uri="{FF2B5EF4-FFF2-40B4-BE49-F238E27FC236}">
                <a16:creationId xmlns:a16="http://schemas.microsoft.com/office/drawing/2014/main" id="{6D92CA2C-1C45-D104-B9DA-2514E9269BE2}"/>
              </a:ext>
            </a:extLst>
          </p:cNvPr>
          <p:cNvSpPr>
            <a:spLocks noGrp="1"/>
          </p:cNvSpPr>
          <p:nvPr>
            <p:ph idx="1"/>
          </p:nvPr>
        </p:nvSpPr>
        <p:spPr>
          <a:xfrm>
            <a:off x="430019" y="476672"/>
            <a:ext cx="8208000" cy="5620692"/>
          </a:xfrm>
        </p:spPr>
        <p:txBody>
          <a:bodyPr/>
          <a:lstStyle/>
          <a:p>
            <a:endParaRPr lang="en-GB"/>
          </a:p>
          <a:p>
            <a:r>
              <a:rPr lang="en-GB" sz="2400" b="1"/>
              <a:t>		Follow your safeguarding policy!</a:t>
            </a:r>
          </a:p>
          <a:p>
            <a:pPr marL="285750" indent="-285750">
              <a:buFont typeface="Wingdings" panose="05000000000000000000" pitchFamily="2" charset="2"/>
              <a:buChar char="§"/>
            </a:pPr>
            <a:r>
              <a:rPr lang="en-GB" b="1"/>
              <a:t>If you witness abuse, or if the person is in immediate danger</a:t>
            </a:r>
            <a:r>
              <a:rPr lang="en-GB"/>
              <a:t>: </a:t>
            </a:r>
          </a:p>
          <a:p>
            <a:pPr marL="645750" lvl="2" indent="-285750">
              <a:buFont typeface="Wingdings" panose="05000000000000000000" pitchFamily="2" charset="2"/>
              <a:buChar char="§"/>
            </a:pPr>
            <a:r>
              <a:rPr lang="en-GB"/>
              <a:t>call 999</a:t>
            </a:r>
          </a:p>
          <a:p>
            <a:pPr marL="645750" lvl="2" indent="-285750">
              <a:buFont typeface="Wingdings" panose="05000000000000000000" pitchFamily="2" charset="2"/>
              <a:buChar char="§"/>
            </a:pPr>
            <a:r>
              <a:rPr lang="en-GB"/>
              <a:t>find the Lead AR who will advise the senior staff member of the incident and end the visit immediately</a:t>
            </a:r>
          </a:p>
          <a:p>
            <a:pPr marL="645750" lvl="2" indent="-285750">
              <a:buFont typeface="Wingdings" panose="05000000000000000000" pitchFamily="2" charset="2"/>
              <a:buChar char="§"/>
            </a:pPr>
            <a:r>
              <a:rPr lang="en-GB"/>
              <a:t>The Lead AR and the visiting team will contact their Healthwatch Safeguarding lead and/ or management team who will manage the escalation and next steps</a:t>
            </a:r>
          </a:p>
          <a:p>
            <a:pPr marL="645750" lvl="2" indent="-285750">
              <a:buFont typeface="Wingdings" panose="05000000000000000000" pitchFamily="2" charset="2"/>
              <a:buChar char="§"/>
            </a:pPr>
            <a:endParaRPr lang="en-GB"/>
          </a:p>
          <a:p>
            <a:pPr lvl="2" indent="0">
              <a:buNone/>
            </a:pPr>
            <a:endParaRPr lang="en-GB"/>
          </a:p>
          <a:p>
            <a:pPr marL="645750" lvl="2" indent="-285750">
              <a:buFont typeface="Wingdings" panose="05000000000000000000" pitchFamily="2" charset="2"/>
              <a:buChar char="§"/>
            </a:pPr>
            <a:endParaRPr lang="en-GB"/>
          </a:p>
          <a:p>
            <a:endParaRPr lang="en-GB"/>
          </a:p>
        </p:txBody>
      </p:sp>
      <p:sp>
        <p:nvSpPr>
          <p:cNvPr id="4" name="TextBox 3">
            <a:extLst>
              <a:ext uri="{FF2B5EF4-FFF2-40B4-BE49-F238E27FC236}">
                <a16:creationId xmlns:a16="http://schemas.microsoft.com/office/drawing/2014/main" id="{7BD198B0-46E9-DFF3-F410-D59E88C2CE4C}"/>
              </a:ext>
            </a:extLst>
          </p:cNvPr>
          <p:cNvSpPr txBox="1"/>
          <p:nvPr/>
        </p:nvSpPr>
        <p:spPr>
          <a:xfrm>
            <a:off x="179512" y="3789040"/>
            <a:ext cx="8208000" cy="2308324"/>
          </a:xfrm>
          <a:prstGeom prst="rect">
            <a:avLst/>
          </a:prstGeom>
          <a:noFill/>
        </p:spPr>
        <p:txBody>
          <a:bodyPr wrap="square" rtlCol="0">
            <a:spAutoFit/>
          </a:bodyPr>
          <a:lstStyle/>
          <a:p>
            <a:pPr marL="285750" indent="-285750">
              <a:buFont typeface="Wingdings" panose="05000000000000000000" pitchFamily="2" charset="2"/>
              <a:buChar char="§"/>
            </a:pPr>
            <a:r>
              <a:rPr lang="en-GB" b="1">
                <a:latin typeface="Century Gothic" panose="020B0502020202020204" pitchFamily="34" charset="0"/>
              </a:rPr>
              <a:t>If abuse has been disclosed but not witnessed by you:</a:t>
            </a:r>
          </a:p>
          <a:p>
            <a:pPr marL="742950" lvl="1" indent="-285750">
              <a:buClr>
                <a:schemeClr val="accent1"/>
              </a:buClr>
              <a:buFont typeface="Wingdings" panose="05000000000000000000" pitchFamily="2" charset="2"/>
              <a:buChar char="§"/>
            </a:pPr>
            <a:r>
              <a:rPr lang="en-GB">
                <a:latin typeface="Century Gothic" panose="020B0502020202020204" pitchFamily="34" charset="0"/>
              </a:rPr>
              <a:t>Let the person know that what they have said concerns you and that you would like their permission to share the information with the Lead AR which may lead to a safeguarding concern being raised.</a:t>
            </a:r>
          </a:p>
          <a:p>
            <a:pPr marL="742950" lvl="1" indent="-285750">
              <a:buClr>
                <a:schemeClr val="accent1"/>
              </a:buClr>
              <a:buFont typeface="Wingdings" panose="05000000000000000000" pitchFamily="2" charset="2"/>
              <a:buChar char="§"/>
            </a:pPr>
            <a:endParaRPr lang="en-GB">
              <a:latin typeface="Century Gothic" panose="020B0502020202020204" pitchFamily="34" charset="0"/>
            </a:endParaRPr>
          </a:p>
          <a:p>
            <a:pPr marL="742950" lvl="1" indent="-285750">
              <a:buClr>
                <a:schemeClr val="accent1"/>
              </a:buClr>
              <a:buFont typeface="Wingdings" panose="05000000000000000000" pitchFamily="2" charset="2"/>
              <a:buChar char="§"/>
            </a:pPr>
            <a:r>
              <a:rPr lang="en-GB">
                <a:latin typeface="Century Gothic" panose="020B0502020202020204" pitchFamily="34" charset="0"/>
              </a:rPr>
              <a:t>Discuss with the Lead AR who will follow the Healthwatch Safeguarding policy and escalate and report as directed.  </a:t>
            </a:r>
          </a:p>
        </p:txBody>
      </p:sp>
    </p:spTree>
    <p:extLst>
      <p:ext uri="{BB962C8B-B14F-4D97-AF65-F5344CB8AC3E}">
        <p14:creationId xmlns:p14="http://schemas.microsoft.com/office/powerpoint/2010/main" val="304339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AF7E-BF34-019D-1999-44C7A6878013}"/>
              </a:ext>
            </a:extLst>
          </p:cNvPr>
          <p:cNvSpPr>
            <a:spLocks noGrp="1"/>
          </p:cNvSpPr>
          <p:nvPr>
            <p:ph type="title"/>
          </p:nvPr>
        </p:nvSpPr>
        <p:spPr/>
        <p:txBody>
          <a:bodyPr/>
          <a:lstStyle/>
          <a:p>
            <a:r>
              <a:rPr lang="en-GB"/>
              <a:t>Dementia	</a:t>
            </a:r>
          </a:p>
        </p:txBody>
      </p:sp>
      <p:sp>
        <p:nvSpPr>
          <p:cNvPr id="4" name="Text Placeholder 3">
            <a:extLst>
              <a:ext uri="{FF2B5EF4-FFF2-40B4-BE49-F238E27FC236}">
                <a16:creationId xmlns:a16="http://schemas.microsoft.com/office/drawing/2014/main" id="{1EB6CA1F-5715-6AC5-967E-2CD4E57351C3}"/>
              </a:ext>
            </a:extLst>
          </p:cNvPr>
          <p:cNvSpPr>
            <a:spLocks noGrp="1"/>
          </p:cNvSpPr>
          <p:nvPr>
            <p:ph type="body" sz="quarter" idx="13"/>
          </p:nvPr>
        </p:nvSpPr>
        <p:spPr/>
        <p:txBody>
          <a:bodyPr/>
          <a:lstStyle/>
          <a:p>
            <a:r>
              <a:rPr lang="en-GB"/>
              <a:t>Bookcase Analogy</a:t>
            </a:r>
          </a:p>
        </p:txBody>
      </p:sp>
      <p:pic>
        <p:nvPicPr>
          <p:cNvPr id="5" name="Online Media 4" descr="A frame from the video of Alzheimer’s Society – Bookcase Analogy which is ready to be played.">
            <a:hlinkClick r:id="" action="ppaction://media"/>
            <a:extLst>
              <a:ext uri="{FF2B5EF4-FFF2-40B4-BE49-F238E27FC236}">
                <a16:creationId xmlns:a16="http://schemas.microsoft.com/office/drawing/2014/main" id="{57C2497E-35EB-0D84-4DB8-79138E177FAE}"/>
              </a:ext>
            </a:extLst>
          </p:cNvPr>
          <p:cNvPicPr>
            <a:picLocks noRot="1" noChangeAspect="1"/>
          </p:cNvPicPr>
          <p:nvPr>
            <a:videoFile r:link="rId1"/>
          </p:nvPr>
        </p:nvPicPr>
        <p:blipFill>
          <a:blip r:embed="rId4"/>
          <a:stretch>
            <a:fillRect/>
          </a:stretch>
        </p:blipFill>
        <p:spPr>
          <a:xfrm>
            <a:off x="574138" y="1543264"/>
            <a:ext cx="7909997" cy="4468599"/>
          </a:xfrm>
          <a:prstGeom prst="rect">
            <a:avLst/>
          </a:prstGeom>
        </p:spPr>
      </p:pic>
    </p:spTree>
    <p:extLst>
      <p:ext uri="{BB962C8B-B14F-4D97-AF65-F5344CB8AC3E}">
        <p14:creationId xmlns:p14="http://schemas.microsoft.com/office/powerpoint/2010/main" val="38925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57BE-3D58-DF07-DD62-DCC585D23890}"/>
              </a:ext>
            </a:extLst>
          </p:cNvPr>
          <p:cNvSpPr>
            <a:spLocks noGrp="1"/>
          </p:cNvSpPr>
          <p:nvPr>
            <p:ph type="title"/>
          </p:nvPr>
        </p:nvSpPr>
        <p:spPr/>
        <p:txBody>
          <a:bodyPr/>
          <a:lstStyle/>
          <a:p>
            <a:r>
              <a:rPr lang="en-GB"/>
              <a:t>Dementia</a:t>
            </a:r>
          </a:p>
        </p:txBody>
      </p:sp>
      <p:sp>
        <p:nvSpPr>
          <p:cNvPr id="3" name="Content Placeholder 2">
            <a:extLst>
              <a:ext uri="{FF2B5EF4-FFF2-40B4-BE49-F238E27FC236}">
                <a16:creationId xmlns:a16="http://schemas.microsoft.com/office/drawing/2014/main" id="{FB11532C-5371-B993-CD87-1A997E756F93}"/>
              </a:ext>
            </a:extLst>
          </p:cNvPr>
          <p:cNvSpPr>
            <a:spLocks noGrp="1"/>
          </p:cNvSpPr>
          <p:nvPr>
            <p:ph idx="1"/>
          </p:nvPr>
        </p:nvSpPr>
        <p:spPr>
          <a:xfrm>
            <a:off x="457200" y="1233000"/>
            <a:ext cx="8208000" cy="4788288"/>
          </a:xfrm>
        </p:spPr>
        <p:txBody>
          <a:bodyPr/>
          <a:lstStyle/>
          <a:p>
            <a:r>
              <a:rPr lang="en-GB"/>
              <a:t>Dementia affects everyone differently so it's important to communicate in a way that is right for the person. Listen carefully and think about what you're going to say and how you'll say it. You can also communicate meaningfully without using spoken words.</a:t>
            </a:r>
          </a:p>
          <a:p>
            <a:endParaRPr lang="en-GB"/>
          </a:p>
          <a:p>
            <a:r>
              <a:rPr lang="en-GB"/>
              <a:t>Observation of non-verbal cues are important, even if you don’t get to have a full conversation to gather the experience.  </a:t>
            </a:r>
          </a:p>
          <a:p>
            <a:r>
              <a:rPr lang="en-GB"/>
              <a:t>Is the resident calm, content, and happy?</a:t>
            </a:r>
          </a:p>
          <a:p>
            <a:r>
              <a:rPr lang="en-GB"/>
              <a:t>Are they dressed appropriately for where they are? The season?</a:t>
            </a:r>
          </a:p>
          <a:p>
            <a:r>
              <a:rPr lang="en-GB"/>
              <a:t>Is their hair done?</a:t>
            </a:r>
          </a:p>
          <a:p>
            <a:r>
              <a:rPr lang="en-GB"/>
              <a:t>Do staff acknowledge them?</a:t>
            </a:r>
          </a:p>
          <a:p>
            <a:r>
              <a:rPr lang="en-GB"/>
              <a:t>How do they react to each staff member?</a:t>
            </a:r>
          </a:p>
          <a:p>
            <a:r>
              <a:rPr lang="en-GB"/>
              <a:t>Are they assisted to move, eat or reminded to drink if necessary?</a:t>
            </a:r>
          </a:p>
        </p:txBody>
      </p:sp>
    </p:spTree>
    <p:extLst>
      <p:ext uri="{BB962C8B-B14F-4D97-AF65-F5344CB8AC3E}">
        <p14:creationId xmlns:p14="http://schemas.microsoft.com/office/powerpoint/2010/main" val="169134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D72-13C8-070D-6B0B-F8C49C8ED25D}"/>
              </a:ext>
            </a:extLst>
          </p:cNvPr>
          <p:cNvSpPr>
            <a:spLocks noGrp="1"/>
          </p:cNvSpPr>
          <p:nvPr>
            <p:ph type="title"/>
          </p:nvPr>
        </p:nvSpPr>
        <p:spPr/>
        <p:txBody>
          <a:bodyPr/>
          <a:lstStyle/>
          <a:p>
            <a:r>
              <a:rPr lang="en-GB"/>
              <a:t>Dementia</a:t>
            </a:r>
          </a:p>
        </p:txBody>
      </p:sp>
      <p:sp>
        <p:nvSpPr>
          <p:cNvPr id="3" name="Content Placeholder 2">
            <a:extLst>
              <a:ext uri="{FF2B5EF4-FFF2-40B4-BE49-F238E27FC236}">
                <a16:creationId xmlns:a16="http://schemas.microsoft.com/office/drawing/2014/main" id="{5F2EF8ED-41BF-2950-8CCF-0A1D1ED08EC5}"/>
              </a:ext>
            </a:extLst>
          </p:cNvPr>
          <p:cNvSpPr>
            <a:spLocks noGrp="1"/>
          </p:cNvSpPr>
          <p:nvPr>
            <p:ph idx="1"/>
          </p:nvPr>
        </p:nvSpPr>
        <p:spPr>
          <a:xfrm>
            <a:off x="457200" y="1196752"/>
            <a:ext cx="8208000" cy="4837783"/>
          </a:xfrm>
        </p:spPr>
        <p:txBody>
          <a:bodyPr/>
          <a:lstStyle/>
          <a:p>
            <a:pPr marL="285750" indent="-285750">
              <a:buFont typeface="Arial" panose="020B0604020202020204" pitchFamily="34" charset="0"/>
              <a:buChar char="•"/>
            </a:pPr>
            <a:r>
              <a:rPr lang="en-GB"/>
              <a:t>Make sure the person you are talking to is comfortable, not hungry, thirsty, or in discomfort before you start.</a:t>
            </a:r>
          </a:p>
          <a:p>
            <a:pPr marL="285750" indent="-285750">
              <a:buFont typeface="Arial" panose="020B0604020202020204" pitchFamily="34" charset="0"/>
              <a:buChar char="•"/>
            </a:pPr>
            <a:r>
              <a:rPr lang="en-GB"/>
              <a:t>Use short simple sentences, but don’t talk down to them – they are adults.</a:t>
            </a:r>
          </a:p>
          <a:p>
            <a:pPr marL="285750" indent="-285750">
              <a:buFont typeface="Arial" panose="020B0604020202020204" pitchFamily="34" charset="0"/>
              <a:buChar char="•"/>
            </a:pPr>
            <a:r>
              <a:rPr lang="en-GB"/>
              <a:t>Be conversational rather than questioning. If you have to ask questions, try to use closed questions as yes/no answers are easier to process than having too many choices.</a:t>
            </a:r>
          </a:p>
          <a:p>
            <a:pPr marL="285750" indent="-285750">
              <a:buFont typeface="Arial" panose="020B0604020202020204" pitchFamily="34" charset="0"/>
              <a:buChar char="•"/>
            </a:pPr>
            <a:r>
              <a:rPr lang="en-GB"/>
              <a:t>Allow time between sentences for the person to process the information and respond. </a:t>
            </a:r>
          </a:p>
          <a:p>
            <a:pPr marL="285750" indent="-285750">
              <a:buFont typeface="Arial" panose="020B0604020202020204" pitchFamily="34" charset="0"/>
              <a:buChar char="•"/>
            </a:pPr>
            <a:r>
              <a:rPr lang="en-GB"/>
              <a:t>Try to let the person complete their own sentences -  try not to be too quick to assume you know what they are trying to say.</a:t>
            </a:r>
          </a:p>
          <a:p>
            <a:pPr marL="285750" indent="-285750">
              <a:buFont typeface="Arial" panose="020B0604020202020204" pitchFamily="34" charset="0"/>
              <a:buChar char="•"/>
            </a:pPr>
            <a:r>
              <a:rPr lang="en-GB"/>
              <a:t>Try to laugh together about any misunderstandings and mistakes. Humour can help to relieve tension but make sure the person doesn’t feel you are laughing at them.</a:t>
            </a:r>
          </a:p>
          <a:p>
            <a:pPr marL="285750" indent="-285750">
              <a:buFont typeface="Arial" panose="020B0604020202020204" pitchFamily="34" charset="0"/>
              <a:buChar char="•"/>
            </a:pPr>
            <a:endParaRPr lang="en-GB"/>
          </a:p>
          <a:p>
            <a:endParaRPr lang="en-GB"/>
          </a:p>
          <a:p>
            <a:endParaRPr lang="en-GB"/>
          </a:p>
        </p:txBody>
      </p:sp>
    </p:spTree>
    <p:extLst>
      <p:ext uri="{BB962C8B-B14F-4D97-AF65-F5344CB8AC3E}">
        <p14:creationId xmlns:p14="http://schemas.microsoft.com/office/powerpoint/2010/main" val="208106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DD16-1052-B577-8742-5D258AC023A1}"/>
            </a:ext>
          </a:extLst>
        </p:cNvPr>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D31233C6-CE31-12E2-13B8-56D94F3FCAE3}"/>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1ED31B29-F99C-72EF-C988-5EE9F9FE49A9}"/>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462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47BEA-6F74-762F-69C8-41E899C92ED2}"/>
            </a:ext>
          </a:extLst>
        </p:cNvPr>
        <p:cNvGrpSpPr/>
        <p:nvPr/>
      </p:nvGrpSpPr>
      <p:grpSpPr>
        <a:xfrm>
          <a:off x="0" y="0"/>
          <a:ext cx="0" cy="0"/>
          <a:chOff x="0" y="0"/>
          <a:chExt cx="0" cy="0"/>
        </a:xfrm>
      </p:grpSpPr>
      <p:pic>
        <p:nvPicPr>
          <p:cNvPr id="5" name="Picture Placeholder 4" descr="An older man wearing a brown coat and trousers viewed from over his left shoulder so we can't see his face. His hand is stretched out because he is having a manicure from woman wearing black clothes and pink plastic gloves. There are various manicure-related items on the table.">
            <a:extLst>
              <a:ext uri="{FF2B5EF4-FFF2-40B4-BE49-F238E27FC236}">
                <a16:creationId xmlns:a16="http://schemas.microsoft.com/office/drawing/2014/main" id="{FD3749FD-57F6-274B-4554-7A0D963B861B}"/>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A874559F-E2A9-9111-8092-816D2936425E}"/>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8507D545-6074-62F9-946C-0A2EB4578A82}"/>
              </a:ext>
            </a:extLst>
          </p:cNvPr>
          <p:cNvSpPr>
            <a:spLocks noGrp="1"/>
          </p:cNvSpPr>
          <p:nvPr>
            <p:ph type="ctrTitle"/>
          </p:nvPr>
        </p:nvSpPr>
        <p:spPr>
          <a:xfrm>
            <a:off x="309811" y="5743575"/>
            <a:ext cx="5904000" cy="557212"/>
          </a:xfrm>
        </p:spPr>
        <p:txBody>
          <a:bodyPr/>
          <a:lstStyle/>
          <a:p>
            <a:r>
              <a:rPr lang="en-US" altLang="en-US" sz="2800">
                <a:solidFill>
                  <a:schemeClr val="accent6"/>
                </a:solidFill>
              </a:rPr>
              <a:t>Part 2</a:t>
            </a:r>
            <a:endParaRPr lang="en-GB" sz="2800"/>
          </a:p>
        </p:txBody>
      </p:sp>
    </p:spTree>
    <p:extLst>
      <p:ext uri="{BB962C8B-B14F-4D97-AF65-F5344CB8AC3E}">
        <p14:creationId xmlns:p14="http://schemas.microsoft.com/office/powerpoint/2010/main" val="255771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row of differently coloured rainbow flags on the left and on the right hanging from the ceiling of a space in a large buildi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1" b="21871"/>
          <a:stretch/>
        </p:blipFill>
        <p:spPr/>
      </p:pic>
      <p:pic>
        <p:nvPicPr>
          <p:cNvPr id="2" name="Picture Placeholder 17" descr="P1031 HWE Brand project - PPT template - Slide 2.png">
            <a:extLst>
              <a:ext uri="{FF2B5EF4-FFF2-40B4-BE49-F238E27FC236}">
                <a16:creationId xmlns:a16="http://schemas.microsoft.com/office/drawing/2014/main" id="{7F243647-7B54-B159-DE88-FBF086246F4F}"/>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p:cNvSpPr>
            <a:spLocks noGrp="1"/>
          </p:cNvSpPr>
          <p:nvPr>
            <p:ph type="ctrTitle"/>
          </p:nvPr>
        </p:nvSpPr>
        <p:spPr>
          <a:xfrm>
            <a:off x="309811" y="5743575"/>
            <a:ext cx="5904000" cy="557212"/>
          </a:xfrm>
        </p:spPr>
        <p:txBody>
          <a:bodyPr/>
          <a:lstStyle/>
          <a:p>
            <a:r>
              <a:rPr lang="en-US" altLang="en-US" sz="2800">
                <a:solidFill>
                  <a:schemeClr val="accent6"/>
                </a:solidFill>
              </a:rPr>
              <a:t>Inclusion, Equality, Allyship</a:t>
            </a:r>
            <a:endParaRPr lang="en-GB" sz="2800"/>
          </a:p>
        </p:txBody>
      </p:sp>
    </p:spTree>
    <p:extLst>
      <p:ext uri="{BB962C8B-B14F-4D97-AF65-F5344CB8AC3E}">
        <p14:creationId xmlns:p14="http://schemas.microsoft.com/office/powerpoint/2010/main" val="42163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984-2912-F959-2593-BD6E28B781D2}"/>
              </a:ext>
            </a:extLst>
          </p:cNvPr>
          <p:cNvSpPr>
            <a:spLocks noGrp="1"/>
          </p:cNvSpPr>
          <p:nvPr>
            <p:ph type="title"/>
          </p:nvPr>
        </p:nvSpPr>
        <p:spPr>
          <a:xfrm>
            <a:off x="457200" y="216000"/>
            <a:ext cx="8208000" cy="432000"/>
          </a:xfrm>
        </p:spPr>
        <p:txBody>
          <a:bodyPr/>
          <a:lstStyle/>
          <a:p>
            <a:r>
              <a:rPr lang="en-GB"/>
              <a:t>How could difference affect residents?</a:t>
            </a:r>
          </a:p>
        </p:txBody>
      </p:sp>
      <p:sp>
        <p:nvSpPr>
          <p:cNvPr id="3" name="Content Placeholder 2">
            <a:extLst>
              <a:ext uri="{FF2B5EF4-FFF2-40B4-BE49-F238E27FC236}">
                <a16:creationId xmlns:a16="http://schemas.microsoft.com/office/drawing/2014/main" id="{1C06A9E2-419F-E125-C04C-C1FDA7D21483}"/>
              </a:ext>
            </a:extLst>
          </p:cNvPr>
          <p:cNvSpPr>
            <a:spLocks noGrp="1"/>
          </p:cNvSpPr>
          <p:nvPr>
            <p:ph idx="1"/>
          </p:nvPr>
        </p:nvSpPr>
        <p:spPr>
          <a:xfrm>
            <a:off x="457200" y="787529"/>
            <a:ext cx="8208000" cy="4847761"/>
          </a:xfrm>
        </p:spPr>
        <p:txBody>
          <a:bodyPr/>
          <a:lstStyle/>
          <a:p>
            <a:r>
              <a:rPr lang="en-GB" b="1"/>
              <a:t>Examples of how one resident’s experience might be different to the experience of others because of their personal characteristics:</a:t>
            </a:r>
            <a:endParaRPr lang="en-GB"/>
          </a:p>
          <a:p>
            <a:endParaRPr lang="en-GB"/>
          </a:p>
        </p:txBody>
      </p:sp>
    </p:spTree>
    <p:extLst>
      <p:ext uri="{BB962C8B-B14F-4D97-AF65-F5344CB8AC3E}">
        <p14:creationId xmlns:p14="http://schemas.microsoft.com/office/powerpoint/2010/main" val="11769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984-2912-F959-2593-BD6E28B781D2}"/>
              </a:ext>
            </a:extLst>
          </p:cNvPr>
          <p:cNvSpPr>
            <a:spLocks noGrp="1"/>
          </p:cNvSpPr>
          <p:nvPr>
            <p:ph type="title"/>
          </p:nvPr>
        </p:nvSpPr>
        <p:spPr>
          <a:xfrm>
            <a:off x="457200" y="216000"/>
            <a:ext cx="8208000" cy="468000"/>
          </a:xfrm>
        </p:spPr>
        <p:txBody>
          <a:bodyPr/>
          <a:lstStyle/>
          <a:p>
            <a:r>
              <a:rPr lang="en-GB"/>
              <a:t>How could difference affect residents?</a:t>
            </a:r>
          </a:p>
        </p:txBody>
      </p:sp>
      <p:sp>
        <p:nvSpPr>
          <p:cNvPr id="5" name="TextBox 4">
            <a:extLst>
              <a:ext uri="{FF2B5EF4-FFF2-40B4-BE49-F238E27FC236}">
                <a16:creationId xmlns:a16="http://schemas.microsoft.com/office/drawing/2014/main" id="{5574FFF2-5CB7-432D-7229-7533ED35F7ED}"/>
              </a:ext>
            </a:extLst>
          </p:cNvPr>
          <p:cNvSpPr txBox="1"/>
          <p:nvPr/>
        </p:nvSpPr>
        <p:spPr>
          <a:xfrm>
            <a:off x="227894" y="746214"/>
            <a:ext cx="8688212" cy="5632311"/>
          </a:xfrm>
          <a:prstGeom prst="rect">
            <a:avLst/>
          </a:prstGeom>
          <a:noFill/>
        </p:spPr>
        <p:txBody>
          <a:bodyPr wrap="square">
            <a:spAutoFit/>
          </a:bodyPr>
          <a:lstStyle/>
          <a:p>
            <a:r>
              <a:rPr lang="en-GB" b="1">
                <a:latin typeface="Century Gothic" panose="020B0502020202020204" pitchFamily="34" charset="0"/>
              </a:rPr>
              <a:t>Examples of how one resident’s experience might be different to the experience of others because of their personal characteristics:</a:t>
            </a:r>
            <a:endParaRPr lang="en-GB">
              <a:latin typeface="Century Gothic" panose="020B0502020202020204" pitchFamily="34" charset="0"/>
            </a:endParaRPr>
          </a:p>
          <a:p>
            <a:br>
              <a:rPr lang="en-GB">
                <a:latin typeface="Century Gothic" panose="020B0502020202020204" pitchFamily="34" charset="0"/>
              </a:rPr>
            </a:br>
            <a:r>
              <a:rPr lang="en-GB">
                <a:latin typeface="Century Gothic" panose="020B0502020202020204" pitchFamily="34" charset="0"/>
              </a:rPr>
              <a:t>Care staff and Nursing staff not knowing how to provide personal care to someone who has transitioned.</a:t>
            </a:r>
            <a:br>
              <a:rPr lang="en-GB">
                <a:latin typeface="Century Gothic" panose="020B0502020202020204" pitchFamily="34" charset="0"/>
              </a:rPr>
            </a:br>
            <a:endParaRPr lang="en-GB">
              <a:latin typeface="Century Gothic" panose="020B0502020202020204" pitchFamily="34" charset="0"/>
            </a:endParaRPr>
          </a:p>
          <a:p>
            <a:r>
              <a:rPr lang="en-GB">
                <a:latin typeface="Century Gothic" panose="020B0502020202020204" pitchFamily="34" charset="0"/>
              </a:rPr>
              <a:t>Care staff coming from countries or cultures where being gay is illegal – or ‘against God’ and not being able to separate this from their care responsibilities.</a:t>
            </a:r>
            <a:br>
              <a:rPr lang="en-GB">
                <a:latin typeface="Century Gothic" panose="020B0502020202020204" pitchFamily="34" charset="0"/>
              </a:rPr>
            </a:br>
            <a:endParaRPr lang="en-GB">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rPr>
              <a:t>Cultural differences: food or behaviour that aren’t found in the care home.</a:t>
            </a:r>
            <a:br>
              <a:rPr lang="en-GB">
                <a:latin typeface="Century Gothic" panose="020B0502020202020204" pitchFamily="34" charset="0"/>
              </a:rPr>
            </a:br>
            <a:endParaRPr lang="en-GB">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rPr>
              <a:t>Gay men with Dementia – they may have come out after ‘Section 28’ had ended, but their memories may have them back in the time where being Gay was illegal – they may be fearful that people will ‘find out’, or they may feel that they have to ‘come out’ all over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entury Gothic" panose="020B0502020202020204" pitchFamily="34" charset="0"/>
            </a:endParaRPr>
          </a:p>
          <a:p>
            <a:pPr>
              <a:defRPr/>
            </a:pPr>
            <a:r>
              <a:rPr lang="en-GB" kern="100">
                <a:effectLst/>
                <a:latin typeface="Century Gothic" panose="020B0502020202020204" pitchFamily="34" charset="0"/>
                <a:ea typeface="Aptos" panose="020B0004020202020204" pitchFamily="34" charset="0"/>
                <a:cs typeface="Arial" panose="020B0604020202020204" pitchFamily="34" charset="0"/>
              </a:rPr>
              <a:t>Trans </a:t>
            </a:r>
            <a:r>
              <a:rPr lang="en-GB" kern="100">
                <a:latin typeface="Century Gothic" panose="020B0502020202020204" pitchFamily="34" charset="0"/>
                <a:ea typeface="Aptos" panose="020B0004020202020204" pitchFamily="34" charset="0"/>
                <a:cs typeface="Arial" panose="020B0604020202020204" pitchFamily="34" charset="0"/>
              </a:rPr>
              <a:t>people</a:t>
            </a:r>
            <a:r>
              <a:rPr lang="en-GB" kern="100">
                <a:effectLst/>
                <a:latin typeface="Century Gothic" panose="020B0502020202020204" pitchFamily="34" charset="0"/>
                <a:ea typeface="Aptos" panose="020B0004020202020204" pitchFamily="34" charset="0"/>
                <a:cs typeface="Arial" panose="020B0604020202020204" pitchFamily="34" charset="0"/>
              </a:rPr>
              <a:t> may have different personal care needs</a:t>
            </a:r>
            <a:r>
              <a:rPr lang="en-GB" kern="100">
                <a:latin typeface="Century Gothic" panose="020B0502020202020204" pitchFamily="34" charset="0"/>
                <a:ea typeface="Aptos" panose="020B0004020202020204" pitchFamily="34" charset="0"/>
                <a:cs typeface="Arial" panose="020B0604020202020204" pitchFamily="34" charset="0"/>
              </a:rPr>
              <a:t>. M</a:t>
            </a:r>
            <a:r>
              <a:rPr lang="en-GB" kern="100">
                <a:effectLst/>
                <a:latin typeface="Century Gothic" panose="020B0502020202020204" pitchFamily="34" charset="0"/>
                <a:ea typeface="Aptos" panose="020B0004020202020204" pitchFamily="34" charset="0"/>
                <a:cs typeface="Arial" panose="020B0604020202020204" pitchFamily="34" charset="0"/>
              </a:rPr>
              <a:t>ay experience staff lifting sheets to ‘have a look’ (true story from a trans resident).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entury Gothic" panose="020B0502020202020204" pitchFamily="34" charset="0"/>
            </a:endParaRPr>
          </a:p>
        </p:txBody>
      </p:sp>
    </p:spTree>
    <p:extLst>
      <p:ext uri="{BB962C8B-B14F-4D97-AF65-F5344CB8AC3E}">
        <p14:creationId xmlns:p14="http://schemas.microsoft.com/office/powerpoint/2010/main" val="201566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3209EC-A80C-94CA-E0A0-DE58F10107E4}"/>
              </a:ext>
            </a:extLst>
          </p:cNvPr>
          <p:cNvSpPr>
            <a:spLocks noGrp="1"/>
          </p:cNvSpPr>
          <p:nvPr>
            <p:ph type="title"/>
          </p:nvPr>
        </p:nvSpPr>
        <p:spPr>
          <a:xfrm>
            <a:off x="457200" y="617525"/>
            <a:ext cx="2566085" cy="1054756"/>
          </a:xfrm>
        </p:spPr>
        <p:txBody>
          <a:bodyPr/>
          <a:lstStyle/>
          <a:p>
            <a:r>
              <a:rPr lang="en-US"/>
              <a:t>Is inequality</a:t>
            </a:r>
            <a:br>
              <a:rPr lang="en-US"/>
            </a:br>
            <a:r>
              <a:rPr lang="en-US"/>
              <a:t>equal?</a:t>
            </a:r>
          </a:p>
        </p:txBody>
      </p:sp>
      <p:pic>
        <p:nvPicPr>
          <p:cNvPr id="5" name="Content Placeholder 4" descr="On the left, a drawing of a Wheel of Power/Privilege that shows different characteristics or statuses that a person might have and different degrees within that status. Such as within 'Housing' is listed: Owns property, Renting, Homeless; or within Mental Health is: Robust, Mostly stable, vulnerable. Words to the outside of the wheel are associated with being marginalised; those to the centre are associated with the word power in the middle.&#10;&#10;To the right are similar characteristics along a scale showing which usually hold more power and which usually hold less power. The question 'Which are yours' is included.">
            <a:extLst>
              <a:ext uri="{FF2B5EF4-FFF2-40B4-BE49-F238E27FC236}">
                <a16:creationId xmlns:a16="http://schemas.microsoft.com/office/drawing/2014/main" id="{A2323389-6253-3717-FE41-D79213E85589}"/>
              </a:ext>
            </a:extLst>
          </p:cNvPr>
          <p:cNvPicPr>
            <a:picLocks noGrp="1" noChangeAspect="1"/>
          </p:cNvPicPr>
          <p:nvPr>
            <p:ph idx="1"/>
          </p:nvPr>
        </p:nvPicPr>
        <p:blipFill>
          <a:blip r:embed="rId3"/>
          <a:srcRect l="54765" t="2960"/>
          <a:stretch/>
        </p:blipFill>
        <p:spPr>
          <a:xfrm>
            <a:off x="2842053" y="82378"/>
            <a:ext cx="5787081" cy="5941470"/>
          </a:xfrm>
          <a:prstGeom prst="rect">
            <a:avLst/>
          </a:prstGeom>
          <a:noFill/>
        </p:spPr>
      </p:pic>
    </p:spTree>
    <p:extLst>
      <p:ext uri="{BB962C8B-B14F-4D97-AF65-F5344CB8AC3E}">
        <p14:creationId xmlns:p14="http://schemas.microsoft.com/office/powerpoint/2010/main" val="29210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DA31-24CF-1645-AD64-473195B41BBD}"/>
              </a:ext>
            </a:extLst>
          </p:cNvPr>
          <p:cNvSpPr>
            <a:spLocks noGrp="1"/>
          </p:cNvSpPr>
          <p:nvPr>
            <p:ph type="title"/>
          </p:nvPr>
        </p:nvSpPr>
        <p:spPr/>
        <p:txBody>
          <a:bodyPr/>
          <a:lstStyle/>
          <a:p>
            <a:r>
              <a:rPr lang="en-GB">
                <a:latin typeface="Century Gothic" panose="020B0502020202020204" pitchFamily="34" charset="0"/>
              </a:rPr>
              <a:t>Information about this session</a:t>
            </a:r>
          </a:p>
        </p:txBody>
      </p:sp>
      <p:sp>
        <p:nvSpPr>
          <p:cNvPr id="3" name="Content Placeholder 2">
            <a:extLst>
              <a:ext uri="{FF2B5EF4-FFF2-40B4-BE49-F238E27FC236}">
                <a16:creationId xmlns:a16="http://schemas.microsoft.com/office/drawing/2014/main" id="{EBA4DE61-9E1E-4A29-47FB-F839B4BE9D2A}"/>
              </a:ext>
            </a:extLst>
          </p:cNvPr>
          <p:cNvSpPr>
            <a:spLocks noGrp="1"/>
          </p:cNvSpPr>
          <p:nvPr>
            <p:ph idx="1"/>
          </p:nvPr>
        </p:nvSpPr>
        <p:spPr>
          <a:xfrm>
            <a:off x="519141" y="1216936"/>
            <a:ext cx="7886700" cy="4822484"/>
          </a:xfrm>
        </p:spPr>
        <p:txBody>
          <a:bodyPr>
            <a:noAutofit/>
          </a:bodyPr>
          <a:lstStyle/>
          <a:p>
            <a:r>
              <a:rPr lang="en-GB" i="0">
                <a:latin typeface="Century Gothic" panose="020B0502020202020204" pitchFamily="34" charset="0"/>
                <a:cs typeface="Poppins" panose="00000500000000000000" pitchFamily="2" charset="0"/>
              </a:rPr>
              <a:t>Who is this session for?</a:t>
            </a:r>
          </a:p>
          <a:p>
            <a:r>
              <a:rPr lang="en-GB" i="0">
                <a:latin typeface="Century Gothic" panose="020B0502020202020204" pitchFamily="34" charset="0"/>
                <a:cs typeface="Poppins" panose="00000500000000000000" pitchFamily="2" charset="0"/>
              </a:rPr>
              <a:t>This session has been developed for people who have an understanding of Enter and View, and who will be visiting residential and </a:t>
            </a:r>
            <a:r>
              <a:rPr lang="en-GB">
                <a:latin typeface="Century Gothic" panose="020B0502020202020204" pitchFamily="34" charset="0"/>
                <a:cs typeface="Poppins" panose="00000500000000000000" pitchFamily="2" charset="0"/>
              </a:rPr>
              <a:t>nu</a:t>
            </a:r>
            <a:r>
              <a:rPr lang="en-GB" i="0">
                <a:latin typeface="Century Gothic" panose="020B0502020202020204" pitchFamily="34" charset="0"/>
                <a:cs typeface="Poppins" panose="00000500000000000000" pitchFamily="2" charset="0"/>
              </a:rPr>
              <a:t>rsing </a:t>
            </a:r>
            <a:r>
              <a:rPr lang="en-GB">
                <a:latin typeface="Century Gothic" panose="020B0502020202020204" pitchFamily="34" charset="0"/>
                <a:cs typeface="Poppins" panose="00000500000000000000" pitchFamily="2" charset="0"/>
              </a:rPr>
              <a:t>c</a:t>
            </a:r>
            <a:r>
              <a:rPr lang="en-GB" i="0">
                <a:latin typeface="Century Gothic" panose="020B0502020202020204" pitchFamily="34" charset="0"/>
                <a:cs typeface="Poppins" panose="00000500000000000000" pitchFamily="2" charset="0"/>
              </a:rPr>
              <a:t>are </a:t>
            </a:r>
            <a:r>
              <a:rPr lang="en-GB">
                <a:latin typeface="Century Gothic" panose="020B0502020202020204" pitchFamily="34" charset="0"/>
                <a:cs typeface="Poppins" panose="00000500000000000000" pitchFamily="2" charset="0"/>
              </a:rPr>
              <a:t>h</a:t>
            </a:r>
            <a:r>
              <a:rPr lang="en-GB" i="0">
                <a:latin typeface="Century Gothic" panose="020B0502020202020204" pitchFamily="34" charset="0"/>
                <a:cs typeface="Poppins" panose="00000500000000000000" pitchFamily="2" charset="0"/>
              </a:rPr>
              <a:t>omes.</a:t>
            </a:r>
          </a:p>
          <a:p>
            <a:r>
              <a:rPr lang="en-GB" i="0">
                <a:latin typeface="Century Gothic" panose="020B0502020202020204" pitchFamily="34" charset="0"/>
                <a:cs typeface="Poppins" panose="00000500000000000000" pitchFamily="2" charset="0"/>
              </a:rPr>
              <a:t>By the end of this training, you will:</a:t>
            </a:r>
          </a:p>
          <a:p>
            <a:endParaRPr lang="en-GB" i="0">
              <a:latin typeface="Century Gothic" panose="020B0502020202020204" pitchFamily="34" charset="0"/>
              <a:cs typeface="Poppins" panose="00000500000000000000" pitchFamily="2" charset="0"/>
            </a:endParaRP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your role as an Authorised Representative (AR) within the visit</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gained ideas about how to prepare for and carry out a visit to a care home</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thought through a range of situations that might come up</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what information is required for reporting</a:t>
            </a:r>
          </a:p>
          <a:p>
            <a:endParaRPr lang="en-GB">
              <a:latin typeface="Century Gothic" panose="020B0502020202020204" pitchFamily="34" charset="0"/>
            </a:endParaRPr>
          </a:p>
        </p:txBody>
      </p:sp>
    </p:spTree>
    <p:extLst>
      <p:ext uri="{BB962C8B-B14F-4D97-AF65-F5344CB8AC3E}">
        <p14:creationId xmlns:p14="http://schemas.microsoft.com/office/powerpoint/2010/main" val="121321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41FC-D3FC-13DC-1C9F-A82DB6FE0BEE}"/>
              </a:ext>
            </a:extLst>
          </p:cNvPr>
          <p:cNvSpPr>
            <a:spLocks noGrp="1"/>
          </p:cNvSpPr>
          <p:nvPr>
            <p:ph type="title"/>
          </p:nvPr>
        </p:nvSpPr>
        <p:spPr/>
        <p:txBody>
          <a:bodyPr/>
          <a:lstStyle/>
          <a:p>
            <a:r>
              <a:rPr lang="en-GB"/>
              <a:t>Are ‘microaggressions’ really that tiny?</a:t>
            </a:r>
          </a:p>
        </p:txBody>
      </p:sp>
      <p:pic>
        <p:nvPicPr>
          <p:cNvPr id="7" name="Content Placeholder 6" descr="Three speech bubbles above text about who they are said to.&#10;&quot;But where are you really from?&quot; said to a British person of African descent who said he is British when asked his nationality.&#10;&quot;You might have trouble learning the new technology.&quot; said to an older worker when they have offered to help with a new work project.&#10;&quot;I expect your priorities will change now.&quot; said to a woman at work by her manager before her wedding.">
            <a:extLst>
              <a:ext uri="{FF2B5EF4-FFF2-40B4-BE49-F238E27FC236}">
                <a16:creationId xmlns:a16="http://schemas.microsoft.com/office/drawing/2014/main" id="{F924E2E1-80A2-D5A5-95BE-5E3FDE39853D}"/>
              </a:ext>
            </a:extLst>
          </p:cNvPr>
          <p:cNvPicPr>
            <a:picLocks noGrp="1" noChangeAspect="1"/>
          </p:cNvPicPr>
          <p:nvPr>
            <p:ph idx="1"/>
          </p:nvPr>
        </p:nvPicPr>
        <p:blipFill>
          <a:blip r:embed="rId3"/>
          <a:stretch>
            <a:fillRect/>
          </a:stretch>
        </p:blipFill>
        <p:spPr>
          <a:xfrm>
            <a:off x="471488" y="1409596"/>
            <a:ext cx="8208962" cy="4038809"/>
          </a:xfrm>
          <a:prstGeom prst="rect">
            <a:avLst/>
          </a:prstGeom>
        </p:spPr>
      </p:pic>
    </p:spTree>
    <p:extLst>
      <p:ext uri="{BB962C8B-B14F-4D97-AF65-F5344CB8AC3E}">
        <p14:creationId xmlns:p14="http://schemas.microsoft.com/office/powerpoint/2010/main" val="2845838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CCBB-0141-B44E-A37C-0EA8FCA3EEA5}"/>
              </a:ext>
            </a:extLst>
          </p:cNvPr>
          <p:cNvSpPr>
            <a:spLocks noGrp="1"/>
          </p:cNvSpPr>
          <p:nvPr>
            <p:ph type="title"/>
          </p:nvPr>
        </p:nvSpPr>
        <p:spPr>
          <a:xfrm>
            <a:off x="468000" y="310028"/>
            <a:ext cx="8208000" cy="936955"/>
          </a:xfrm>
        </p:spPr>
        <p:txBody>
          <a:bodyPr/>
          <a:lstStyle/>
          <a:p>
            <a:r>
              <a:rPr lang="en-GB"/>
              <a:t>What’s the risk if we’re not aware of bias and microaggressions? </a:t>
            </a:r>
          </a:p>
        </p:txBody>
      </p:sp>
      <p:sp>
        <p:nvSpPr>
          <p:cNvPr id="3" name="Content Placeholder 2">
            <a:extLst>
              <a:ext uri="{FF2B5EF4-FFF2-40B4-BE49-F238E27FC236}">
                <a16:creationId xmlns:a16="http://schemas.microsoft.com/office/drawing/2014/main" id="{C3A117A4-67A6-AE87-0597-9BCF8EDA0BFE}"/>
              </a:ext>
            </a:extLst>
          </p:cNvPr>
          <p:cNvSpPr>
            <a:spLocks noGrp="1"/>
          </p:cNvSpPr>
          <p:nvPr>
            <p:ph idx="1"/>
          </p:nvPr>
        </p:nvSpPr>
        <p:spPr>
          <a:xfrm>
            <a:off x="467999" y="1311719"/>
            <a:ext cx="8368503" cy="4542043"/>
          </a:xfrm>
        </p:spPr>
        <p:txBody>
          <a:bodyPr/>
          <a:lstStyle/>
          <a:p>
            <a:r>
              <a:rPr lang="en-GB"/>
              <a:t>We could:</a:t>
            </a:r>
          </a:p>
          <a:p>
            <a:pPr marL="285750" indent="-285750">
              <a:buFont typeface="Arial" panose="020B0604020202020204" pitchFamily="34" charset="0"/>
              <a:buChar char="•"/>
            </a:pPr>
            <a:r>
              <a:rPr lang="en-GB"/>
              <a:t>Interpret what they say or do with preconceived ideas about them.</a:t>
            </a:r>
          </a:p>
          <a:p>
            <a:pPr marL="285750" indent="-285750">
              <a:buFont typeface="Arial" panose="020B0604020202020204" pitchFamily="34" charset="0"/>
              <a:buChar char="•"/>
            </a:pPr>
            <a:r>
              <a:rPr lang="en-GB"/>
              <a:t>Blame them for not doing something or acting in a certain way.</a:t>
            </a:r>
          </a:p>
          <a:p>
            <a:pPr marL="285750" indent="-285750">
              <a:buFont typeface="Arial" panose="020B0604020202020204" pitchFamily="34" charset="0"/>
              <a:buChar char="•"/>
            </a:pPr>
            <a:r>
              <a:rPr lang="en-GB"/>
              <a:t>Make them feel like an outsider – alienating them.</a:t>
            </a:r>
          </a:p>
          <a:p>
            <a:pPr marL="285750" indent="-285750">
              <a:buFont typeface="Arial" panose="020B0604020202020204" pitchFamily="34" charset="0"/>
              <a:buChar char="•"/>
            </a:pPr>
            <a:r>
              <a:rPr lang="en-GB"/>
              <a:t>Make them feel isolated and with no-one who understands them.</a:t>
            </a:r>
          </a:p>
          <a:p>
            <a:pPr marL="285750" indent="-285750">
              <a:buFont typeface="Arial" panose="020B0604020202020204" pitchFamily="34" charset="0"/>
              <a:buChar char="•"/>
            </a:pPr>
            <a:r>
              <a:rPr lang="en-GB"/>
              <a:t>Dismiss their concerns as being because they are too sensitive, elderly or confused.</a:t>
            </a:r>
          </a:p>
          <a:p>
            <a:pPr marL="285750" indent="-285750">
              <a:buFont typeface="Arial" panose="020B0604020202020204" pitchFamily="34" charset="0"/>
              <a:buChar char="•"/>
            </a:pPr>
            <a:r>
              <a:rPr lang="en-GB"/>
              <a:t>Contribute to them not having the same opportunities or care.</a:t>
            </a:r>
          </a:p>
          <a:p>
            <a:pPr marL="285750" indent="-285750">
              <a:buFont typeface="Arial" panose="020B0604020202020204" pitchFamily="34" charset="0"/>
              <a:buChar char="•"/>
            </a:pPr>
            <a:r>
              <a:rPr lang="en-GB"/>
              <a:t>Disrespect them – showing low regard or esteem for them.</a:t>
            </a:r>
            <a:br>
              <a:rPr lang="en-GB"/>
            </a:br>
            <a:br>
              <a:rPr lang="en-GB"/>
            </a:br>
            <a:r>
              <a:rPr lang="en-GB" b="1"/>
              <a:t>All leading to them feeling like they don’t belong and no-one wants them here.</a:t>
            </a:r>
            <a:br>
              <a:rPr lang="en-GB"/>
            </a:br>
            <a:endParaRPr lang="en-GB"/>
          </a:p>
        </p:txBody>
      </p:sp>
    </p:spTree>
    <p:extLst>
      <p:ext uri="{BB962C8B-B14F-4D97-AF65-F5344CB8AC3E}">
        <p14:creationId xmlns:p14="http://schemas.microsoft.com/office/powerpoint/2010/main" val="1216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A1AB-B561-D142-6EBB-B50A38420B78}"/>
              </a:ext>
            </a:extLst>
          </p:cNvPr>
          <p:cNvSpPr>
            <a:spLocks noGrp="1"/>
          </p:cNvSpPr>
          <p:nvPr>
            <p:ph type="title"/>
          </p:nvPr>
        </p:nvSpPr>
        <p:spPr/>
        <p:txBody>
          <a:bodyPr/>
          <a:lstStyle/>
          <a:p>
            <a:r>
              <a:rPr lang="en-GB"/>
              <a:t>What can I do?</a:t>
            </a:r>
          </a:p>
        </p:txBody>
      </p:sp>
      <p:sp>
        <p:nvSpPr>
          <p:cNvPr id="3" name="Content Placeholder 2">
            <a:extLst>
              <a:ext uri="{FF2B5EF4-FFF2-40B4-BE49-F238E27FC236}">
                <a16:creationId xmlns:a16="http://schemas.microsoft.com/office/drawing/2014/main" id="{E44C3618-34D2-0474-BEF1-BF840A225716}"/>
              </a:ext>
            </a:extLst>
          </p:cNvPr>
          <p:cNvSpPr>
            <a:spLocks noGrp="1"/>
          </p:cNvSpPr>
          <p:nvPr>
            <p:ph idx="1"/>
          </p:nvPr>
        </p:nvSpPr>
        <p:spPr>
          <a:xfrm>
            <a:off x="434928" y="1233000"/>
            <a:ext cx="8208000" cy="4392000"/>
          </a:xfrm>
        </p:spPr>
        <p:txBody>
          <a:bodyPr/>
          <a:lstStyle/>
          <a:p>
            <a:r>
              <a:rPr lang="en-GB"/>
              <a:t>Names are important</a:t>
            </a:r>
          </a:p>
          <a:p>
            <a:r>
              <a:rPr lang="en-GB"/>
              <a:t>Ask someone how they pronounce their name – and practice!  Get it right, don’t say ‘oh – I’ll call you x’</a:t>
            </a:r>
          </a:p>
          <a:p>
            <a:r>
              <a:rPr lang="en-GB"/>
              <a:t>Pronouns are important</a:t>
            </a:r>
          </a:p>
          <a:p>
            <a:r>
              <a:rPr lang="en-GB"/>
              <a:t>Being misgendered negatively impacts people’s mental health.  Follow their lead, ask someone (privately) how they prefer to be addressed.  Try not to make assumptions.</a:t>
            </a:r>
          </a:p>
          <a:p>
            <a:r>
              <a:rPr lang="en-GB"/>
              <a:t>Where are you from? – accept the answer, don’t add the ‘where are you really/ originally from?’</a:t>
            </a:r>
          </a:p>
          <a:p>
            <a:r>
              <a:rPr lang="en-GB"/>
              <a:t>Remember there is a difference between nationality and ethnicity.</a:t>
            </a:r>
          </a:p>
          <a:p>
            <a:r>
              <a:rPr lang="en-GB"/>
              <a:t>If you get it wrong – and we all will sometime – apologise, don’t get defensive.  ‘I’m sorry, I meant [correct name/ pronoun/ title]’ – keep it brief, the apology isn’t all about you or the mistake.</a:t>
            </a:r>
          </a:p>
          <a:p>
            <a:endParaRPr lang="en-GB"/>
          </a:p>
        </p:txBody>
      </p:sp>
    </p:spTree>
    <p:extLst>
      <p:ext uri="{BB962C8B-B14F-4D97-AF65-F5344CB8AC3E}">
        <p14:creationId xmlns:p14="http://schemas.microsoft.com/office/powerpoint/2010/main" val="369801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7B43-CD2D-0341-5594-6D952318C1A6}"/>
            </a:ext>
          </a:extLst>
        </p:cNvPr>
        <p:cNvGrpSpPr/>
        <p:nvPr/>
      </p:nvGrpSpPr>
      <p:grpSpPr>
        <a:xfrm>
          <a:off x="0" y="0"/>
          <a:ext cx="0" cy="0"/>
          <a:chOff x="0" y="0"/>
          <a:chExt cx="0" cy="0"/>
        </a:xfrm>
      </p:grpSpPr>
      <p:pic>
        <p:nvPicPr>
          <p:cNvPr id="5" name="Picture Placeholder 4" descr="A sign on a wall&#10;&#10;AI-generated content may be incorrect.">
            <a:extLst>
              <a:ext uri="{FF2B5EF4-FFF2-40B4-BE49-F238E27FC236}">
                <a16:creationId xmlns:a16="http://schemas.microsoft.com/office/drawing/2014/main" id="{6A588A40-343D-919C-36A6-7968A09CB0CA}"/>
              </a:ext>
              <a:ext uri="{C183D7F6-B498-43B3-948B-1728B52AA6E4}">
                <adec:decorative xmlns:adec="http://schemas.microsoft.com/office/drawing/2017/decorative" val="0"/>
              </a:ext>
            </a:extLst>
          </p:cNvPr>
          <p:cNvPicPr>
            <a:picLocks noGrp="1" noChangeAspect="1"/>
          </p:cNvPicPr>
          <p:nvPr>
            <p:ph type="pic" sz="quarter" idx="10"/>
          </p:nvPr>
        </p:nvPicPr>
        <p:blipFill>
          <a:blip r:embed="rId3"/>
          <a:srcRect l="860" t="11584" r="18609" b="181"/>
          <a:stretch>
            <a:fillRect/>
          </a:stretch>
        </p:blipFill>
        <p:spPr>
          <a:xfrm>
            <a:off x="-1126" y="-494271"/>
            <a:ext cx="9146447" cy="6697370"/>
          </a:xfrm>
        </p:spPr>
      </p:pic>
      <p:pic>
        <p:nvPicPr>
          <p:cNvPr id="2" name="Picture Placeholder 17" descr="P1031 HWE Brand project - PPT template - Slide 2.png">
            <a:extLst>
              <a:ext uri="{FF2B5EF4-FFF2-40B4-BE49-F238E27FC236}">
                <a16:creationId xmlns:a16="http://schemas.microsoft.com/office/drawing/2014/main" id="{DBCCBD75-4E66-6C00-D2B1-C62BF787C220}"/>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FE04F8D2-28C1-2FB9-8FC2-6E46900EA0EB}"/>
              </a:ext>
            </a:extLst>
          </p:cNvPr>
          <p:cNvSpPr>
            <a:spLocks noGrp="1"/>
          </p:cNvSpPr>
          <p:nvPr>
            <p:ph type="ctrTitle"/>
          </p:nvPr>
        </p:nvSpPr>
        <p:spPr>
          <a:xfrm>
            <a:off x="309811" y="5743575"/>
            <a:ext cx="5904000" cy="557212"/>
          </a:xfrm>
        </p:spPr>
        <p:txBody>
          <a:bodyPr/>
          <a:lstStyle/>
          <a:p>
            <a:r>
              <a:rPr lang="en-US" altLang="en-US" sz="2800" dirty="0">
                <a:solidFill>
                  <a:schemeClr val="accent6"/>
                </a:solidFill>
                <a:latin typeface="Century Gothic"/>
              </a:rPr>
              <a:t>The visit</a:t>
            </a:r>
          </a:p>
        </p:txBody>
      </p:sp>
    </p:spTree>
    <p:extLst>
      <p:ext uri="{BB962C8B-B14F-4D97-AF65-F5344CB8AC3E}">
        <p14:creationId xmlns:p14="http://schemas.microsoft.com/office/powerpoint/2010/main" val="1832897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C86E-BB02-DDD9-3AB9-36DE2F4068E1}"/>
              </a:ext>
            </a:extLst>
          </p:cNvPr>
          <p:cNvSpPr>
            <a:spLocks noGrp="1"/>
          </p:cNvSpPr>
          <p:nvPr>
            <p:ph type="title"/>
          </p:nvPr>
        </p:nvSpPr>
        <p:spPr/>
        <p:txBody>
          <a:bodyPr/>
          <a:lstStyle/>
          <a:p>
            <a:r>
              <a:rPr lang="en-GB"/>
              <a:t>Prior to visit</a:t>
            </a:r>
          </a:p>
        </p:txBody>
      </p:sp>
      <p:sp>
        <p:nvSpPr>
          <p:cNvPr id="3" name="Content Placeholder 2">
            <a:extLst>
              <a:ext uri="{FF2B5EF4-FFF2-40B4-BE49-F238E27FC236}">
                <a16:creationId xmlns:a16="http://schemas.microsoft.com/office/drawing/2014/main" id="{EF6939E4-D4CA-7069-D8A8-B1E2C98B80CA}"/>
              </a:ext>
            </a:extLst>
          </p:cNvPr>
          <p:cNvSpPr>
            <a:spLocks noGrp="1"/>
          </p:cNvSpPr>
          <p:nvPr>
            <p:ph idx="1"/>
          </p:nvPr>
        </p:nvSpPr>
        <p:spPr>
          <a:xfrm>
            <a:off x="478800" y="1474631"/>
            <a:ext cx="8208000" cy="4392000"/>
          </a:xfrm>
        </p:spPr>
        <p:txBody>
          <a:bodyPr/>
          <a:lstStyle/>
          <a:p>
            <a:r>
              <a:rPr lang="en-GB">
                <a:cs typeface="Poppins Light" panose="00000400000000000000" pitchFamily="2" charset="0"/>
              </a:rPr>
              <a:t>The visiting team should have been briefed on:</a:t>
            </a:r>
          </a:p>
          <a:p>
            <a:pPr marL="285750" indent="-285750">
              <a:buFont typeface="Arial" panose="020B0604020202020204" pitchFamily="34" charset="0"/>
              <a:buChar char="•"/>
            </a:pPr>
            <a:r>
              <a:rPr lang="en-GB">
                <a:cs typeface="Poppins Light" panose="00000400000000000000" pitchFamily="2" charset="0"/>
              </a:rPr>
              <a:t>Is this visit Announced or Unannounced</a:t>
            </a:r>
          </a:p>
          <a:p>
            <a:pPr marL="285750" indent="-285750">
              <a:buFont typeface="Arial" panose="020B0604020202020204" pitchFamily="34" charset="0"/>
              <a:buChar char="•"/>
            </a:pPr>
            <a:r>
              <a:rPr lang="en-GB">
                <a:cs typeface="Poppins Light" panose="00000400000000000000" pitchFamily="2" charset="0"/>
              </a:rPr>
              <a:t>The stated purpose – what type of conversations are you expected to have?</a:t>
            </a:r>
          </a:p>
          <a:p>
            <a:pPr marL="285750" indent="-285750">
              <a:buFont typeface="Arial" panose="020B0604020202020204" pitchFamily="34" charset="0"/>
              <a:buChar char="•"/>
            </a:pPr>
            <a:r>
              <a:rPr lang="en-GB">
                <a:cs typeface="Poppins Light" panose="00000400000000000000" pitchFamily="2" charset="0"/>
              </a:rPr>
              <a:t>Type of care home being visited and any recommendations that may have been made previously if this is a repeat visit</a:t>
            </a:r>
          </a:p>
          <a:p>
            <a:pPr marL="285750" indent="-285750">
              <a:buFont typeface="Arial" panose="020B0604020202020204" pitchFamily="34" charset="0"/>
              <a:buChar char="•"/>
            </a:pPr>
            <a:r>
              <a:rPr lang="en-GB">
                <a:cs typeface="Poppins Light" panose="00000400000000000000" pitchFamily="2" charset="0"/>
              </a:rPr>
              <a:t>Which ARs are involved and who is taking the role of Lead</a:t>
            </a:r>
          </a:p>
          <a:p>
            <a:pPr marL="285750" indent="-285750">
              <a:buFont typeface="Arial" panose="020B0604020202020204" pitchFamily="34" charset="0"/>
              <a:buChar char="•"/>
            </a:pPr>
            <a:endParaRPr lang="en-GB">
              <a:cs typeface="Poppins Light" panose="00000400000000000000" pitchFamily="2" charset="0"/>
            </a:endParaRPr>
          </a:p>
          <a:p>
            <a:r>
              <a:rPr lang="en-GB">
                <a:cs typeface="Poppins Light" panose="00000400000000000000" pitchFamily="2" charset="0"/>
              </a:rPr>
              <a:t>Ensure everyone on the visiting team knows what you’ll do should you find when you arrive that a resident has just passed away, or if there is a severe medical situation with a resident while you are there.</a:t>
            </a:r>
            <a:endParaRPr lang="en-GB"/>
          </a:p>
        </p:txBody>
      </p:sp>
    </p:spTree>
    <p:extLst>
      <p:ext uri="{BB962C8B-B14F-4D97-AF65-F5344CB8AC3E}">
        <p14:creationId xmlns:p14="http://schemas.microsoft.com/office/powerpoint/2010/main" val="2020656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90C8-7B16-4E5B-F390-E455A1FC4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187BF-D442-80CE-C8A6-698A6AA6A1F1}"/>
              </a:ext>
            </a:extLst>
          </p:cNvPr>
          <p:cNvSpPr>
            <a:spLocks noGrp="1"/>
          </p:cNvSpPr>
          <p:nvPr>
            <p:ph type="title"/>
          </p:nvPr>
        </p:nvSpPr>
        <p:spPr>
          <a:xfrm>
            <a:off x="468000" y="227044"/>
            <a:ext cx="8208000" cy="468000"/>
          </a:xfrm>
        </p:spPr>
        <p:txBody>
          <a:bodyPr/>
          <a:lstStyle/>
          <a:p>
            <a:r>
              <a:rPr lang="en-GB" sz="3200">
                <a:latin typeface="+mn-lt"/>
              </a:rPr>
              <a:t>You’re in the door!  Now what?</a:t>
            </a:r>
          </a:p>
        </p:txBody>
      </p:sp>
      <p:sp>
        <p:nvSpPr>
          <p:cNvPr id="3" name="Content Placeholder 2">
            <a:extLst>
              <a:ext uri="{FF2B5EF4-FFF2-40B4-BE49-F238E27FC236}">
                <a16:creationId xmlns:a16="http://schemas.microsoft.com/office/drawing/2014/main" id="{600A77AF-A29C-167D-8C17-F44129327889}"/>
              </a:ext>
            </a:extLst>
          </p:cNvPr>
          <p:cNvSpPr>
            <a:spLocks noGrp="1"/>
          </p:cNvSpPr>
          <p:nvPr>
            <p:ph idx="1"/>
          </p:nvPr>
        </p:nvSpPr>
        <p:spPr>
          <a:xfrm>
            <a:off x="344510" y="695044"/>
            <a:ext cx="8454980" cy="5172202"/>
          </a:xfrm>
        </p:spPr>
        <p:txBody>
          <a:bodyPr/>
          <a:lstStyle/>
          <a:p>
            <a:r>
              <a:rPr lang="en-GB"/>
              <a:t>Be professional and friendly!</a:t>
            </a:r>
          </a:p>
          <a:p>
            <a:r>
              <a:rPr lang="en-GB"/>
              <a:t>Take note of what is going on around you – the sounds, smells, and sights are all important.</a:t>
            </a:r>
          </a:p>
          <a:p>
            <a:r>
              <a:rPr lang="en-GB"/>
              <a:t>Who are you going to have a conversation with? Find your person.</a:t>
            </a:r>
          </a:p>
          <a:p>
            <a:r>
              <a:rPr lang="en-GB"/>
              <a:t>Introduce yourself, explain who you are – and what Healthwatch does – and why you would like to have a chat with them.</a:t>
            </a:r>
          </a:p>
          <a:p>
            <a:pPr marL="285750" indent="-285750">
              <a:buClr>
                <a:schemeClr val="accent1"/>
              </a:buClr>
              <a:buFont typeface="Arial" panose="020B0604020202020204" pitchFamily="34" charset="0"/>
              <a:buChar char="•"/>
            </a:pPr>
            <a:r>
              <a:rPr lang="en-US"/>
              <a:t>Seek consent – “are you happy to have a chat?”</a:t>
            </a:r>
          </a:p>
          <a:p>
            <a:pPr marL="285750" indent="-285750">
              <a:buClr>
                <a:schemeClr val="accent1"/>
              </a:buClr>
              <a:buFont typeface="Arial" panose="020B0604020202020204" pitchFamily="34" charset="0"/>
              <a:buChar char="•"/>
            </a:pPr>
            <a:r>
              <a:rPr lang="en-US"/>
              <a:t>Offer the option not to participate if they don’t wish to.</a:t>
            </a:r>
          </a:p>
          <a:p>
            <a:pPr marL="285750" indent="-285750">
              <a:buClr>
                <a:schemeClr val="accent1"/>
              </a:buClr>
              <a:buFont typeface="Arial" panose="020B0604020202020204" pitchFamily="34" charset="0"/>
              <a:buChar char="•"/>
            </a:pPr>
            <a:r>
              <a:rPr lang="en-US"/>
              <a:t>Explain what will happen with any information they share with Healthwatch, how it will be used and stored, including how any notes taken will comply with your data protection policy. Have the policy with you for people to see if they want to.</a:t>
            </a:r>
          </a:p>
          <a:p>
            <a:pPr marL="285750" indent="-285750">
              <a:buClr>
                <a:schemeClr val="accent1"/>
              </a:buClr>
              <a:buFont typeface="Arial" panose="020B0604020202020204" pitchFamily="34" charset="0"/>
              <a:buChar char="•"/>
            </a:pPr>
            <a:r>
              <a:rPr lang="en-US"/>
              <a:t>How to get in contact with Healthwatch after the visit.</a:t>
            </a:r>
          </a:p>
          <a:p>
            <a:pPr marL="285750" indent="-285750">
              <a:buClr>
                <a:schemeClr val="accent1"/>
              </a:buClr>
              <a:buFont typeface="Arial" panose="020B0604020202020204" pitchFamily="34" charset="0"/>
              <a:buChar char="•"/>
            </a:pPr>
            <a:r>
              <a:rPr lang="en-US"/>
              <a:t>Take notes.  Offer to show people what you are writing – it’s </a:t>
            </a:r>
            <a:r>
              <a:rPr lang="en-US" u="sng"/>
              <a:t>their</a:t>
            </a:r>
            <a:r>
              <a:rPr lang="en-US"/>
              <a:t> story after all.</a:t>
            </a:r>
            <a:endParaRPr lang="en-GB"/>
          </a:p>
          <a:p>
            <a:endParaRPr lang="en-GB"/>
          </a:p>
          <a:p>
            <a:endParaRPr lang="en-US"/>
          </a:p>
          <a:p>
            <a:endParaRPr lang="en-US"/>
          </a:p>
          <a:p>
            <a:endParaRPr lang="en-GB"/>
          </a:p>
        </p:txBody>
      </p:sp>
    </p:spTree>
    <p:extLst>
      <p:ext uri="{BB962C8B-B14F-4D97-AF65-F5344CB8AC3E}">
        <p14:creationId xmlns:p14="http://schemas.microsoft.com/office/powerpoint/2010/main" val="4273840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2592-405B-EEE0-EE06-47DF697E5775}"/>
              </a:ext>
            </a:extLst>
          </p:cNvPr>
          <p:cNvSpPr>
            <a:spLocks noGrp="1"/>
          </p:cNvSpPr>
          <p:nvPr>
            <p:ph type="title"/>
          </p:nvPr>
        </p:nvSpPr>
        <p:spPr>
          <a:xfrm>
            <a:off x="457200" y="512728"/>
            <a:ext cx="8208000" cy="468000"/>
          </a:xfrm>
        </p:spPr>
        <p:txBody>
          <a:bodyPr/>
          <a:lstStyle/>
          <a:p>
            <a:r>
              <a:rPr lang="en-GB"/>
              <a:t>Where to talk?</a:t>
            </a:r>
          </a:p>
        </p:txBody>
      </p:sp>
      <p:sp>
        <p:nvSpPr>
          <p:cNvPr id="3" name="Content Placeholder 2">
            <a:extLst>
              <a:ext uri="{FF2B5EF4-FFF2-40B4-BE49-F238E27FC236}">
                <a16:creationId xmlns:a16="http://schemas.microsoft.com/office/drawing/2014/main" id="{FFC9AD73-D1EA-AE5A-B8E8-23B650D257F9}"/>
              </a:ext>
            </a:extLst>
          </p:cNvPr>
          <p:cNvSpPr>
            <a:spLocks noGrp="1"/>
          </p:cNvSpPr>
          <p:nvPr>
            <p:ph idx="1"/>
          </p:nvPr>
        </p:nvSpPr>
        <p:spPr>
          <a:xfrm>
            <a:off x="457200" y="1175281"/>
            <a:ext cx="8208000" cy="4846140"/>
          </a:xfrm>
        </p:spPr>
        <p:txBody>
          <a:bodyPr/>
          <a:lstStyle/>
          <a:p>
            <a:r>
              <a:rPr lang="en-GB"/>
              <a:t>Lounge?</a:t>
            </a:r>
          </a:p>
          <a:p>
            <a:r>
              <a:rPr lang="en-GB"/>
              <a:t>Bedroom?</a:t>
            </a:r>
          </a:p>
          <a:p>
            <a:r>
              <a:rPr lang="en-GB"/>
              <a:t>Dining room?</a:t>
            </a:r>
          </a:p>
          <a:p>
            <a:r>
              <a:rPr lang="en-GB"/>
              <a:t>Garden?</a:t>
            </a:r>
          </a:p>
          <a:p>
            <a:r>
              <a:rPr lang="en-GB"/>
              <a:t>With Groups of residents?</a:t>
            </a:r>
            <a:br>
              <a:rPr lang="en-GB"/>
            </a:br>
            <a:r>
              <a:rPr lang="en-GB"/>
              <a:t>Or</a:t>
            </a:r>
            <a:br>
              <a:rPr lang="en-GB"/>
            </a:br>
            <a:r>
              <a:rPr lang="en-GB"/>
              <a:t>Individuals?</a:t>
            </a:r>
          </a:p>
          <a:p>
            <a:br>
              <a:rPr lang="en-GB"/>
            </a:br>
            <a:r>
              <a:rPr lang="en-GB"/>
              <a:t>Anywhere that residents, or their families and carers are happy to chat.</a:t>
            </a:r>
          </a:p>
          <a:p>
            <a:r>
              <a:rPr lang="en-GB"/>
              <a:t>You will find a lot of residents are bedbound or prefer to stay in their rooms.  Your Healthwatch may have a view on this.</a:t>
            </a:r>
          </a:p>
          <a:p>
            <a:pPr algn="ctr"/>
            <a:r>
              <a:rPr lang="en-GB"/>
              <a:t>  BUT!</a:t>
            </a:r>
          </a:p>
          <a:p>
            <a:pPr algn="ctr"/>
            <a:r>
              <a:rPr lang="en-GB"/>
              <a:t>Safety first!</a:t>
            </a:r>
          </a:p>
        </p:txBody>
      </p:sp>
    </p:spTree>
    <p:extLst>
      <p:ext uri="{BB962C8B-B14F-4D97-AF65-F5344CB8AC3E}">
        <p14:creationId xmlns:p14="http://schemas.microsoft.com/office/powerpoint/2010/main" val="301008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C650-53A9-C684-F5E2-5BF9D8DB2DAE}"/>
              </a:ext>
            </a:extLst>
          </p:cNvPr>
          <p:cNvSpPr>
            <a:spLocks noGrp="1"/>
          </p:cNvSpPr>
          <p:nvPr>
            <p:ph type="title"/>
          </p:nvPr>
        </p:nvSpPr>
        <p:spPr/>
        <p:txBody>
          <a:bodyPr/>
          <a:lstStyle/>
          <a:p>
            <a:r>
              <a:rPr lang="en-GB"/>
              <a:t>Bedrooms</a:t>
            </a:r>
          </a:p>
        </p:txBody>
      </p:sp>
      <p:sp>
        <p:nvSpPr>
          <p:cNvPr id="3" name="Content Placeholder 2">
            <a:extLst>
              <a:ext uri="{FF2B5EF4-FFF2-40B4-BE49-F238E27FC236}">
                <a16:creationId xmlns:a16="http://schemas.microsoft.com/office/drawing/2014/main" id="{27A39214-F4B3-1751-1576-91DE3BADAD1C}"/>
              </a:ext>
            </a:extLst>
          </p:cNvPr>
          <p:cNvSpPr>
            <a:spLocks noGrp="1"/>
          </p:cNvSpPr>
          <p:nvPr>
            <p:ph idx="1"/>
          </p:nvPr>
        </p:nvSpPr>
        <p:spPr>
          <a:xfrm>
            <a:off x="468000" y="1233000"/>
            <a:ext cx="8208000" cy="4392000"/>
          </a:xfrm>
        </p:spPr>
        <p:txBody>
          <a:bodyPr/>
          <a:lstStyle/>
          <a:p>
            <a:r>
              <a:rPr lang="en-GB"/>
              <a:t>With increasing numbers of Care Home residents being bedbound, it is important that we consider how we might hear about their experience of care.</a:t>
            </a:r>
          </a:p>
          <a:p>
            <a:endParaRPr lang="en-GB"/>
          </a:p>
          <a:p>
            <a:r>
              <a:rPr lang="en-GB"/>
              <a:t>With bedrooms NOT being part of the communal area – how do we speak to these residents?</a:t>
            </a:r>
          </a:p>
          <a:p>
            <a:endParaRPr lang="en-GB"/>
          </a:p>
          <a:p>
            <a:endParaRPr lang="en-GB"/>
          </a:p>
          <a:p>
            <a:r>
              <a:rPr lang="en-GB"/>
              <a:t>What topics of conversation would be helpful to hear about things from their perspective?</a:t>
            </a:r>
          </a:p>
          <a:p>
            <a:endParaRPr lang="en-GB"/>
          </a:p>
          <a:p>
            <a:endParaRPr lang="en-GB"/>
          </a:p>
        </p:txBody>
      </p:sp>
    </p:spTree>
    <p:extLst>
      <p:ext uri="{BB962C8B-B14F-4D97-AF65-F5344CB8AC3E}">
        <p14:creationId xmlns:p14="http://schemas.microsoft.com/office/powerpoint/2010/main" val="3693050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F212-7780-392F-C8D4-05129303C80B}"/>
              </a:ext>
            </a:extLst>
          </p:cNvPr>
          <p:cNvSpPr>
            <a:spLocks noGrp="1"/>
          </p:cNvSpPr>
          <p:nvPr>
            <p:ph type="title"/>
          </p:nvPr>
        </p:nvSpPr>
        <p:spPr/>
        <p:txBody>
          <a:bodyPr/>
          <a:lstStyle/>
          <a:p>
            <a:r>
              <a:rPr lang="en-GB"/>
              <a:t>Conversations and Questions</a:t>
            </a:r>
          </a:p>
        </p:txBody>
      </p:sp>
      <p:sp>
        <p:nvSpPr>
          <p:cNvPr id="3" name="Content Placeholder 2">
            <a:extLst>
              <a:ext uri="{FF2B5EF4-FFF2-40B4-BE49-F238E27FC236}">
                <a16:creationId xmlns:a16="http://schemas.microsoft.com/office/drawing/2014/main" id="{FC751A14-0912-B2C6-0AB7-5397D6E4F914}"/>
              </a:ext>
            </a:extLst>
          </p:cNvPr>
          <p:cNvSpPr>
            <a:spLocks noGrp="1"/>
          </p:cNvSpPr>
          <p:nvPr>
            <p:ph idx="1"/>
          </p:nvPr>
        </p:nvSpPr>
        <p:spPr>
          <a:xfrm>
            <a:off x="440254" y="1361014"/>
            <a:ext cx="8208000" cy="4660274"/>
          </a:xfrm>
        </p:spPr>
        <p:txBody>
          <a:bodyPr/>
          <a:lstStyle/>
          <a:p>
            <a:r>
              <a:rPr lang="en-GB"/>
              <a:t>Introduce yourself, your Healthwatch, and your role – as an example:</a:t>
            </a:r>
          </a:p>
          <a:p>
            <a:r>
              <a:rPr lang="en-GB"/>
              <a:t>“Hi there, My name is ____, I work/ I’m a volunteer with Healthwatch ____.Healthwatch is an organisation set up to make sure people have their voices heard by people who provide or pay for health and care services such as *this care home* We are here today to ask how people living here feel about * purpose of visit *.  Is it ok for me to sit and have a chat with you?”  </a:t>
            </a:r>
          </a:p>
          <a:p>
            <a:r>
              <a:rPr lang="en-GB"/>
              <a:t>If people prefer not to talk to you – thank them and move on.</a:t>
            </a:r>
          </a:p>
          <a:p>
            <a:r>
              <a:rPr lang="en-GB"/>
              <a:t>If they consent – thank them, and then explain that you are going to be making notes while you speak, that any information will be </a:t>
            </a:r>
            <a:r>
              <a:rPr lang="en-GB" b="1"/>
              <a:t>anonymous</a:t>
            </a:r>
            <a:r>
              <a:rPr lang="en-GB"/>
              <a:t>, how it will be used, and why. </a:t>
            </a:r>
          </a:p>
          <a:p>
            <a:r>
              <a:rPr lang="en-GB"/>
              <a:t>People can change their minds and withdraw consent at any stage.</a:t>
            </a:r>
          </a:p>
          <a:p>
            <a:r>
              <a:rPr lang="en-GB"/>
              <a:t>Remember that at its heart, </a:t>
            </a:r>
            <a:r>
              <a:rPr lang="en-GB" b="1"/>
              <a:t>Enter and View is just a bunch of people talking (listening) to a bunch of people.</a:t>
            </a:r>
          </a:p>
          <a:p>
            <a:endParaRPr lang="en-GB"/>
          </a:p>
          <a:p>
            <a:endParaRPr lang="en-GB"/>
          </a:p>
          <a:p>
            <a:endParaRPr lang="en-GB"/>
          </a:p>
          <a:p>
            <a:endParaRPr lang="en-GB"/>
          </a:p>
          <a:p>
            <a:endParaRPr lang="en-GB"/>
          </a:p>
        </p:txBody>
      </p:sp>
      <p:sp>
        <p:nvSpPr>
          <p:cNvPr id="4" name="Text Placeholder 3">
            <a:extLst>
              <a:ext uri="{FF2B5EF4-FFF2-40B4-BE49-F238E27FC236}">
                <a16:creationId xmlns:a16="http://schemas.microsoft.com/office/drawing/2014/main" id="{12266CBB-5C29-8B52-B9E5-25FA8BF96A20}"/>
              </a:ext>
            </a:extLst>
          </p:cNvPr>
          <p:cNvSpPr>
            <a:spLocks noGrp="1"/>
          </p:cNvSpPr>
          <p:nvPr>
            <p:ph type="body" sz="quarter" idx="13"/>
          </p:nvPr>
        </p:nvSpPr>
        <p:spPr/>
        <p:txBody>
          <a:bodyPr/>
          <a:lstStyle/>
          <a:p>
            <a:r>
              <a:rPr lang="en-GB"/>
              <a:t>How do I start?</a:t>
            </a:r>
          </a:p>
        </p:txBody>
      </p:sp>
    </p:spTree>
    <p:extLst>
      <p:ext uri="{BB962C8B-B14F-4D97-AF65-F5344CB8AC3E}">
        <p14:creationId xmlns:p14="http://schemas.microsoft.com/office/powerpoint/2010/main" val="1071500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F212-7780-392F-C8D4-05129303C80B}"/>
              </a:ext>
            </a:extLst>
          </p:cNvPr>
          <p:cNvSpPr>
            <a:spLocks noGrp="1"/>
          </p:cNvSpPr>
          <p:nvPr>
            <p:ph type="title"/>
          </p:nvPr>
        </p:nvSpPr>
        <p:spPr/>
        <p:txBody>
          <a:bodyPr/>
          <a:lstStyle/>
          <a:p>
            <a:r>
              <a:rPr lang="en-GB"/>
              <a:t>Practical tips and tricks</a:t>
            </a:r>
          </a:p>
        </p:txBody>
      </p:sp>
      <p:sp>
        <p:nvSpPr>
          <p:cNvPr id="3" name="Content Placeholder 2">
            <a:extLst>
              <a:ext uri="{FF2B5EF4-FFF2-40B4-BE49-F238E27FC236}">
                <a16:creationId xmlns:a16="http://schemas.microsoft.com/office/drawing/2014/main" id="{FC751A14-0912-B2C6-0AB7-5397D6E4F914}"/>
              </a:ext>
            </a:extLst>
          </p:cNvPr>
          <p:cNvSpPr>
            <a:spLocks noGrp="1"/>
          </p:cNvSpPr>
          <p:nvPr>
            <p:ph idx="1"/>
          </p:nvPr>
        </p:nvSpPr>
        <p:spPr>
          <a:xfrm>
            <a:off x="440254" y="1484784"/>
            <a:ext cx="8208000" cy="4392000"/>
          </a:xfrm>
        </p:spPr>
        <p:txBody>
          <a:bodyPr/>
          <a:lstStyle/>
          <a:p>
            <a:r>
              <a:rPr lang="en-GB"/>
              <a:t>Your conversations will be based around the information you need to support the purpose for your visit.  </a:t>
            </a:r>
          </a:p>
          <a:p>
            <a:r>
              <a:rPr lang="en-GB"/>
              <a:t>Make sure you are familiar with the questions you are looking to answer and use these as conversation prompts. Alongside the general Conversation Prompt document.</a:t>
            </a:r>
          </a:p>
          <a:p>
            <a:r>
              <a:rPr lang="en-GB"/>
              <a:t>If the conversation falters, or goes too far off track, bring it back with one of the questions that haven’t been answered through the conversation so far.</a:t>
            </a:r>
          </a:p>
          <a:p>
            <a:r>
              <a:rPr lang="en-GB"/>
              <a:t>If you are getting non-committal or one-word answers, follow up with a why/ how/ who or when type question to draw out the reason for the answer. </a:t>
            </a:r>
          </a:p>
          <a:p>
            <a:r>
              <a:rPr lang="en-GB"/>
              <a:t>Observe the person – body language and non-verbal cues are important</a:t>
            </a:r>
          </a:p>
          <a:p>
            <a:endParaRPr lang="en-GB"/>
          </a:p>
        </p:txBody>
      </p:sp>
      <p:sp>
        <p:nvSpPr>
          <p:cNvPr id="4" name="Text Placeholder 3">
            <a:extLst>
              <a:ext uri="{FF2B5EF4-FFF2-40B4-BE49-F238E27FC236}">
                <a16:creationId xmlns:a16="http://schemas.microsoft.com/office/drawing/2014/main" id="{12266CBB-5C29-8B52-B9E5-25FA8BF96A20}"/>
              </a:ext>
            </a:extLst>
          </p:cNvPr>
          <p:cNvSpPr>
            <a:spLocks noGrp="1"/>
          </p:cNvSpPr>
          <p:nvPr>
            <p:ph type="body" sz="quarter" idx="13"/>
          </p:nvPr>
        </p:nvSpPr>
        <p:spPr/>
        <p:txBody>
          <a:bodyPr/>
          <a:lstStyle/>
          <a:p>
            <a:r>
              <a:rPr lang="en-GB"/>
              <a:t>Starting and guiding conversations</a:t>
            </a:r>
          </a:p>
        </p:txBody>
      </p:sp>
    </p:spTree>
    <p:extLst>
      <p:ext uri="{BB962C8B-B14F-4D97-AF65-F5344CB8AC3E}">
        <p14:creationId xmlns:p14="http://schemas.microsoft.com/office/powerpoint/2010/main" val="16941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7282-9C16-22E4-3290-130CFFFA1526}"/>
            </a:ext>
          </a:extLst>
        </p:cNvPr>
        <p:cNvGrpSpPr/>
        <p:nvPr/>
      </p:nvGrpSpPr>
      <p:grpSpPr>
        <a:xfrm>
          <a:off x="0" y="0"/>
          <a:ext cx="0" cy="0"/>
          <a:chOff x="0" y="0"/>
          <a:chExt cx="0" cy="0"/>
        </a:xfrm>
      </p:grpSpPr>
      <p:pic>
        <p:nvPicPr>
          <p:cNvPr id="5" name="Picture Placeholder 4" descr="A woman a community information event wearing a cream coloured coat and matching scarf -  laughing.">
            <a:extLst>
              <a:ext uri="{FF2B5EF4-FFF2-40B4-BE49-F238E27FC236}">
                <a16:creationId xmlns:a16="http://schemas.microsoft.com/office/drawing/2014/main" id="{5AAC7680-A6EA-BB6E-DC11-3F76E4671EB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A500225D-162E-F271-5B36-168C91786629}"/>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329507CD-7611-3830-0719-29B7CBAC7213}"/>
              </a:ext>
            </a:extLst>
          </p:cNvPr>
          <p:cNvSpPr>
            <a:spLocks noGrp="1"/>
          </p:cNvSpPr>
          <p:nvPr>
            <p:ph type="ctrTitle"/>
          </p:nvPr>
        </p:nvSpPr>
        <p:spPr>
          <a:xfrm>
            <a:off x="309811" y="5743575"/>
            <a:ext cx="5904000" cy="557212"/>
          </a:xfrm>
        </p:spPr>
        <p:txBody>
          <a:bodyPr/>
          <a:lstStyle/>
          <a:p>
            <a:r>
              <a:rPr lang="en-US" altLang="en-US" sz="2800">
                <a:solidFill>
                  <a:schemeClr val="accent6"/>
                </a:solidFill>
              </a:rPr>
              <a:t>Part 1</a:t>
            </a:r>
            <a:endParaRPr lang="en-GB" sz="2800"/>
          </a:p>
        </p:txBody>
      </p:sp>
    </p:spTree>
    <p:extLst>
      <p:ext uri="{BB962C8B-B14F-4D97-AF65-F5344CB8AC3E}">
        <p14:creationId xmlns:p14="http://schemas.microsoft.com/office/powerpoint/2010/main" val="21640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C869BB5E-379D-1FA4-CA65-BB3FB3CF8445}"/>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A969A8F8-1EB5-B3D6-DAD2-E3B4FCF2F027}"/>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120799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57C3A-57C3-73AB-F946-5A26B42B2228}"/>
            </a:ext>
          </a:extLst>
        </p:cNvPr>
        <p:cNvGrpSpPr/>
        <p:nvPr/>
      </p:nvGrpSpPr>
      <p:grpSpPr>
        <a:xfrm>
          <a:off x="0" y="0"/>
          <a:ext cx="0" cy="0"/>
          <a:chOff x="0" y="0"/>
          <a:chExt cx="0" cy="0"/>
        </a:xfrm>
      </p:grpSpPr>
      <p:pic>
        <p:nvPicPr>
          <p:cNvPr id="5" name="Picture Placeholder 4" descr="Two women sitting on a bench having a conversation.">
            <a:extLst>
              <a:ext uri="{FF2B5EF4-FFF2-40B4-BE49-F238E27FC236}">
                <a16:creationId xmlns:a16="http://schemas.microsoft.com/office/drawing/2014/main" id="{D35299C6-A517-8CC6-888D-4F2A299767B1}"/>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2F7E4772-86B3-E7EF-79C7-132DEC5255E5}"/>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F2CF494D-49E6-E68D-3045-F624D913FA83}"/>
              </a:ext>
            </a:extLst>
          </p:cNvPr>
          <p:cNvSpPr>
            <a:spLocks noGrp="1"/>
          </p:cNvSpPr>
          <p:nvPr>
            <p:ph type="ctrTitle"/>
          </p:nvPr>
        </p:nvSpPr>
        <p:spPr>
          <a:xfrm>
            <a:off x="309811" y="5743575"/>
            <a:ext cx="5904000" cy="557212"/>
          </a:xfrm>
        </p:spPr>
        <p:txBody>
          <a:bodyPr/>
          <a:lstStyle/>
          <a:p>
            <a:r>
              <a:rPr lang="en-US" altLang="en-US" sz="2800">
                <a:solidFill>
                  <a:schemeClr val="accent6"/>
                </a:solidFill>
              </a:rPr>
              <a:t>Scenario section of Part 2</a:t>
            </a:r>
            <a:endParaRPr lang="en-GB" sz="2800"/>
          </a:p>
        </p:txBody>
      </p:sp>
    </p:spTree>
    <p:extLst>
      <p:ext uri="{BB962C8B-B14F-4D97-AF65-F5344CB8AC3E}">
        <p14:creationId xmlns:p14="http://schemas.microsoft.com/office/powerpoint/2010/main" val="212811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2CA1-1777-C071-6F66-932C628BAC15}"/>
              </a:ext>
            </a:extLst>
          </p:cNvPr>
          <p:cNvSpPr>
            <a:spLocks noGrp="1"/>
          </p:cNvSpPr>
          <p:nvPr>
            <p:ph type="title"/>
          </p:nvPr>
        </p:nvSpPr>
        <p:spPr>
          <a:xfrm>
            <a:off x="457200" y="468125"/>
            <a:ext cx="8208000" cy="468000"/>
          </a:xfrm>
        </p:spPr>
        <p:txBody>
          <a:bodyPr/>
          <a:lstStyle/>
          <a:p>
            <a:r>
              <a:rPr lang="en-GB"/>
              <a:t>Scenario discussion 1</a:t>
            </a:r>
          </a:p>
        </p:txBody>
      </p:sp>
      <p:sp>
        <p:nvSpPr>
          <p:cNvPr id="3" name="Content Placeholder 2">
            <a:extLst>
              <a:ext uri="{FF2B5EF4-FFF2-40B4-BE49-F238E27FC236}">
                <a16:creationId xmlns:a16="http://schemas.microsoft.com/office/drawing/2014/main" id="{7FF5E63B-1747-5114-D4BC-3CCE73C64EA0}"/>
              </a:ext>
            </a:extLst>
          </p:cNvPr>
          <p:cNvSpPr>
            <a:spLocks noGrp="1"/>
          </p:cNvSpPr>
          <p:nvPr>
            <p:ph idx="1"/>
          </p:nvPr>
        </p:nvSpPr>
        <p:spPr>
          <a:xfrm>
            <a:off x="468000" y="981636"/>
            <a:ext cx="8208000" cy="5018740"/>
          </a:xfrm>
        </p:spPr>
        <p:txBody>
          <a:bodyPr/>
          <a:lstStyle/>
          <a:p>
            <a:r>
              <a:rPr lang="en-GB"/>
              <a:t>Your first conversation on a visit to Garfield Nursing Home is with Lucy who had just been playing a card game with one of the care assistants. You sit next to them in the busy day room and Lucy very quickly starts telling you lots about different members of their family.</a:t>
            </a:r>
          </a:p>
          <a:p>
            <a:r>
              <a:rPr lang="en-GB"/>
              <a:t>You try to ask Lucy some of your favourite introductory questions about day-to-day life at the nursing home, but after a one or two word answer they go back to telling you stories about the lives of their family members. </a:t>
            </a:r>
          </a:p>
          <a:p>
            <a:r>
              <a:rPr lang="en-GB"/>
              <a:t>The care assistant interrupts them every so often to try and help answer your questions, but they are giving you their own answers from their point of view.</a:t>
            </a:r>
            <a:br>
              <a:rPr lang="en-GB"/>
            </a:br>
            <a:br>
              <a:rPr lang="en-GB"/>
            </a:br>
            <a:endParaRPr lang="en-GB"/>
          </a:p>
          <a:p>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396370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0EDE-C468-76A1-0557-AC3C225BF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81F6-8C75-407D-11DF-2651DF727D87}"/>
              </a:ext>
            </a:extLst>
          </p:cNvPr>
          <p:cNvSpPr>
            <a:spLocks noGrp="1"/>
          </p:cNvSpPr>
          <p:nvPr>
            <p:ph type="title"/>
          </p:nvPr>
        </p:nvSpPr>
        <p:spPr>
          <a:xfrm>
            <a:off x="457200" y="450197"/>
            <a:ext cx="8208000" cy="468000"/>
          </a:xfrm>
        </p:spPr>
        <p:txBody>
          <a:bodyPr/>
          <a:lstStyle/>
          <a:p>
            <a:r>
              <a:rPr lang="en-GB"/>
              <a:t>Scenario discussion 2</a:t>
            </a:r>
          </a:p>
        </p:txBody>
      </p:sp>
      <p:sp>
        <p:nvSpPr>
          <p:cNvPr id="12" name="Content Placeholder 2">
            <a:extLst>
              <a:ext uri="{FF2B5EF4-FFF2-40B4-BE49-F238E27FC236}">
                <a16:creationId xmlns:a16="http://schemas.microsoft.com/office/drawing/2014/main" id="{D8763235-2887-F3E5-AC09-6AF29604EEC3}"/>
              </a:ext>
            </a:extLst>
          </p:cNvPr>
          <p:cNvSpPr>
            <a:spLocks noGrp="1"/>
          </p:cNvSpPr>
          <p:nvPr>
            <p:ph idx="1"/>
          </p:nvPr>
        </p:nvSpPr>
        <p:spPr>
          <a:xfrm>
            <a:off x="457200" y="981636"/>
            <a:ext cx="8208000" cy="4894728"/>
          </a:xfrm>
        </p:spPr>
        <p:txBody>
          <a:bodyPr/>
          <a:lstStyle/>
          <a:p>
            <a:r>
              <a:rPr lang="en-GB"/>
              <a:t>You’ve completed a few useful conversations with residents at Banford House, which is a dual-registered care home. You’re getting an overall impression that they see the long-serving owners and small staff team as caring, but also quite traditional or maybe even old-fashioned. You’re surprised at how many residents previously lived a long distance away from the small town where the home is located.</a:t>
            </a:r>
          </a:p>
          <a:p>
            <a:r>
              <a:rPr lang="en-GB"/>
              <a:t>The home manager tells you that Malcolm, a man in his early 80’s had been saying all week that he wanted to speak with Healthwatch when you visited. You find him sitting reading a newspaper in a side-alcove of the day room. However, he now seems very uncertain about talking with you. He’s only really giving you ‘yes’ or ‘no’ answers to your questions and seems to have other things on his mind.</a:t>
            </a:r>
            <a:br>
              <a:rPr lang="en-GB"/>
            </a:b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153707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F52A-EBA8-7D8B-3E26-2587359BC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79282-2F8E-425E-9B05-114A49420536}"/>
              </a:ext>
            </a:extLst>
          </p:cNvPr>
          <p:cNvSpPr>
            <a:spLocks noGrp="1"/>
          </p:cNvSpPr>
          <p:nvPr>
            <p:ph type="title"/>
          </p:nvPr>
        </p:nvSpPr>
        <p:spPr>
          <a:xfrm>
            <a:off x="457200" y="468125"/>
            <a:ext cx="8208000" cy="468000"/>
          </a:xfrm>
        </p:spPr>
        <p:txBody>
          <a:bodyPr/>
          <a:lstStyle/>
          <a:p>
            <a:r>
              <a:rPr lang="en-GB"/>
              <a:t>Scenario discussion 3</a:t>
            </a:r>
          </a:p>
        </p:txBody>
      </p:sp>
      <p:sp>
        <p:nvSpPr>
          <p:cNvPr id="4" name="Content Placeholder 2">
            <a:extLst>
              <a:ext uri="{FF2B5EF4-FFF2-40B4-BE49-F238E27FC236}">
                <a16:creationId xmlns:a16="http://schemas.microsoft.com/office/drawing/2014/main" id="{3E9532AD-5F37-FC59-784B-5593F98BA6E2}"/>
              </a:ext>
            </a:extLst>
          </p:cNvPr>
          <p:cNvSpPr txBox="1">
            <a:spLocks/>
          </p:cNvSpPr>
          <p:nvPr/>
        </p:nvSpPr>
        <p:spPr>
          <a:xfrm>
            <a:off x="457199" y="936125"/>
            <a:ext cx="8322235" cy="510011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Sedgington Manor is a large care home with dementia care. It recently changed ownership as it was bought by a large national provider. You’re aware that the new manager who was transferred from another home owned by the same company has only been here a couple of months.</a:t>
            </a:r>
          </a:p>
          <a:p>
            <a:r>
              <a:rPr lang="en-GB"/>
              <a:t>It takes ages to be let in when you first arrive. The manager very quickly starts rushing you around on a tour of the extensive building. Other staff you pass as you walk with the manager seem distant and avoid engaging with the manager, but they are all in a rush to go somewhere.</a:t>
            </a:r>
          </a:p>
          <a:p>
            <a:r>
              <a:rPr lang="en-GB"/>
              <a:t>All residents are in their bedrooms – you can hear lots of TVs – apart from one man who’s asleep in a chair in the day room. You’re told a poster about your visit has been displayed for weeks, but you’re aware there have been no responses to the survey for family members that it mentions.</a:t>
            </a:r>
            <a:br>
              <a:rPr lang="en-GB"/>
            </a:b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68321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2E3-C024-0498-B54A-C6236D680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399F6-D406-6768-634B-C0E98676E5F1}"/>
              </a:ext>
            </a:extLst>
          </p:cNvPr>
          <p:cNvSpPr>
            <a:spLocks noGrp="1"/>
          </p:cNvSpPr>
          <p:nvPr>
            <p:ph type="title"/>
          </p:nvPr>
        </p:nvSpPr>
        <p:spPr>
          <a:xfrm>
            <a:off x="457200" y="468125"/>
            <a:ext cx="8208000" cy="468000"/>
          </a:xfrm>
        </p:spPr>
        <p:txBody>
          <a:bodyPr/>
          <a:lstStyle/>
          <a:p>
            <a:r>
              <a:rPr lang="en-GB"/>
              <a:t>Scenario discussion 4</a:t>
            </a:r>
          </a:p>
        </p:txBody>
      </p:sp>
      <p:sp>
        <p:nvSpPr>
          <p:cNvPr id="7" name="Content Placeholder 2">
            <a:extLst>
              <a:ext uri="{FF2B5EF4-FFF2-40B4-BE49-F238E27FC236}">
                <a16:creationId xmlns:a16="http://schemas.microsoft.com/office/drawing/2014/main" id="{7819DEF5-D9F8-58DE-E3EF-812EA55F8657}"/>
              </a:ext>
            </a:extLst>
          </p:cNvPr>
          <p:cNvSpPr txBox="1">
            <a:spLocks/>
          </p:cNvSpPr>
          <p:nvPr/>
        </p:nvSpPr>
        <p:spPr>
          <a:xfrm>
            <a:off x="457199" y="936124"/>
            <a:ext cx="8322235" cy="5058275"/>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You’ve been getting a fairly good impression of the newly refurbished Anglia Heights specialist neurological care home. As you were shown around by the manager and a regional manager, who happens to be here today, you could see many residents occupied with activities led by staff. There are good modern facilities, and signage and notice boards are cheery; though maybe a bit ‘corporate’ feeling for your liking.</a:t>
            </a:r>
          </a:p>
          <a:p>
            <a:r>
              <a:rPr lang="en-GB"/>
              <a:t>As you’re heading to the dining room for the start of the lunch service, a family member of a resident pulls you aside. They say to you, “you realise they’re just putting on a good show for you today, don’t you? I’m not saying there’s anything terrible about the place, but I’ve never seen so many staff on shift, and usually people are just left to sit about and almost ignored. We’re looking for somewhere else more homely for our son.”</a:t>
            </a:r>
          </a:p>
          <a:p>
            <a:r>
              <a:rPr lang="en-GB"/>
              <a:t>The family member doesn’t seem keen to say more and rushes off.</a:t>
            </a: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2186140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61C4-EC5A-271B-D2EC-8AEF932F2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0E9F1-4272-CA2B-58FA-78CAE36F78A1}"/>
              </a:ext>
            </a:extLst>
          </p:cNvPr>
          <p:cNvSpPr>
            <a:spLocks noGrp="1"/>
          </p:cNvSpPr>
          <p:nvPr>
            <p:ph type="title"/>
          </p:nvPr>
        </p:nvSpPr>
        <p:spPr>
          <a:xfrm>
            <a:off x="457200" y="150202"/>
            <a:ext cx="8208000" cy="468000"/>
          </a:xfrm>
        </p:spPr>
        <p:txBody>
          <a:bodyPr/>
          <a:lstStyle/>
          <a:p>
            <a:r>
              <a:rPr lang="en-GB"/>
              <a:t>Scenario discussion 5</a:t>
            </a:r>
          </a:p>
        </p:txBody>
      </p:sp>
      <p:sp>
        <p:nvSpPr>
          <p:cNvPr id="3" name="Content Placeholder 2">
            <a:extLst>
              <a:ext uri="{FF2B5EF4-FFF2-40B4-BE49-F238E27FC236}">
                <a16:creationId xmlns:a16="http://schemas.microsoft.com/office/drawing/2014/main" id="{EDF662FE-C042-5618-81DB-9DA344B03174}"/>
              </a:ext>
            </a:extLst>
          </p:cNvPr>
          <p:cNvSpPr>
            <a:spLocks noGrp="1"/>
          </p:cNvSpPr>
          <p:nvPr>
            <p:ph idx="1"/>
          </p:nvPr>
        </p:nvSpPr>
        <p:spPr>
          <a:xfrm>
            <a:off x="457199" y="705901"/>
            <a:ext cx="8372901" cy="4829181"/>
          </a:xfrm>
        </p:spPr>
        <p:txBody>
          <a:bodyPr/>
          <a:lstStyle/>
          <a:p>
            <a:r>
              <a:rPr lang="en-GB"/>
              <a:t>Hassan is a first-language British Sign Language (BSL) user who is talking to you with support from the Personal Assistant (PA) that he employs to take him out to socialise. They interpret for him when they are with him three times each week. They also end up having to do this as a favour for Hassan when the GP visits him, because the care home and GP surgery are in dispute about which of them should cover the cost of interpreting.</a:t>
            </a:r>
          </a:p>
          <a:p>
            <a:r>
              <a:rPr lang="en-GB"/>
              <a:t>Over the last two years, his sight has hugely deteriorated, and he can’t now read many things. However, he tells you the home manager won’t accept that he needs any help with this.</a:t>
            </a:r>
          </a:p>
          <a:p>
            <a:r>
              <a:rPr lang="en-GB"/>
              <a:t>He tells you that at the moment he’s self-funding, so pays the home £1,800 per week. However, his savings are running low, and he’ll soon be funded by the Council, who will pay the home their usual fee of £1,000. He tells you that the home are trying to delay this drop in their income by pressuring his PA to reduce how much he spends going out for meals and on trips.</a:t>
            </a:r>
            <a:br>
              <a:rPr lang="en-GB"/>
            </a:br>
            <a:r>
              <a:rPr lang="en-GB" b="1"/>
              <a:t>What issues does this raise?</a:t>
            </a:r>
          </a:p>
          <a:p>
            <a:r>
              <a:rPr lang="en-GB" b="1"/>
              <a:t>What things would you think about as an Authorised Representative?</a:t>
            </a:r>
          </a:p>
          <a:p>
            <a:r>
              <a:rPr lang="en-GB" b="1"/>
              <a:t>What might you do?</a:t>
            </a:r>
          </a:p>
          <a:p>
            <a:endParaRPr lang="en-GB"/>
          </a:p>
          <a:p>
            <a:endParaRPr lang="en-GB"/>
          </a:p>
          <a:p>
            <a:r>
              <a:rPr lang="en-GB"/>
              <a:t> </a:t>
            </a:r>
          </a:p>
        </p:txBody>
      </p:sp>
    </p:spTree>
    <p:extLst>
      <p:ext uri="{BB962C8B-B14F-4D97-AF65-F5344CB8AC3E}">
        <p14:creationId xmlns:p14="http://schemas.microsoft.com/office/powerpoint/2010/main" val="1234274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9268-4F4D-E7CC-6E7A-D4AEDA19CF66}"/>
            </a:ext>
          </a:extLst>
        </p:cNvPr>
        <p:cNvGrpSpPr/>
        <p:nvPr/>
      </p:nvGrpSpPr>
      <p:grpSpPr>
        <a:xfrm>
          <a:off x="0" y="0"/>
          <a:ext cx="0" cy="0"/>
          <a:chOff x="0" y="0"/>
          <a:chExt cx="0" cy="0"/>
        </a:xfrm>
      </p:grpSpPr>
      <p:pic>
        <p:nvPicPr>
          <p:cNvPr id="5" name="Picture Placeholder 4" descr="A woman and a man sitting next to each other smiling at the camera. They are outside a building and have warm clothing on.">
            <a:extLst>
              <a:ext uri="{FF2B5EF4-FFF2-40B4-BE49-F238E27FC236}">
                <a16:creationId xmlns:a16="http://schemas.microsoft.com/office/drawing/2014/main" id="{CF9EBA92-F4A4-3721-BA4B-72C4B1602265}"/>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4070E657-2E21-1992-5322-CEA3087C229C}"/>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4E61D021-871F-B459-6824-BF6997DE33AF}"/>
              </a:ext>
            </a:extLst>
          </p:cNvPr>
          <p:cNvSpPr>
            <a:spLocks noGrp="1"/>
          </p:cNvSpPr>
          <p:nvPr>
            <p:ph type="ctrTitle"/>
          </p:nvPr>
        </p:nvSpPr>
        <p:spPr>
          <a:xfrm>
            <a:off x="309811" y="5743575"/>
            <a:ext cx="5904000" cy="557212"/>
          </a:xfrm>
        </p:spPr>
        <p:txBody>
          <a:bodyPr/>
          <a:lstStyle/>
          <a:p>
            <a:r>
              <a:rPr lang="en-US" altLang="en-US" sz="2800">
                <a:solidFill>
                  <a:schemeClr val="accent6"/>
                </a:solidFill>
              </a:rPr>
              <a:t>After the visit section of Part 2</a:t>
            </a:r>
            <a:endParaRPr lang="en-GB" sz="2800"/>
          </a:p>
        </p:txBody>
      </p:sp>
    </p:spTree>
    <p:extLst>
      <p:ext uri="{BB962C8B-B14F-4D97-AF65-F5344CB8AC3E}">
        <p14:creationId xmlns:p14="http://schemas.microsoft.com/office/powerpoint/2010/main" val="3169911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6E72-37E0-68EC-BC1B-B794FF800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6BF30-B26C-04E2-3122-6A7F4425AA59}"/>
              </a:ext>
            </a:extLst>
          </p:cNvPr>
          <p:cNvSpPr>
            <a:spLocks noGrp="1"/>
          </p:cNvSpPr>
          <p:nvPr>
            <p:ph type="title"/>
          </p:nvPr>
        </p:nvSpPr>
        <p:spPr/>
        <p:txBody>
          <a:bodyPr/>
          <a:lstStyle/>
          <a:p>
            <a:r>
              <a:rPr lang="en-GB"/>
              <a:t>What happens after the visit?</a:t>
            </a:r>
          </a:p>
        </p:txBody>
      </p:sp>
      <p:sp>
        <p:nvSpPr>
          <p:cNvPr id="3" name="Content Placeholder 2">
            <a:extLst>
              <a:ext uri="{FF2B5EF4-FFF2-40B4-BE49-F238E27FC236}">
                <a16:creationId xmlns:a16="http://schemas.microsoft.com/office/drawing/2014/main" id="{7C2E8137-286A-156B-BBDA-94D2322F59F1}"/>
              </a:ext>
            </a:extLst>
          </p:cNvPr>
          <p:cNvSpPr>
            <a:spLocks noGrp="1"/>
          </p:cNvSpPr>
          <p:nvPr>
            <p:ph idx="1"/>
          </p:nvPr>
        </p:nvSpPr>
        <p:spPr>
          <a:xfrm>
            <a:off x="457200" y="1233000"/>
            <a:ext cx="8208000" cy="4392000"/>
          </a:xfrm>
        </p:spPr>
        <p:txBody>
          <a:bodyPr/>
          <a:lstStyle/>
          <a:p>
            <a:pPr marL="285750" indent="-285750">
              <a:buClr>
                <a:schemeClr val="accent1"/>
              </a:buClr>
              <a:buFont typeface="Arial" panose="020B0604020202020204" pitchFamily="34" charset="0"/>
              <a:buChar char="•"/>
            </a:pPr>
            <a:r>
              <a:rPr lang="en-US" sz="1800"/>
              <a:t>Volunteer Debrief – reflection and a chance to talk about conversations that might have been upsetting.</a:t>
            </a:r>
          </a:p>
          <a:p>
            <a:pPr marL="285750" indent="-285750">
              <a:buClr>
                <a:schemeClr val="accent1"/>
              </a:buClr>
              <a:buFont typeface="Arial" panose="020B0604020202020204" pitchFamily="34" charset="0"/>
              <a:buChar char="•"/>
            </a:pPr>
            <a:r>
              <a:rPr lang="en-US" sz="1800"/>
              <a:t>Getting your notes to the Lead AR who will pass them to the person writing the report</a:t>
            </a:r>
          </a:p>
          <a:p>
            <a:pPr marL="285750" indent="-285750">
              <a:buClr>
                <a:schemeClr val="accent1"/>
              </a:buClr>
              <a:buFont typeface="Arial" panose="020B0604020202020204" pitchFamily="34" charset="0"/>
              <a:buChar char="•"/>
            </a:pPr>
            <a:r>
              <a:rPr lang="en-US" sz="1800"/>
              <a:t>Report written and submitted to provider within 20 working days.</a:t>
            </a:r>
          </a:p>
          <a:p>
            <a:pPr marL="285750" indent="-285750">
              <a:buClr>
                <a:schemeClr val="accent1"/>
              </a:buClr>
              <a:buFont typeface="Arial" panose="020B0604020202020204" pitchFamily="34" charset="0"/>
              <a:buChar char="•"/>
            </a:pPr>
            <a:r>
              <a:rPr lang="en-US" sz="1800"/>
              <a:t>Findings are also shared with regulators, local authority, NHS commissioners and quality assurers, the public, Healthwatch England and any other relevant partners.</a:t>
            </a:r>
          </a:p>
          <a:p>
            <a:pPr marL="285750" indent="-285750">
              <a:buClr>
                <a:schemeClr val="accent1"/>
              </a:buClr>
              <a:buFont typeface="Arial" panose="020B0604020202020204" pitchFamily="34" charset="0"/>
              <a:buChar char="•"/>
            </a:pPr>
            <a:r>
              <a:rPr lang="en-US" sz="1800"/>
              <a:t>Service providers must respond to our report and its recommendations within 20 working days.</a:t>
            </a:r>
          </a:p>
          <a:p>
            <a:pPr marL="285750" indent="-285750">
              <a:buClr>
                <a:schemeClr val="accent1"/>
              </a:buClr>
              <a:buFont typeface="Arial" panose="020B0604020202020204" pitchFamily="34" charset="0"/>
              <a:buChar char="•"/>
            </a:pPr>
            <a:r>
              <a:rPr lang="en-US"/>
              <a:t>Disseminate and publish the report</a:t>
            </a:r>
            <a:endParaRPr lang="en-US" sz="1800"/>
          </a:p>
          <a:p>
            <a:pPr marL="285750" indent="-285750">
              <a:buClr>
                <a:schemeClr val="accent1"/>
              </a:buClr>
              <a:buFont typeface="Arial" panose="020B0604020202020204" pitchFamily="34" charset="0"/>
              <a:buChar char="•"/>
            </a:pPr>
            <a:r>
              <a:rPr lang="en-US" sz="1800"/>
              <a:t>**Follow-up within 12 months to see our impact**  </a:t>
            </a:r>
            <a:endParaRPr lang="en-GB"/>
          </a:p>
        </p:txBody>
      </p:sp>
    </p:spTree>
    <p:extLst>
      <p:ext uri="{BB962C8B-B14F-4D97-AF65-F5344CB8AC3E}">
        <p14:creationId xmlns:p14="http://schemas.microsoft.com/office/powerpoint/2010/main" val="3628417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174D-EA51-7BFA-27EA-47A996C19D20}"/>
              </a:ext>
            </a:extLst>
          </p:cNvPr>
          <p:cNvSpPr>
            <a:spLocks noGrp="1"/>
          </p:cNvSpPr>
          <p:nvPr>
            <p:ph type="title"/>
          </p:nvPr>
        </p:nvSpPr>
        <p:spPr/>
        <p:txBody>
          <a:bodyPr/>
          <a:lstStyle/>
          <a:p>
            <a:r>
              <a:rPr lang="en-GB">
                <a:latin typeface="Century Gothic" panose="020B0502020202020204" pitchFamily="34" charset="0"/>
              </a:rPr>
              <a:t>Did we achieve the aims of the training?</a:t>
            </a:r>
          </a:p>
        </p:txBody>
      </p:sp>
      <p:sp>
        <p:nvSpPr>
          <p:cNvPr id="4" name="Content Placeholder 2">
            <a:extLst>
              <a:ext uri="{FF2B5EF4-FFF2-40B4-BE49-F238E27FC236}">
                <a16:creationId xmlns:a16="http://schemas.microsoft.com/office/drawing/2014/main" id="{FCF56448-4EC4-AA41-9E0A-E2372CC7A771}"/>
              </a:ext>
            </a:extLst>
          </p:cNvPr>
          <p:cNvSpPr txBox="1">
            <a:spLocks/>
          </p:cNvSpPr>
          <p:nvPr/>
        </p:nvSpPr>
        <p:spPr>
          <a:xfrm>
            <a:off x="545036" y="1685937"/>
            <a:ext cx="7886700" cy="3777604"/>
          </a:xfrm>
          <a:prstGeom prst="rect">
            <a:avLst/>
          </a:prstGeom>
        </p:spPr>
        <p:txBody>
          <a:bodyPr vert="horz" lIns="0" tIns="0" rIns="0" bIns="0" rtlCol="0" anchor="t" anchorCtr="0">
            <a:norm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270000" algn="l" defTabSz="914400" rtl="0" eaLnBrk="1" latinLnBrk="0" hangingPunct="1">
              <a:lnSpc>
                <a:spcPts val="2000"/>
              </a:lnSpc>
              <a:spcBef>
                <a:spcPts val="0"/>
              </a:spcBef>
              <a:spcAft>
                <a:spcPts val="1200"/>
              </a:spcAft>
              <a:buClr>
                <a:schemeClr val="accent1"/>
              </a:buClr>
              <a:buSzPct val="100000"/>
              <a:buFont typeface="Arial" pitchFamily="34" charset="0"/>
              <a:buChar char="•"/>
              <a:tabLst>
                <a:tab pos="0" algn="l"/>
              </a:tabLst>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Century Gothic" panose="020B0502020202020204" pitchFamily="34" charset="0"/>
                <a:cs typeface="Poppins" panose="00000500000000000000" pitchFamily="2" charset="0"/>
              </a:rPr>
              <a:t>By the end of this training, you will:</a:t>
            </a:r>
          </a:p>
          <a:p>
            <a:endParaRPr lang="en-GB">
              <a:latin typeface="Century Gothic" panose="020B0502020202020204" pitchFamily="34" charset="0"/>
              <a:cs typeface="Poppins" panose="00000500000000000000" pitchFamily="2" charset="0"/>
            </a:endParaRP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your role as an Authorised Representative (AR) within the visit</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gained ideas about how to prepare for and carry out a visit to a care home</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thought through a range of situations that might come up</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what information is required for reporting</a:t>
            </a:r>
          </a:p>
        </p:txBody>
      </p:sp>
    </p:spTree>
    <p:extLst>
      <p:ext uri="{BB962C8B-B14F-4D97-AF65-F5344CB8AC3E}">
        <p14:creationId xmlns:p14="http://schemas.microsoft.com/office/powerpoint/2010/main" val="274266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3A26-73A7-FB1E-897C-986772CEA3F5}"/>
              </a:ext>
            </a:extLst>
          </p:cNvPr>
          <p:cNvSpPr>
            <a:spLocks noGrp="1"/>
          </p:cNvSpPr>
          <p:nvPr>
            <p:ph type="title"/>
          </p:nvPr>
        </p:nvSpPr>
        <p:spPr>
          <a:xfrm>
            <a:off x="543278" y="601664"/>
            <a:ext cx="7886700" cy="808032"/>
          </a:xfrm>
        </p:spPr>
        <p:txBody>
          <a:bodyPr>
            <a:normAutofit/>
          </a:bodyPr>
          <a:lstStyle/>
          <a:p>
            <a:r>
              <a:rPr lang="en-GB" sz="3600">
                <a:latin typeface="Century Gothic" panose="020B0502020202020204" pitchFamily="34" charset="0"/>
              </a:rPr>
              <a:t>Introductions</a:t>
            </a:r>
            <a:endParaRPr lang="en-GB" sz="3200">
              <a:latin typeface="Century Gothic" panose="020B0502020202020204" pitchFamily="34" charset="0"/>
            </a:endParaRPr>
          </a:p>
        </p:txBody>
      </p:sp>
      <p:sp>
        <p:nvSpPr>
          <p:cNvPr id="3" name="Content Placeholder 2">
            <a:extLst>
              <a:ext uri="{FF2B5EF4-FFF2-40B4-BE49-F238E27FC236}">
                <a16:creationId xmlns:a16="http://schemas.microsoft.com/office/drawing/2014/main" id="{C7B05149-8789-FF73-AAA5-98F81296B179}"/>
              </a:ext>
            </a:extLst>
          </p:cNvPr>
          <p:cNvSpPr>
            <a:spLocks noGrp="1"/>
          </p:cNvSpPr>
          <p:nvPr>
            <p:ph idx="1"/>
          </p:nvPr>
        </p:nvSpPr>
        <p:spPr>
          <a:xfrm>
            <a:off x="3294497" y="1351959"/>
            <a:ext cx="5348014" cy="4554539"/>
          </a:xfrm>
        </p:spPr>
        <p:txBody>
          <a:bodyPr>
            <a:normAutofit/>
          </a:bodyPr>
          <a:lstStyle/>
          <a:p>
            <a:pPr marL="342900" indent="-342900">
              <a:spcBef>
                <a:spcPts val="1200"/>
              </a:spcBef>
              <a:spcAft>
                <a:spcPts val="1200"/>
              </a:spcAft>
              <a:buClr>
                <a:schemeClr val="accent3">
                  <a:lumMod val="50000"/>
                </a:schemeClr>
              </a:buClr>
              <a:buFont typeface="Arial" panose="020B0604020202020204" pitchFamily="34" charset="0"/>
              <a:buChar char="•"/>
            </a:pPr>
            <a:r>
              <a:rPr lang="en-GB" sz="2400" i="0">
                <a:solidFill>
                  <a:srgbClr val="004F6B"/>
                </a:solidFill>
                <a:latin typeface="Century Gothic" panose="020B0502020202020204" pitchFamily="34" charset="0"/>
              </a:rPr>
              <a:t>Please introduce yourself</a:t>
            </a:r>
          </a:p>
          <a:p>
            <a:pPr marL="342900" indent="-342900">
              <a:spcBef>
                <a:spcPts val="1200"/>
              </a:spcBef>
              <a:spcAft>
                <a:spcPts val="1200"/>
              </a:spcAft>
              <a:buClr>
                <a:schemeClr val="accent3">
                  <a:lumMod val="50000"/>
                </a:schemeClr>
              </a:buClr>
              <a:buFont typeface="Arial" panose="020B0604020202020204" pitchFamily="34" charset="0"/>
              <a:buChar char="•"/>
            </a:pPr>
            <a:r>
              <a:rPr lang="en-GB" sz="2400" i="0">
                <a:solidFill>
                  <a:srgbClr val="004F6B"/>
                </a:solidFill>
                <a:latin typeface="Century Gothic" panose="020B0502020202020204" pitchFamily="34" charset="0"/>
              </a:rPr>
              <a:t>How many Enter and View visits to residential or nursing care homes have you been on?</a:t>
            </a:r>
            <a:br>
              <a:rPr lang="en-GB" sz="2400" i="0">
                <a:solidFill>
                  <a:srgbClr val="004F6B"/>
                </a:solidFill>
                <a:latin typeface="Century Gothic" panose="020B0502020202020204" pitchFamily="34" charset="0"/>
              </a:rPr>
            </a:b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1) none yet</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2) a few</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3) quite a lot</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4) lots!</a:t>
            </a:r>
          </a:p>
        </p:txBody>
      </p:sp>
      <p:pic>
        <p:nvPicPr>
          <p:cNvPr id="5" name="Picture 4" descr="A person signing hello using British Sign Language">
            <a:extLst>
              <a:ext uri="{FF2B5EF4-FFF2-40B4-BE49-F238E27FC236}">
                <a16:creationId xmlns:a16="http://schemas.microsoft.com/office/drawing/2014/main" id="{DAFCBA69-7339-A25B-00B5-302CA8FD1FC8}"/>
              </a:ext>
            </a:extLst>
          </p:cNvPr>
          <p:cNvPicPr>
            <a:picLocks noChangeAspect="1"/>
          </p:cNvPicPr>
          <p:nvPr/>
        </p:nvPicPr>
        <p:blipFill rotWithShape="1">
          <a:blip r:embed="rId3">
            <a:extLst>
              <a:ext uri="{28A0092B-C50C-407E-A947-70E740481C1C}">
                <a14:useLocalDpi xmlns:a14="http://schemas.microsoft.com/office/drawing/2010/main" val="0"/>
              </a:ext>
            </a:extLst>
          </a:blip>
          <a:srcRect l="15900" r="19302"/>
          <a:stretch/>
        </p:blipFill>
        <p:spPr>
          <a:xfrm>
            <a:off x="323528" y="1306114"/>
            <a:ext cx="2751219" cy="4245771"/>
          </a:xfrm>
          <a:prstGeom prst="rect">
            <a:avLst/>
          </a:prstGeom>
        </p:spPr>
      </p:pic>
    </p:spTree>
    <p:extLst>
      <p:ext uri="{BB962C8B-B14F-4D97-AF65-F5344CB8AC3E}">
        <p14:creationId xmlns:p14="http://schemas.microsoft.com/office/powerpoint/2010/main" val="2340553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9CC2-1B13-3855-6D2D-547FCCFB4811}"/>
              </a:ext>
            </a:extLst>
          </p:cNvPr>
          <p:cNvSpPr>
            <a:spLocks noGrp="1"/>
          </p:cNvSpPr>
          <p:nvPr>
            <p:ph type="title"/>
          </p:nvPr>
        </p:nvSpPr>
        <p:spPr/>
        <p:txBody>
          <a:bodyPr/>
          <a:lstStyle/>
          <a:p>
            <a:r>
              <a:rPr lang="en-GB"/>
              <a:t>Congratulations!</a:t>
            </a:r>
          </a:p>
        </p:txBody>
      </p:sp>
      <p:sp>
        <p:nvSpPr>
          <p:cNvPr id="3" name="Content Placeholder 2">
            <a:extLst>
              <a:ext uri="{FF2B5EF4-FFF2-40B4-BE49-F238E27FC236}">
                <a16:creationId xmlns:a16="http://schemas.microsoft.com/office/drawing/2014/main" id="{9229FC43-1164-640D-47CA-1F38922CA276}"/>
              </a:ext>
            </a:extLst>
          </p:cNvPr>
          <p:cNvSpPr>
            <a:spLocks noGrp="1"/>
          </p:cNvSpPr>
          <p:nvPr>
            <p:ph idx="1"/>
          </p:nvPr>
        </p:nvSpPr>
        <p:spPr>
          <a:xfrm>
            <a:off x="3751879" y="1700808"/>
            <a:ext cx="4878243" cy="3863237"/>
          </a:xfrm>
        </p:spPr>
        <p:txBody>
          <a:bodyPr/>
          <a:lstStyle/>
          <a:p>
            <a:pPr>
              <a:lnSpc>
                <a:spcPts val="1800"/>
              </a:lnSpc>
            </a:pPr>
            <a:r>
              <a:rPr lang="en-GB" altLang="en-US"/>
              <a:t>You have now completed our Enter &amp; View training for visits to residential and nursing care homes!</a:t>
            </a:r>
          </a:p>
          <a:p>
            <a:pPr>
              <a:lnSpc>
                <a:spcPts val="1800"/>
              </a:lnSpc>
            </a:pPr>
            <a:endParaRPr lang="en-GB" altLang="en-US"/>
          </a:p>
          <a:p>
            <a:pPr>
              <a:lnSpc>
                <a:spcPts val="1800"/>
              </a:lnSpc>
            </a:pPr>
            <a:r>
              <a:rPr lang="en-GB" altLang="en-US"/>
              <a:t>Thank you for offering your skills and time to help improve services for residents in these homes. </a:t>
            </a:r>
            <a:br>
              <a:rPr lang="en-GB" altLang="en-US"/>
            </a:br>
            <a:endParaRPr lang="en-GB" altLang="en-US"/>
          </a:p>
          <a:p>
            <a:pPr>
              <a:lnSpc>
                <a:spcPts val="1800"/>
              </a:lnSpc>
            </a:pPr>
            <a:r>
              <a:rPr lang="en-GB" altLang="en-US"/>
              <a:t>We look forward to working with you. </a:t>
            </a:r>
          </a:p>
          <a:p>
            <a:endParaRPr lang="en-GB"/>
          </a:p>
        </p:txBody>
      </p:sp>
      <p:pic>
        <p:nvPicPr>
          <p:cNvPr id="7" name="Picture 6" descr="A person wearing a scarf and a Healthwatch lanyard&#10;">
            <a:extLst>
              <a:ext uri="{FF2B5EF4-FFF2-40B4-BE49-F238E27FC236}">
                <a16:creationId xmlns:a16="http://schemas.microsoft.com/office/drawing/2014/main" id="{B4F34BEF-CE38-ABB2-2CBD-74A850910EA5}"/>
              </a:ext>
            </a:extLst>
          </p:cNvPr>
          <p:cNvPicPr>
            <a:picLocks noChangeAspect="1"/>
          </p:cNvPicPr>
          <p:nvPr/>
        </p:nvPicPr>
        <p:blipFill>
          <a:blip r:embed="rId3"/>
          <a:stretch>
            <a:fillRect/>
          </a:stretch>
        </p:blipFill>
        <p:spPr>
          <a:xfrm>
            <a:off x="237828" y="1556792"/>
            <a:ext cx="3542083" cy="3535986"/>
          </a:xfrm>
          <a:prstGeom prst="rect">
            <a:avLst/>
          </a:prstGeom>
        </p:spPr>
      </p:pic>
    </p:spTree>
    <p:extLst>
      <p:ext uri="{BB962C8B-B14F-4D97-AF65-F5344CB8AC3E}">
        <p14:creationId xmlns:p14="http://schemas.microsoft.com/office/powerpoint/2010/main" val="129082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3F5A3-FBB4-C98E-5293-8D7D389641FD}"/>
              </a:ext>
            </a:extLst>
          </p:cNvPr>
          <p:cNvSpPr>
            <a:spLocks noGrp="1"/>
          </p:cNvSpPr>
          <p:nvPr>
            <p:ph type="body" sz="quarter" idx="10"/>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5AF7-BC4A-B324-44F4-EB27E6A76C0A}"/>
              </a:ext>
            </a:extLst>
          </p:cNvPr>
          <p:cNvSpPr>
            <a:spLocks noGrp="1"/>
          </p:cNvSpPr>
          <p:nvPr>
            <p:ph type="title"/>
          </p:nvPr>
        </p:nvSpPr>
        <p:spPr>
          <a:xfrm>
            <a:off x="457200" y="335422"/>
            <a:ext cx="8208000" cy="468000"/>
          </a:xfrm>
        </p:spPr>
        <p:txBody>
          <a:bodyPr/>
          <a:lstStyle/>
          <a:p>
            <a:r>
              <a:rPr lang="en-GB">
                <a:latin typeface="Century Gothic" panose="020B0502020202020204" pitchFamily="34" charset="0"/>
              </a:rPr>
              <a:t>Types of care home</a:t>
            </a:r>
          </a:p>
        </p:txBody>
      </p:sp>
      <p:sp>
        <p:nvSpPr>
          <p:cNvPr id="3" name="Content Placeholder 2">
            <a:extLst>
              <a:ext uri="{FF2B5EF4-FFF2-40B4-BE49-F238E27FC236}">
                <a16:creationId xmlns:a16="http://schemas.microsoft.com/office/drawing/2014/main" id="{5B1C026D-E19B-C0DA-4FBE-8D6EF9CEC239}"/>
              </a:ext>
            </a:extLst>
          </p:cNvPr>
          <p:cNvSpPr>
            <a:spLocks noGrp="1"/>
          </p:cNvSpPr>
          <p:nvPr>
            <p:ph idx="1"/>
          </p:nvPr>
        </p:nvSpPr>
        <p:spPr>
          <a:xfrm>
            <a:off x="617850" y="803422"/>
            <a:ext cx="7886700" cy="5330678"/>
          </a:xfrm>
        </p:spPr>
        <p:txBody>
          <a:bodyPr/>
          <a:lstStyle/>
          <a:p>
            <a:pPr marL="285750" indent="-285750">
              <a:buFont typeface="Arial" panose="020B0604020202020204" pitchFamily="34" charset="0"/>
              <a:buChar char="•"/>
            </a:pPr>
            <a:r>
              <a:rPr lang="en-GB" b="1">
                <a:latin typeface="Century Gothic" panose="020B0502020202020204" pitchFamily="34" charset="0"/>
              </a:rPr>
              <a:t>Care homes </a:t>
            </a:r>
            <a:r>
              <a:rPr lang="en-GB">
                <a:latin typeface="Century Gothic" panose="020B0502020202020204" pitchFamily="34" charset="0"/>
              </a:rPr>
              <a:t>provide accommodation for residents who might need help with personal care such as washing, dressing, taking medication and going to the toilet. They might also organise activities and day trips for residents.  </a:t>
            </a:r>
          </a:p>
          <a:p>
            <a:pPr marL="285750" indent="-285750">
              <a:buFont typeface="Arial" panose="020B0604020202020204" pitchFamily="34" charset="0"/>
              <a:buChar char="•"/>
            </a:pPr>
            <a:r>
              <a:rPr lang="en-GB" b="1">
                <a:latin typeface="Century Gothic" panose="020B0502020202020204" pitchFamily="34" charset="0"/>
              </a:rPr>
              <a:t>Care homes with nursing </a:t>
            </a:r>
            <a:r>
              <a:rPr lang="en-GB">
                <a:latin typeface="Century Gothic" panose="020B0502020202020204" pitchFamily="34" charset="0"/>
              </a:rPr>
              <a:t>(also called nursing homes) offer 24-hour assistance from nurses as well as personal care, these homes often offer palliative/End of Life Care.</a:t>
            </a:r>
          </a:p>
          <a:p>
            <a:pPr marL="285750" indent="-285750">
              <a:buFont typeface="Arial" panose="020B0604020202020204" pitchFamily="34" charset="0"/>
              <a:buChar char="•"/>
            </a:pPr>
            <a:r>
              <a:rPr lang="en-GB" b="1">
                <a:latin typeface="Century Gothic" panose="020B0502020202020204" pitchFamily="34" charset="0"/>
              </a:rPr>
              <a:t>Care homes with dementia care </a:t>
            </a:r>
            <a:r>
              <a:rPr lang="en-GB">
                <a:latin typeface="Century Gothic" panose="020B0502020202020204" pitchFamily="34" charset="0"/>
              </a:rPr>
              <a:t>are designed specifically to help people with dementia feel comfortable and safe. They often have a qualified nurse with dementia training. </a:t>
            </a:r>
          </a:p>
          <a:p>
            <a:pPr marL="285750" indent="-285750">
              <a:buFont typeface="Arial" panose="020B0604020202020204" pitchFamily="34" charset="0"/>
              <a:buChar char="•"/>
            </a:pPr>
            <a:r>
              <a:rPr lang="en-GB" b="1">
                <a:latin typeface="Century Gothic" panose="020B0502020202020204" pitchFamily="34" charset="0"/>
              </a:rPr>
              <a:t>Dual-registered care homes </a:t>
            </a:r>
            <a:r>
              <a:rPr lang="en-GB">
                <a:latin typeface="Century Gothic" panose="020B0502020202020204" pitchFamily="34" charset="0"/>
              </a:rPr>
              <a:t>accept residents who need both personal care and nursing care. So, if someone moves in only needing help with personal care but they later need nursing care, they wouldn’t have to move to a different home. </a:t>
            </a:r>
          </a:p>
          <a:p>
            <a:pPr marL="285750" indent="-285750">
              <a:buFont typeface="Arial" panose="020B0604020202020204" pitchFamily="34" charset="0"/>
              <a:buChar char="•"/>
            </a:pPr>
            <a:r>
              <a:rPr kumimoji="0" lang="en-US" b="1" i="0" u="none" strike="noStrike" kern="1200" cap="none" spc="0" normalizeH="0" baseline="0" noProof="0">
                <a:ln>
                  <a:noFill/>
                </a:ln>
                <a:effectLst/>
                <a:uLnTx/>
                <a:uFillTx/>
                <a:latin typeface="Century Gothic" panose="020B0502020202020204" pitchFamily="34" charset="0"/>
              </a:rPr>
              <a:t>Specialist homes </a:t>
            </a:r>
            <a:r>
              <a:rPr kumimoji="0" lang="en-US" b="0" i="0" u="none" strike="noStrike" kern="1200" cap="none" spc="0" normalizeH="0" baseline="0" noProof="0">
                <a:ln>
                  <a:noFill/>
                </a:ln>
                <a:effectLst/>
                <a:uLnTx/>
                <a:uFillTx/>
                <a:latin typeface="Century Gothic" panose="020B0502020202020204" pitchFamily="34" charset="0"/>
              </a:rPr>
              <a:t>for drug/alcohol rehabilitation, </a:t>
            </a:r>
            <a:r>
              <a:rPr kumimoji="0" lang="en-US" sz="1800" b="0" i="0" u="none" strike="noStrike" kern="1200" cap="none" spc="0" normalizeH="0" baseline="0" noProof="0">
                <a:ln>
                  <a:noFill/>
                </a:ln>
                <a:effectLst/>
                <a:uLnTx/>
                <a:uFillTx/>
                <a:latin typeface="Century Gothic" panose="020B0502020202020204" pitchFamily="34" charset="0"/>
              </a:rPr>
              <a:t>Neurological Care, or learning disability homes. T</a:t>
            </a:r>
            <a:r>
              <a:rPr kumimoji="0" lang="en-US" b="0" i="0" u="none" strike="noStrike" kern="1200" cap="none" spc="0" normalizeH="0" baseline="0" noProof="0">
                <a:ln>
                  <a:noFill/>
                </a:ln>
                <a:effectLst/>
                <a:uLnTx/>
                <a:uFillTx/>
                <a:latin typeface="Century Gothic" panose="020B0502020202020204" pitchFamily="34" charset="0"/>
              </a:rPr>
              <a:t>hese could be long or short-term stay. </a:t>
            </a:r>
            <a:endParaRPr lang="en-GB">
              <a:latin typeface="Century Gothic" panose="020B0502020202020204" pitchFamily="34" charset="0"/>
            </a:endParaRPr>
          </a:p>
        </p:txBody>
      </p:sp>
    </p:spTree>
    <p:extLst>
      <p:ext uri="{BB962C8B-B14F-4D97-AF65-F5344CB8AC3E}">
        <p14:creationId xmlns:p14="http://schemas.microsoft.com/office/powerpoint/2010/main" val="49788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4D07-AB3A-459F-2F8C-E2CB78CCC21E}"/>
              </a:ext>
            </a:extLst>
          </p:cNvPr>
          <p:cNvSpPr>
            <a:spLocks noGrp="1"/>
          </p:cNvSpPr>
          <p:nvPr>
            <p:ph type="title"/>
          </p:nvPr>
        </p:nvSpPr>
        <p:spPr/>
        <p:txBody>
          <a:bodyPr/>
          <a:lstStyle/>
          <a:p>
            <a:r>
              <a:rPr lang="en-GB"/>
              <a:t>What’s the purpose?</a:t>
            </a:r>
          </a:p>
        </p:txBody>
      </p:sp>
      <p:sp>
        <p:nvSpPr>
          <p:cNvPr id="3" name="Content Placeholder 2">
            <a:extLst>
              <a:ext uri="{FF2B5EF4-FFF2-40B4-BE49-F238E27FC236}">
                <a16:creationId xmlns:a16="http://schemas.microsoft.com/office/drawing/2014/main" id="{9938C233-620C-4F8F-4B0F-1F31AE85CEE9}"/>
              </a:ext>
            </a:extLst>
          </p:cNvPr>
          <p:cNvSpPr>
            <a:spLocks noGrp="1"/>
          </p:cNvSpPr>
          <p:nvPr>
            <p:ph idx="1"/>
          </p:nvPr>
        </p:nvSpPr>
        <p:spPr>
          <a:xfrm>
            <a:off x="468000" y="1153876"/>
            <a:ext cx="8208000" cy="4597444"/>
          </a:xfrm>
        </p:spPr>
        <p:txBody>
          <a:bodyPr/>
          <a:lstStyle/>
          <a:p>
            <a:r>
              <a:rPr lang="en-GB" sz="2400" b="1">
                <a:solidFill>
                  <a:srgbClr val="004C6A"/>
                </a:solidFill>
              </a:rPr>
              <a:t>Each Enter and View visit must have a stated purpose. For example:</a:t>
            </a:r>
          </a:p>
          <a:p>
            <a:pPr marL="285750" indent="-285750">
              <a:buFont typeface="Arial" panose="020B0604020202020204" pitchFamily="34" charset="0"/>
              <a:buChar char="•"/>
            </a:pPr>
            <a:r>
              <a:rPr lang="en-GB" sz="1800">
                <a:solidFill>
                  <a:srgbClr val="004C6A"/>
                </a:solidFill>
                <a:cs typeface="Poppins" panose="00000500000000000000" pitchFamily="2" charset="0"/>
              </a:rPr>
              <a:t>The purpose of this visit is to explore residents, their family and friends,  experience of communication with their care providers. </a:t>
            </a:r>
            <a:br>
              <a:rPr lang="en-GB" sz="1800">
                <a:solidFill>
                  <a:srgbClr val="004C6A"/>
                </a:solidFill>
                <a:cs typeface="Poppins" panose="00000500000000000000" pitchFamily="2" charset="0"/>
              </a:rPr>
            </a:br>
            <a:br>
              <a:rPr lang="en-GB" sz="1800">
                <a:solidFill>
                  <a:srgbClr val="004C6A"/>
                </a:solidFill>
                <a:cs typeface="Poppins" panose="00000500000000000000" pitchFamily="2" charset="0"/>
              </a:rPr>
            </a:br>
            <a:r>
              <a:rPr lang="en-GB" sz="1800">
                <a:solidFill>
                  <a:srgbClr val="004C6A"/>
                </a:solidFill>
                <a:cs typeface="Poppins" panose="00000500000000000000" pitchFamily="2" charset="0"/>
              </a:rPr>
              <a:t>Or</a:t>
            </a:r>
          </a:p>
          <a:p>
            <a:pPr marL="285750" indent="-285750">
              <a:buFont typeface="Arial" panose="020B0604020202020204" pitchFamily="34" charset="0"/>
              <a:buChar char="•"/>
            </a:pPr>
            <a:r>
              <a:rPr lang="en-GB" sz="1800">
                <a:solidFill>
                  <a:srgbClr val="004C6A"/>
                </a:solidFill>
                <a:cs typeface="Poppins" panose="00000500000000000000" pitchFamily="2" charset="0"/>
              </a:rPr>
              <a:t>The purpose of this Enter and View programme is to engage with residents, their relatives, or carers, to explore their overall experience of living in this care </a:t>
            </a:r>
            <a:r>
              <a:rPr lang="en-GB">
                <a:solidFill>
                  <a:srgbClr val="004C6A"/>
                </a:solidFill>
                <a:cs typeface="Poppins" panose="00000500000000000000" pitchFamily="2" charset="0"/>
              </a:rPr>
              <a:t>h</a:t>
            </a:r>
            <a:r>
              <a:rPr lang="en-GB" sz="1800">
                <a:solidFill>
                  <a:srgbClr val="004C6A"/>
                </a:solidFill>
                <a:cs typeface="Poppins" panose="00000500000000000000" pitchFamily="2" charset="0"/>
              </a:rPr>
              <a:t>ome and their experiences in relation to social isolation and physical activity</a:t>
            </a:r>
            <a:r>
              <a:rPr lang="en-GB">
                <a:solidFill>
                  <a:srgbClr val="004C6A"/>
                </a:solidFill>
              </a:rPr>
              <a:t>.</a:t>
            </a:r>
          </a:p>
          <a:p>
            <a:pPr marL="285750" indent="-285750">
              <a:buFont typeface="Arial" panose="020B0604020202020204" pitchFamily="34" charset="0"/>
              <a:buChar char="•"/>
            </a:pPr>
            <a:endParaRPr lang="en-GB">
              <a:solidFill>
                <a:srgbClr val="004C6A"/>
              </a:solidFill>
            </a:endParaRPr>
          </a:p>
          <a:p>
            <a:r>
              <a:rPr lang="en-GB" sz="2400" b="1"/>
              <a:t>Why is it important to have a stated purpose? What does this achieve?</a:t>
            </a:r>
          </a:p>
        </p:txBody>
      </p:sp>
    </p:spTree>
    <p:extLst>
      <p:ext uri="{BB962C8B-B14F-4D97-AF65-F5344CB8AC3E}">
        <p14:creationId xmlns:p14="http://schemas.microsoft.com/office/powerpoint/2010/main" val="114834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7CCC-7FF6-37C7-E8C7-6621054B6C9F}"/>
              </a:ext>
            </a:extLst>
          </p:cNvPr>
          <p:cNvSpPr>
            <a:spLocks noGrp="1"/>
          </p:cNvSpPr>
          <p:nvPr>
            <p:ph type="title"/>
          </p:nvPr>
        </p:nvSpPr>
        <p:spPr/>
        <p:txBody>
          <a:bodyPr/>
          <a:lstStyle/>
          <a:p>
            <a:r>
              <a:rPr lang="en-GB"/>
              <a:t>What’s the purpose?</a:t>
            </a:r>
          </a:p>
        </p:txBody>
      </p:sp>
      <p:sp>
        <p:nvSpPr>
          <p:cNvPr id="7" name="Content Placeholder 4">
            <a:extLst>
              <a:ext uri="{FF2B5EF4-FFF2-40B4-BE49-F238E27FC236}">
                <a16:creationId xmlns:a16="http://schemas.microsoft.com/office/drawing/2014/main" id="{350B89B9-44FA-95D8-15E2-DE0288572037}"/>
              </a:ext>
            </a:extLst>
          </p:cNvPr>
          <p:cNvSpPr>
            <a:spLocks noGrp="1"/>
          </p:cNvSpPr>
          <p:nvPr>
            <p:ph idx="1"/>
          </p:nvPr>
        </p:nvSpPr>
        <p:spPr>
          <a:xfrm>
            <a:off x="457200" y="1268760"/>
            <a:ext cx="8207375" cy="4679057"/>
          </a:xfrm>
        </p:spPr>
        <p:txBody>
          <a:bodyPr>
            <a:normAutofit/>
          </a:bodyPr>
          <a:lstStyle/>
          <a:p>
            <a:pPr marL="555750" lvl="1" indent="-285750"/>
            <a:r>
              <a:rPr lang="en-GB">
                <a:solidFill>
                  <a:srgbClr val="004C6A"/>
                </a:solidFill>
              </a:rPr>
              <a:t>A clear purpose for a visit leads to clear decisions about who should visit, when, and how the visit will be conducted.</a:t>
            </a:r>
          </a:p>
          <a:p>
            <a:pPr marL="555750" lvl="1" indent="-285750"/>
            <a:r>
              <a:rPr lang="en-GB">
                <a:solidFill>
                  <a:srgbClr val="004C6A"/>
                </a:solidFill>
              </a:rPr>
              <a:t>Providers may be more accepting of a visit if they understand why it’s being done.</a:t>
            </a:r>
          </a:p>
          <a:p>
            <a:pPr marL="555750" lvl="1" indent="-285750"/>
            <a:r>
              <a:rPr lang="en-GB">
                <a:solidFill>
                  <a:srgbClr val="004C6A"/>
                </a:solidFill>
              </a:rPr>
              <a:t>Residents and family members or friends may be happier to speak to you if they know why you are asking them questions, and what is going to happen with the information they give you.</a:t>
            </a:r>
          </a:p>
          <a:p>
            <a:pPr marL="555750" lvl="1" indent="-285750"/>
            <a:r>
              <a:rPr lang="en-GB">
                <a:solidFill>
                  <a:srgbClr val="004C6A"/>
                </a:solidFill>
              </a:rPr>
              <a:t>A clear purpose helps you collect information that will be useful.</a:t>
            </a:r>
          </a:p>
          <a:p>
            <a:pPr marL="555750" lvl="1" indent="-285750"/>
            <a:r>
              <a:rPr lang="en-GB">
                <a:solidFill>
                  <a:srgbClr val="004C6A"/>
                </a:solidFill>
              </a:rPr>
              <a:t>A stated purpose needs to be able to stand up to scrutiny and show there was a clear reason for carrying out an Enter and View visit.</a:t>
            </a:r>
          </a:p>
          <a:p>
            <a:pPr>
              <a:spcAft>
                <a:spcPts val="0"/>
              </a:spcAft>
              <a:buClr>
                <a:schemeClr val="bg2">
                  <a:lumMod val="75000"/>
                </a:schemeClr>
              </a:buClr>
              <a:defRPr/>
            </a:pPr>
            <a:endParaRPr lang="en-GB">
              <a:solidFill>
                <a:srgbClr val="004C6A"/>
              </a:solidFill>
            </a:endParaRPr>
          </a:p>
        </p:txBody>
      </p:sp>
    </p:spTree>
    <p:extLst>
      <p:ext uri="{BB962C8B-B14F-4D97-AF65-F5344CB8AC3E}">
        <p14:creationId xmlns:p14="http://schemas.microsoft.com/office/powerpoint/2010/main" val="235187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A1E8-8F00-8363-A474-60A6B7BFD074}"/>
              </a:ext>
            </a:extLst>
          </p:cNvPr>
          <p:cNvSpPr>
            <a:spLocks noGrp="1"/>
          </p:cNvSpPr>
          <p:nvPr>
            <p:ph type="title"/>
          </p:nvPr>
        </p:nvSpPr>
        <p:spPr>
          <a:xfrm>
            <a:off x="465971" y="264709"/>
            <a:ext cx="8208000" cy="468000"/>
          </a:xfrm>
        </p:spPr>
        <p:txBody>
          <a:bodyPr/>
          <a:lstStyle/>
          <a:p>
            <a:r>
              <a:rPr lang="en-GB"/>
              <a:t>What happens during the visit?</a:t>
            </a:r>
          </a:p>
        </p:txBody>
      </p:sp>
      <p:sp>
        <p:nvSpPr>
          <p:cNvPr id="3" name="Content Placeholder 2">
            <a:extLst>
              <a:ext uri="{FF2B5EF4-FFF2-40B4-BE49-F238E27FC236}">
                <a16:creationId xmlns:a16="http://schemas.microsoft.com/office/drawing/2014/main" id="{D6C0FEB1-9843-E227-8653-00A601921EE3}"/>
              </a:ext>
            </a:extLst>
          </p:cNvPr>
          <p:cNvSpPr>
            <a:spLocks noGrp="1"/>
          </p:cNvSpPr>
          <p:nvPr>
            <p:ph idx="1"/>
          </p:nvPr>
        </p:nvSpPr>
        <p:spPr>
          <a:xfrm>
            <a:off x="534065" y="917707"/>
            <a:ext cx="8139906" cy="4316822"/>
          </a:xfrm>
        </p:spPr>
        <p:txBody>
          <a:bodyPr/>
          <a:lstStyle/>
          <a:p>
            <a:r>
              <a:rPr lang="en-US" b="1"/>
              <a:t>You will need to bring:</a:t>
            </a:r>
          </a:p>
          <a:p>
            <a:pPr marL="285750" indent="-285750">
              <a:buClr>
                <a:schemeClr val="accent1"/>
              </a:buClr>
              <a:buFont typeface="Arial" panose="020B0604020202020204" pitchFamily="34" charset="0"/>
              <a:buChar char="•"/>
            </a:pPr>
            <a:r>
              <a:rPr lang="en-US"/>
              <a:t>Conversation prompts/ Questionnaires and clipboard; Pen/pencil</a:t>
            </a:r>
          </a:p>
          <a:p>
            <a:pPr marL="285750" indent="-285750">
              <a:buClr>
                <a:schemeClr val="accent1"/>
              </a:buClr>
              <a:buFont typeface="Arial" panose="020B0604020202020204" pitchFamily="34" charset="0"/>
              <a:buChar char="•"/>
            </a:pPr>
            <a:r>
              <a:rPr lang="en-US"/>
              <a:t>ID badge</a:t>
            </a:r>
          </a:p>
          <a:p>
            <a:pPr marL="285750" indent="-285750">
              <a:buClr>
                <a:schemeClr val="accent1"/>
              </a:buClr>
              <a:buFont typeface="Arial" panose="020B0604020202020204" pitchFamily="34" charset="0"/>
              <a:buChar char="•"/>
            </a:pPr>
            <a:r>
              <a:rPr lang="en-US"/>
              <a:t>Arrival letter. </a:t>
            </a:r>
          </a:p>
          <a:p>
            <a:endParaRPr lang="en-US"/>
          </a:p>
          <a:p>
            <a:r>
              <a:rPr lang="en-US"/>
              <a:t>If you are not well on the day of the visit, please let your Visit Lead know. Even if you feel well enough, you might be visiting people with weakened immune systems.</a:t>
            </a:r>
          </a:p>
          <a:p>
            <a:endParaRPr lang="en-US"/>
          </a:p>
          <a:p>
            <a:r>
              <a:rPr lang="en-US"/>
              <a:t>Some services may have a dress code such as no ties or excessive jewellery.</a:t>
            </a:r>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GB"/>
          </a:p>
          <a:p>
            <a:endParaRPr lang="en-US"/>
          </a:p>
          <a:p>
            <a:endParaRPr lang="en-US"/>
          </a:p>
          <a:p>
            <a:endParaRPr lang="en-GB"/>
          </a:p>
        </p:txBody>
      </p:sp>
    </p:spTree>
    <p:extLst>
      <p:ext uri="{BB962C8B-B14F-4D97-AF65-F5344CB8AC3E}">
        <p14:creationId xmlns:p14="http://schemas.microsoft.com/office/powerpoint/2010/main" val="1742610496"/>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162527-c308-4a98-98b8-9e726c57dd8b" xsi:nil="true"/>
    <lcf76f155ced4ddcb4097134ff3c332f xmlns="c497441b-d3fe-4788-8629-aff52d38f51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963941ee70edd4bf9e5e3609cf630ec">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d4fba8729ed5bc2118ea5ba9b82df3f"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ea0902-9823-4d82-a2bf-fd4c8fe457bd}"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02EAFE27-9A96-443C-8B92-7548B28108F4}">
  <ds:schemaRefs>
    <ds:schemaRef ds:uri="29884129-d294-422e-8b81-0d450582aa90"/>
    <ds:schemaRef ds:uri="4345818c-49f4-4417-8e5b-6dbf6b4a20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d162527-c308-4a98-98b8-9e726c57dd8b"/>
    <ds:schemaRef ds:uri="c497441b-d3fe-4788-8629-aff52d38f515"/>
  </ds:schemaRefs>
</ds:datastoreItem>
</file>

<file path=customXml/itemProps3.xml><?xml version="1.0" encoding="utf-8"?>
<ds:datastoreItem xmlns:ds="http://schemas.openxmlformats.org/officeDocument/2006/customXml" ds:itemID="{F2DCE3EC-FB61-4462-9369-BF6D88D7E5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4296</Words>
  <Application>Microsoft Office PowerPoint</Application>
  <PresentationFormat>On-screen Show (4:3)</PresentationFormat>
  <Paragraphs>373</Paragraphs>
  <Slides>51</Slides>
  <Notes>51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Aptos</vt:lpstr>
      <vt:lpstr>Arial</vt:lpstr>
      <vt:lpstr>Calibri</vt:lpstr>
      <vt:lpstr>Century Gothic</vt:lpstr>
      <vt:lpstr>NPRSerif</vt:lpstr>
      <vt:lpstr>Poppins</vt:lpstr>
      <vt:lpstr>Poppins Light</vt:lpstr>
      <vt:lpstr>Trebuchet MS</vt:lpstr>
      <vt:lpstr>Wingdings</vt:lpstr>
      <vt:lpstr>Healthwatch Theme 2021</vt:lpstr>
      <vt:lpstr>PowerPoint Presentation</vt:lpstr>
      <vt:lpstr>Housekeeping       Ground Rules</vt:lpstr>
      <vt:lpstr>Information about this session</vt:lpstr>
      <vt:lpstr>Part 1</vt:lpstr>
      <vt:lpstr>Introductions</vt:lpstr>
      <vt:lpstr>Types of care home</vt:lpstr>
      <vt:lpstr>What’s the purpose?</vt:lpstr>
      <vt:lpstr>What’s the purpose?</vt:lpstr>
      <vt:lpstr>What happens during the visit?</vt:lpstr>
      <vt:lpstr>What happens during the visit?</vt:lpstr>
      <vt:lpstr>What is your role?</vt:lpstr>
      <vt:lpstr>What is your role?</vt:lpstr>
      <vt:lpstr>PowerPoint Presentation</vt:lpstr>
      <vt:lpstr>PowerPoint Presentation</vt:lpstr>
      <vt:lpstr>DoLs: Deprivation of Liberty Safeguards</vt:lpstr>
      <vt:lpstr>Deprivation of Liberty (DoLs)</vt:lpstr>
      <vt:lpstr>What do we do about this?</vt:lpstr>
      <vt:lpstr>Safeguarding</vt:lpstr>
      <vt:lpstr>Types of organisational or institutional abuse</vt:lpstr>
      <vt:lpstr>What do we do about this?</vt:lpstr>
      <vt:lpstr>Dementia </vt:lpstr>
      <vt:lpstr>Dementia</vt:lpstr>
      <vt:lpstr>Dementia</vt:lpstr>
      <vt:lpstr>PowerPoint Presentation</vt:lpstr>
      <vt:lpstr>Part 2</vt:lpstr>
      <vt:lpstr>Inclusion, Equality, Allyship</vt:lpstr>
      <vt:lpstr>How could difference affect residents?</vt:lpstr>
      <vt:lpstr>How could difference affect residents?</vt:lpstr>
      <vt:lpstr>Is inequality equal?</vt:lpstr>
      <vt:lpstr>Are ‘microaggressions’ really that tiny?</vt:lpstr>
      <vt:lpstr>What’s the risk if we’re not aware of bias and microaggressions? </vt:lpstr>
      <vt:lpstr>What can I do?</vt:lpstr>
      <vt:lpstr>The visit</vt:lpstr>
      <vt:lpstr>Prior to visit</vt:lpstr>
      <vt:lpstr>You’re in the door!  Now what?</vt:lpstr>
      <vt:lpstr>Where to talk?</vt:lpstr>
      <vt:lpstr>Bedrooms</vt:lpstr>
      <vt:lpstr>Conversations and Questions</vt:lpstr>
      <vt:lpstr>Practical tips and tricks</vt:lpstr>
      <vt:lpstr>PowerPoint Presentation</vt:lpstr>
      <vt:lpstr>Scenario section of Part 2</vt:lpstr>
      <vt:lpstr>Scenario discussion 1</vt:lpstr>
      <vt:lpstr>Scenario discussion 2</vt:lpstr>
      <vt:lpstr>Scenario discussion 3</vt:lpstr>
      <vt:lpstr>Scenario discussion 4</vt:lpstr>
      <vt:lpstr>Scenario discussion 5</vt:lpstr>
      <vt:lpstr>After the visit section of Part 2</vt:lpstr>
      <vt:lpstr>What happens after the visit?</vt:lpstr>
      <vt:lpstr>Did we achieve the aims of the training?</vt:lpstr>
      <vt:lpstr>Congratulations!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Jon Turner</cp:lastModifiedBy>
  <cp:revision>29</cp:revision>
  <cp:lastPrinted>2024-09-30T11:59:06Z</cp:lastPrinted>
  <dcterms:created xsi:type="dcterms:W3CDTF">2021-12-15T13:29:26Z</dcterms:created>
  <dcterms:modified xsi:type="dcterms:W3CDTF">2025-06-12T15:14:11Z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0x010100480EA4E9A0D10A4B86B174D08978D5EB</vt:lpwstr>
  </property>
  <property fmtid="{D5CDD505-2E9C-101B-9397-08002B2CF9AE}" pid="8" name="MediaServiceImageTags">
    <vt:lpwstr/>
  </property>
</Properties>
</file>