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56"/>
  </p:notesMasterIdLst>
  <p:sldIdLst>
    <p:sldId id="308" r:id="rId5"/>
    <p:sldId id="321" r:id="rId6"/>
    <p:sldId id="330" r:id="rId7"/>
    <p:sldId id="365" r:id="rId8"/>
    <p:sldId id="323" r:id="rId9"/>
    <p:sldId id="353" r:id="rId10"/>
    <p:sldId id="334" r:id="rId11"/>
    <p:sldId id="300" r:id="rId12"/>
    <p:sldId id="297" r:id="rId13"/>
    <p:sldId id="359" r:id="rId14"/>
    <p:sldId id="357" r:id="rId15"/>
    <p:sldId id="332" r:id="rId16"/>
    <p:sldId id="351" r:id="rId17"/>
    <p:sldId id="349" r:id="rId18"/>
    <p:sldId id="347" r:id="rId19"/>
    <p:sldId id="337" r:id="rId20"/>
    <p:sldId id="339" r:id="rId21"/>
    <p:sldId id="341" r:id="rId22"/>
    <p:sldId id="342" r:id="rId23"/>
    <p:sldId id="340" r:id="rId24"/>
    <p:sldId id="345" r:id="rId25"/>
    <p:sldId id="343" r:id="rId26"/>
    <p:sldId id="344" r:id="rId27"/>
    <p:sldId id="358" r:id="rId28"/>
    <p:sldId id="366" r:id="rId29"/>
    <p:sldId id="280" r:id="rId30"/>
    <p:sldId id="346" r:id="rId31"/>
    <p:sldId id="356" r:id="rId32"/>
    <p:sldId id="282" r:id="rId33"/>
    <p:sldId id="285" r:id="rId34"/>
    <p:sldId id="284" r:id="rId35"/>
    <p:sldId id="286" r:id="rId36"/>
    <p:sldId id="369" r:id="rId37"/>
    <p:sldId id="354" r:id="rId38"/>
    <p:sldId id="307" r:id="rId39"/>
    <p:sldId id="328" r:id="rId40"/>
    <p:sldId id="329" r:id="rId41"/>
    <p:sldId id="324" r:id="rId42"/>
    <p:sldId id="325" r:id="rId43"/>
    <p:sldId id="350" r:id="rId44"/>
    <p:sldId id="367" r:id="rId45"/>
    <p:sldId id="333" r:id="rId46"/>
    <p:sldId id="360" r:id="rId47"/>
    <p:sldId id="361" r:id="rId48"/>
    <p:sldId id="362" r:id="rId49"/>
    <p:sldId id="364" r:id="rId50"/>
    <p:sldId id="368" r:id="rId51"/>
    <p:sldId id="306" r:id="rId52"/>
    <p:sldId id="352" r:id="rId53"/>
    <p:sldId id="298" r:id="rId54"/>
    <p:sldId id="262"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00E8C-608F-2A05-3F4D-DF2AF40AB89E}" v="35" dt="2025-06-12T15:09:04.812"/>
    <p1510:client id="{420A1204-1A50-4056-980C-532A0ACEDB32}" v="1" dt="2025-06-11T15:18:02.567"/>
    <p1510:client id="{BBADAA60-B6A6-4AA9-9AC2-E99F7ED93E29}" v="2880" dt="2025-06-12T09:42:53.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16" autoAdjust="0"/>
  </p:normalViewPr>
  <p:slideViewPr>
    <p:cSldViewPr snapToGrid="0">
      <p:cViewPr varScale="1">
        <p:scale>
          <a:sx n="69" d="100"/>
          <a:sy n="69" d="100"/>
        </p:scale>
        <p:origin x="1425"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Turner" userId="b23150d7-4852-4460-aa52-d32dd15585da" providerId="ADAL" clId="{BBADAA60-B6A6-4AA9-9AC2-E99F7ED93E29}"/>
    <pc:docChg chg="custSel modSld">
      <pc:chgData name="Jon Turner" userId="b23150d7-4852-4460-aa52-d32dd15585da" providerId="ADAL" clId="{BBADAA60-B6A6-4AA9-9AC2-E99F7ED93E29}" dt="2025-06-12T10:35:22.126" v="3199" actId="20577"/>
      <pc:docMkLst>
        <pc:docMk/>
      </pc:docMkLst>
      <pc:sldChg chg="modNotesTx">
        <pc:chgData name="Jon Turner" userId="b23150d7-4852-4460-aa52-d32dd15585da" providerId="ADAL" clId="{BBADAA60-B6A6-4AA9-9AC2-E99F7ED93E29}" dt="2025-06-12T10:35:22.126" v="3199" actId="20577"/>
        <pc:sldMkLst>
          <pc:docMk/>
          <pc:sldMk cId="2742661397" sldId="352"/>
        </pc:sldMkLst>
      </pc:sldChg>
      <pc:sldChg chg="modSp mod modNotesTx">
        <pc:chgData name="Jon Turner" userId="b23150d7-4852-4460-aa52-d32dd15585da" providerId="ADAL" clId="{BBADAA60-B6A6-4AA9-9AC2-E99F7ED93E29}" dt="2025-06-12T09:36:35.281" v="2808" actId="20577"/>
        <pc:sldMkLst>
          <pc:docMk/>
          <pc:sldMk cId="2020656428" sldId="354"/>
        </pc:sldMkLst>
        <pc:spChg chg="mod">
          <ac:chgData name="Jon Turner" userId="b23150d7-4852-4460-aa52-d32dd15585da" providerId="ADAL" clId="{BBADAA60-B6A6-4AA9-9AC2-E99F7ED93E29}" dt="2025-06-12T09:25:28.558" v="299" actId="20577"/>
          <ac:spMkLst>
            <pc:docMk/>
            <pc:sldMk cId="2020656428" sldId="354"/>
            <ac:spMk id="3" creationId="{EF6939E4-D4CA-7069-D8A8-B1E2C98B80CA}"/>
          </ac:spMkLst>
        </pc:spChg>
      </pc:sldChg>
      <pc:sldChg chg="modSp mod modNotesTx">
        <pc:chgData name="Jon Turner" userId="b23150d7-4852-4460-aa52-d32dd15585da" providerId="ADAL" clId="{BBADAA60-B6A6-4AA9-9AC2-E99F7ED93E29}" dt="2025-06-12T09:23:47.627" v="74" actId="20577"/>
        <pc:sldMkLst>
          <pc:docMk/>
          <pc:sldMk cId="1234274463" sldId="364"/>
        </pc:sldMkLst>
        <pc:spChg chg="mod">
          <ac:chgData name="Jon Turner" userId="b23150d7-4852-4460-aa52-d32dd15585da" providerId="ADAL" clId="{BBADAA60-B6A6-4AA9-9AC2-E99F7ED93E29}" dt="2025-06-12T09:21:56.209" v="6" actId="33524"/>
          <ac:spMkLst>
            <pc:docMk/>
            <pc:sldMk cId="1234274463" sldId="364"/>
            <ac:spMk id="3" creationId="{EDF662FE-C042-5618-81DB-9DA344B03174}"/>
          </ac:spMkLst>
        </pc:spChg>
      </pc:sldChg>
      <pc:sldChg chg="modNotesTx">
        <pc:chgData name="Jon Turner" userId="b23150d7-4852-4460-aa52-d32dd15585da" providerId="ADAL" clId="{BBADAA60-B6A6-4AA9-9AC2-E99F7ED93E29}" dt="2025-06-12T09:42:53.698" v="2879" actId="20577"/>
        <pc:sldMkLst>
          <pc:docMk/>
          <pc:sldMk cId="2128118541" sldId="367"/>
        </pc:sldMkLst>
      </pc:sldChg>
    </pc:docChg>
  </pc:docChgLst>
  <pc:docChgLst>
    <pc:chgData name="Jon Turner" userId="S::jon.turner@healthwatch.co.uk::b23150d7-4852-4460-aa52-d32dd15585da" providerId="AD" clId="Web-{2F000E8C-608F-2A05-3F4D-DF2AF40AB89E}"/>
    <pc:docChg chg="addSld modSld sldOrd">
      <pc:chgData name="Jon Turner" userId="S::jon.turner@healthwatch.co.uk::b23150d7-4852-4460-aa52-d32dd15585da" providerId="AD" clId="Web-{2F000E8C-608F-2A05-3F4D-DF2AF40AB89E}" dt="2025-06-12T15:09:04.812" v="120"/>
      <pc:docMkLst>
        <pc:docMk/>
      </pc:docMkLst>
      <pc:sldChg chg="modNotes">
        <pc:chgData name="Jon Turner" userId="S::jon.turner@healthwatch.co.uk::b23150d7-4852-4460-aa52-d32dd15585da" providerId="AD" clId="Web-{2F000E8C-608F-2A05-3F4D-DF2AF40AB89E}" dt="2025-06-12T14:49:18.044" v="82"/>
        <pc:sldMkLst>
          <pc:docMk/>
          <pc:sldMk cId="2233856739" sldId="308"/>
        </pc:sldMkLst>
      </pc:sldChg>
      <pc:sldChg chg="modNotes">
        <pc:chgData name="Jon Turner" userId="S::jon.turner@healthwatch.co.uk::b23150d7-4852-4460-aa52-d32dd15585da" providerId="AD" clId="Web-{2F000E8C-608F-2A05-3F4D-DF2AF40AB89E}" dt="2025-06-12T14:51:13.411" v="84"/>
        <pc:sldMkLst>
          <pc:docMk/>
          <pc:sldMk cId="1148347430" sldId="334"/>
        </pc:sldMkLst>
      </pc:sldChg>
      <pc:sldChg chg="modNotes">
        <pc:chgData name="Jon Turner" userId="S::jon.turner@healthwatch.co.uk::b23150d7-4852-4460-aa52-d32dd15585da" providerId="AD" clId="Web-{2F000E8C-608F-2A05-3F4D-DF2AF40AB89E}" dt="2025-06-12T14:54:43.254" v="88"/>
        <pc:sldMkLst>
          <pc:docMk/>
          <pc:sldMk cId="2081063218" sldId="344"/>
        </pc:sldMkLst>
      </pc:sldChg>
      <pc:sldChg chg="modSp add ord replId">
        <pc:chgData name="Jon Turner" userId="S::jon.turner@healthwatch.co.uk::b23150d7-4852-4460-aa52-d32dd15585da" providerId="AD" clId="Web-{2F000E8C-608F-2A05-3F4D-DF2AF40AB89E}" dt="2025-06-12T15:09:04.812" v="120"/>
        <pc:sldMkLst>
          <pc:docMk/>
          <pc:sldMk cId="1832897938" sldId="369"/>
        </pc:sldMkLst>
        <pc:spChg chg="mod">
          <ac:chgData name="Jon Turner" userId="S::jon.turner@healthwatch.co.uk::b23150d7-4852-4460-aa52-d32dd15585da" providerId="AD" clId="Web-{2F000E8C-608F-2A05-3F4D-DF2AF40AB89E}" dt="2025-06-12T14:58:52.567" v="104" actId="20577"/>
          <ac:spMkLst>
            <pc:docMk/>
            <pc:sldMk cId="1832897938" sldId="369"/>
            <ac:spMk id="6" creationId="{FE04F8D2-28C1-2FB9-8FC2-6E46900EA0EB}"/>
          </ac:spMkLst>
        </pc:spChg>
        <pc:picChg chg="mod modCrop">
          <ac:chgData name="Jon Turner" userId="S::jon.turner@healthwatch.co.uk::b23150d7-4852-4460-aa52-d32dd15585da" providerId="AD" clId="Web-{2F000E8C-608F-2A05-3F4D-DF2AF40AB89E}" dt="2025-06-12T15:09:04.812" v="120"/>
          <ac:picMkLst>
            <pc:docMk/>
            <pc:sldMk cId="1832897938" sldId="369"/>
            <ac:picMk id="5" creationId="{6A588A40-343D-919C-36A6-7968A09CB0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76D5C9-46CE-4012-8C2E-8B435A37FB4A}" type="datetimeFigureOut">
              <a:rPr lang="en-US" smtClean="0"/>
              <a:pPr/>
              <a:t>6/12/2025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rerightsuk.org/care-rights-blog/neglect-care-hom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ommonslibrary.parliament.uk/research-briefings/cdp-2023-021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agazine.shots.net/news/view/new-film-cuts-to-the-heart-of-racist-micro-aggression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etwork.healthwatch.co.uk/e-learning/2024-08-08/introduction-equality-diversity-equity-and-inclusi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07000"/>
              </a:lnSpc>
              <a:spcAft>
                <a:spcPts val="800"/>
              </a:spcAft>
            </a:pPr>
            <a:r>
              <a:rPr lang="en-GB" sz="1200" b="1" dirty="0">
                <a:effectLst/>
                <a:latin typeface="Century Gothic"/>
                <a:ea typeface="Calibri"/>
                <a:cs typeface="Calibri" panose="020F0502020204030204" pitchFamily="34" charset="0"/>
              </a:rPr>
              <a:t>Introduction for Trainer</a:t>
            </a:r>
          </a:p>
          <a:p>
            <a:pPr>
              <a:lnSpc>
                <a:spcPct val="107000"/>
              </a:lnSpc>
              <a:spcAft>
                <a:spcPts val="800"/>
              </a:spcAft>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entury Gothic"/>
                <a:ea typeface="Calibri"/>
                <a:cs typeface="Calibri" panose="020F0502020204030204" pitchFamily="34" charset="0"/>
              </a:rPr>
              <a:t>This training has been designed to be to delivered to up to 12 participants.</a:t>
            </a:r>
          </a:p>
          <a:p>
            <a:pPr>
              <a:lnSpc>
                <a:spcPct val="107000"/>
              </a:lnSpc>
              <a:spcAft>
                <a:spcPts val="800"/>
              </a:spcAft>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entury Gothic"/>
                <a:ea typeface="Calibri"/>
                <a:cs typeface="Calibri" panose="020F0502020204030204" pitchFamily="34" charset="0"/>
              </a:rPr>
              <a:t>This PowerPoint presentation that includes these notes for the person who is delivering the session can be adapted to suit your individual organisation.</a:t>
            </a:r>
          </a:p>
          <a:p>
            <a:pPr>
              <a:lnSpc>
                <a:spcPct val="107000"/>
              </a:lnSpc>
              <a:spcAft>
                <a:spcPts val="800"/>
              </a:spcAft>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entury Gothic"/>
                <a:ea typeface="Calibri"/>
                <a:cs typeface="Calibri" panose="020F0502020204030204" pitchFamily="34" charset="0"/>
              </a:rPr>
              <a:t>There is a version of this presentation that does not include these notes that you can send to participants after the training session.</a:t>
            </a:r>
          </a:p>
          <a:p>
            <a:pPr>
              <a:lnSpc>
                <a:spcPct val="107000"/>
              </a:lnSpc>
              <a:spcAft>
                <a:spcPts val="800"/>
              </a:spcAft>
            </a:pPr>
            <a:r>
              <a:rPr lang="en-GB" sz="1200" dirty="0">
                <a:effectLst/>
                <a:latin typeface="Century Gothic"/>
                <a:ea typeface="Calibri"/>
                <a:cs typeface="Calibri" panose="020F0502020204030204" pitchFamily="34" charset="0"/>
              </a:rPr>
              <a:t>This can also be sent in advance to anyone who asks because of their accessibility needs.</a:t>
            </a:r>
          </a:p>
          <a:p>
            <a:pPr>
              <a:lnSpc>
                <a:spcPct val="107000"/>
              </a:lnSpc>
              <a:spcAft>
                <a:spcPts val="800"/>
              </a:spcAft>
            </a:pPr>
            <a:r>
              <a:rPr lang="en-GB" sz="1200" dirty="0">
                <a:effectLst/>
                <a:latin typeface="Century Gothic"/>
                <a:ea typeface="Calibri"/>
                <a:cs typeface="Calibri" panose="020F0502020204030204" pitchFamily="34" charset="0"/>
              </a:rPr>
              <a:t>Take into account that some of the slides contain information that will help with responding to some of the exercises/discussion points that come beforehand.</a:t>
            </a:r>
          </a:p>
          <a:p>
            <a:pPr>
              <a:lnSpc>
                <a:spcPct val="107000"/>
              </a:lnSpc>
              <a:spcAft>
                <a:spcPts val="800"/>
              </a:spcAft>
            </a:pPr>
            <a:r>
              <a:rPr lang="en-GB" sz="1200" dirty="0">
                <a:effectLst/>
                <a:latin typeface="Century Gothic"/>
                <a:ea typeface="Calibri"/>
                <a:cs typeface="Calibri" panose="020F0502020204030204" pitchFamily="34" charset="0"/>
              </a:rPr>
              <a:t>But since all these resources are available on the Healthwatch Network site that is publicly accessible then it may be that some participants will have accessed the resources in advance anyway.</a:t>
            </a:r>
          </a:p>
          <a:p>
            <a:pPr>
              <a:lnSpc>
                <a:spcPct val="107000"/>
              </a:lnSpc>
              <a:spcAft>
                <a:spcPts val="800"/>
              </a:spcAft>
            </a:pPr>
            <a:r>
              <a:rPr lang="en-GB" sz="1200" dirty="0">
                <a:effectLst/>
                <a:latin typeface="Century Gothic"/>
                <a:ea typeface="Calibri"/>
                <a:cs typeface="Calibri" panose="020F0502020204030204" pitchFamily="34" charset="0"/>
              </a:rPr>
              <a:t> </a:t>
            </a:r>
            <a:endParaRPr lang="en-GB" sz="1200" dirty="0">
              <a:effectLst/>
              <a:latin typeface="Century Gothic"/>
              <a:ea typeface="Calibri"/>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entury Gothic"/>
                <a:ea typeface="Calibri"/>
                <a:cs typeface="Calibri" panose="020F0502020204030204" pitchFamily="34" charset="0"/>
              </a:rPr>
              <a:t>The training is planned to last for 5 hours in total (excluding breaks). However, you may feel some areas will flow faster than others, and some participants will ask more questions or wish to clarify different points.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entury Gothic"/>
                <a:ea typeface="Calibri"/>
                <a:cs typeface="Calibri" panose="020F0502020204030204" pitchFamily="34" charset="0"/>
              </a:rPr>
              <a:t>If you are delivering the session in-person then it has been assumed that you will do this over one full day with a lunch break of up to 1 hour.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800"/>
              </a:spcAft>
              <a:defRPr/>
            </a:pPr>
            <a:r>
              <a:rPr lang="en-GB" sz="1200" dirty="0">
                <a:effectLst/>
                <a:latin typeface="Century Gothic"/>
                <a:ea typeface="Calibri"/>
                <a:cs typeface="Calibri" panose="020F0502020204030204" pitchFamily="34" charset="0"/>
              </a:rPr>
              <a:t>If you are delivering the session online then it is probably preferable to do this over two half-days.</a:t>
            </a:r>
            <a:r>
              <a:rPr lang="en-GB" dirty="0">
                <a:latin typeface="Century Gothic"/>
                <a:ea typeface="Calibri"/>
                <a:cs typeface="Calibri" panose="020F0502020204030204" pitchFamily="34" charset="0"/>
              </a:rPr>
              <a:t> Remember when using Microsoft Teams that presenting the slides through Teams ensures you can still see participants, hands up and chat.</a:t>
            </a:r>
            <a:endParaRPr lang="en-GB" sz="1200" dirty="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entury Gothic"/>
                <a:ea typeface="Calibri"/>
                <a:cs typeface="Calibri" panose="020F0502020204030204" pitchFamily="34" charset="0"/>
              </a:rPr>
              <a:t>The notes include suggested timing in minutes to allow for each part. You’ll need to keep an eye on a clock as you present the content and invite participants to contribute so that you keep to the overall time.</a:t>
            </a:r>
          </a:p>
          <a:p>
            <a:pPr>
              <a:lnSpc>
                <a:spcPct val="107000"/>
              </a:lnSpc>
              <a:spcAft>
                <a:spcPts val="800"/>
              </a:spcAft>
            </a:pPr>
            <a:r>
              <a:rPr lang="en-GB" sz="1200" dirty="0">
                <a:effectLst/>
                <a:latin typeface="Century Gothic"/>
                <a:ea typeface="Calibri"/>
                <a:cs typeface="Calibri" panose="020F0502020204030204" pitchFamily="34" charset="0"/>
              </a:rPr>
              <a:t> </a:t>
            </a:r>
            <a:endParaRPr lang="en-GB" sz="1200" dirty="0">
              <a:effectLst/>
              <a:latin typeface="Century Gothic"/>
              <a:ea typeface="Calibri"/>
              <a:cs typeface="Times New Roman" panose="02020603050405020304" pitchFamily="18" charset="0"/>
            </a:endParaRPr>
          </a:p>
          <a:p>
            <a:r>
              <a:rPr lang="en-GB" sz="1200" dirty="0">
                <a:effectLst/>
                <a:latin typeface="Century Gothic"/>
                <a:ea typeface="Calibri"/>
                <a:cs typeface="Calibri" panose="020F0502020204030204" pitchFamily="34" charset="0"/>
              </a:rPr>
              <a:t>You will of course need to look through these slides and accompanying handouts to familiarise yourself with the content in advance. Consider how you are going to present each part and how you’re going to invite participants to contribute.</a:t>
            </a:r>
          </a:p>
          <a:p>
            <a:endParaRPr lang="en-GB" sz="1200">
              <a:effectLst/>
              <a:latin typeface="Century Gothic" panose="020B0502020202020204" pitchFamily="34" charset="0"/>
              <a:ea typeface="Calibri" panose="020F0502020204030204" pitchFamily="34" charset="0"/>
              <a:cs typeface="Calibri" panose="020F0502020204030204" pitchFamily="34" charset="0"/>
            </a:endParaRPr>
          </a:p>
          <a:p>
            <a:r>
              <a:rPr lang="en-GB" sz="1200" dirty="0">
                <a:effectLst/>
                <a:latin typeface="Century Gothic"/>
                <a:ea typeface="Calibri"/>
                <a:cs typeface="Calibri" panose="020F0502020204030204" pitchFamily="34" charset="0"/>
              </a:rPr>
              <a:t>If you are co-delivering the session with a colleague then you could consider having some discussions in two smaller groups or breakout rooms. Bear in mind that doing this is likely to take a bit longer.</a:t>
            </a:r>
          </a:p>
          <a:p>
            <a:endParaRPr lang="en-GB" sz="1200">
              <a:effectLst/>
              <a:latin typeface="Century Gothic" panose="020B0502020202020204" pitchFamily="34" charset="0"/>
              <a:ea typeface="Calibri" panose="020F0502020204030204" pitchFamily="34" charset="0"/>
              <a:cs typeface="Calibri" panose="020F0502020204030204" pitchFamily="34" charset="0"/>
            </a:endParaRPr>
          </a:p>
          <a:p>
            <a:r>
              <a:rPr lang="en-GB" sz="1200" dirty="0">
                <a:effectLst/>
                <a:latin typeface="Century Gothic"/>
                <a:ea typeface="Calibri"/>
                <a:cs typeface="Calibri" panose="020F0502020204030204" pitchFamily="34" charset="0"/>
              </a:rPr>
              <a:t>It’s suggested that you consider any minor changes that will make the content appear more ‘localised’ for you and your participants, but please do not skip any of the ‘topics’ unless specified.</a:t>
            </a:r>
          </a:p>
        </p:txBody>
      </p:sp>
      <p:sp>
        <p:nvSpPr>
          <p:cNvPr id="4" name="Slide Number Placeholder 3"/>
          <p:cNvSpPr>
            <a:spLocks noGrp="1"/>
          </p:cNvSpPr>
          <p:nvPr>
            <p:ph type="sldNum" sz="quarter" idx="5"/>
          </p:nvPr>
        </p:nvSpPr>
        <p:spPr/>
        <p:txBody>
          <a:bodyPr/>
          <a:lstStyle/>
          <a:p>
            <a:fld id="{4EE68B5F-D307-4135-93FD-44AEFFEFA4CE}" type="slidenum">
              <a:rPr lang="en-GB" smtClean="0"/>
              <a:pPr/>
              <a:t>1</a:t>
            </a:fld>
            <a:endParaRPr lang="en-GB"/>
          </a:p>
        </p:txBody>
      </p:sp>
    </p:spTree>
    <p:extLst>
      <p:ext uri="{BB962C8B-B14F-4D97-AF65-F5344CB8AC3E}">
        <p14:creationId xmlns:p14="http://schemas.microsoft.com/office/powerpoint/2010/main" val="181800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FF3CC-CDB9-4EB4-29F7-0D733F810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FE2EF-B721-1B12-62C6-71D609C03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90E5B-9423-6CFB-BD45-D043F3A8D773}"/>
              </a:ext>
            </a:extLst>
          </p:cNvPr>
          <p:cNvSpPr>
            <a:spLocks noGrp="1"/>
          </p:cNvSpPr>
          <p:nvPr>
            <p:ph type="body" idx="1"/>
          </p:nvPr>
        </p:nvSpPr>
        <p:spPr/>
        <p:txBody>
          <a:bodyPr>
            <a:normAutofit lnSpcReduction="10000"/>
          </a:bodyPr>
          <a:lstStyle/>
          <a:p>
            <a:r>
              <a:rPr lang="en-GB"/>
              <a:t>2 minutes </a:t>
            </a:r>
          </a:p>
          <a:p>
            <a:r>
              <a:rPr lang="en-GB"/>
              <a:t>Talk through the slide.  As participants should have completed the more general training session, this provides more of a refresher/ reminder to Authorised Representatives than needing a full discussion.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Aptos" panose="020B0004020202020204" pitchFamily="34" charset="0"/>
                <a:ea typeface="Aptos" panose="020B0004020202020204" pitchFamily="34" charset="0"/>
                <a:cs typeface="Arial" panose="020B0604020202020204" pitchFamily="34" charset="0"/>
              </a:rPr>
              <a:t>One aspect that may need clarification is the ‘arrival letter’.  As per the general Enter and View training, the visit will either be an announced or unannounced visit.  For an announced visit, the notification of visit letter will have been sent to the provider and all the details agreed.  As a matter of courtesy, an arrival letter is a summary of the original letter of notification but also includes the names of the ARs attending, and the name of the lead AR (next slides), and the contact details of the local Healthwatch staff member to be contacted if there are any issues with the visit.  If the visit is unannounced, the arrival letter should combine the information that would be in the notification letter as well as the arrival letter.</a:t>
            </a:r>
          </a:p>
          <a:p>
            <a:endParaRPr lang="en-GB"/>
          </a:p>
        </p:txBody>
      </p:sp>
      <p:sp>
        <p:nvSpPr>
          <p:cNvPr id="4" name="Slide Number Placeholder 3">
            <a:extLst>
              <a:ext uri="{FF2B5EF4-FFF2-40B4-BE49-F238E27FC236}">
                <a16:creationId xmlns:a16="http://schemas.microsoft.com/office/drawing/2014/main" id="{E38B509A-87F5-F369-38C6-07A67CA6E59B}"/>
              </a:ext>
            </a:extLst>
          </p:cNvPr>
          <p:cNvSpPr>
            <a:spLocks noGrp="1"/>
          </p:cNvSpPr>
          <p:nvPr>
            <p:ph type="sldNum" sz="quarter" idx="5"/>
          </p:nvPr>
        </p:nvSpPr>
        <p:spPr/>
        <p:txBody>
          <a:bodyPr/>
          <a:lstStyle/>
          <a:p>
            <a:fld id="{4EE68B5F-D307-4135-93FD-44AEFFEFA4CE}" type="slidenum">
              <a:rPr lang="en-GB" smtClean="0"/>
              <a:pPr/>
              <a:t>10</a:t>
            </a:fld>
            <a:endParaRPr lang="en-GB"/>
          </a:p>
        </p:txBody>
      </p:sp>
    </p:spTree>
    <p:extLst>
      <p:ext uri="{BB962C8B-B14F-4D97-AF65-F5344CB8AC3E}">
        <p14:creationId xmlns:p14="http://schemas.microsoft.com/office/powerpoint/2010/main" val="336273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B1A8-0BD2-BBB4-1F07-744963871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34AB4-4F1B-E79D-7C5A-C3C6A263E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443FB-3CEA-7635-76EB-C09AB5787987}"/>
              </a:ext>
            </a:extLst>
          </p:cNvPr>
          <p:cNvSpPr>
            <a:spLocks noGrp="1"/>
          </p:cNvSpPr>
          <p:nvPr>
            <p:ph type="body" idx="1"/>
          </p:nvPr>
        </p:nvSpPr>
        <p:spPr/>
        <p:txBody>
          <a:bodyPr/>
          <a:lstStyle/>
          <a:p>
            <a:r>
              <a:rPr lang="en-GB"/>
              <a:t>15 minutes - for this slide and the next slide, however you choose to cover this part.</a:t>
            </a:r>
            <a:br>
              <a:rPr lang="en-GB"/>
            </a:br>
            <a:endParaRPr lang="en-GB"/>
          </a:p>
          <a:p>
            <a:r>
              <a:rPr lang="en-GB"/>
              <a:t>Either:</a:t>
            </a:r>
            <a:br>
              <a:rPr lang="en-GB"/>
            </a:br>
            <a:r>
              <a:rPr lang="en-GB"/>
              <a:t>(i) ask the group to offer some thoughts on the role of the Lead AR compared to the rest of the AR team. If your training is in-person then it could be useful to note people’s suggestions on a flip-chart pad or whiteboard. If the training is online then if you are confident to do so, you could plan to share your screen in a different way and type suggestions onto this slide, a Word document or virtual whiteboard. But it would be fine to just ask for a few contributions and not take notes.</a:t>
            </a:r>
          </a:p>
          <a:p>
            <a:endParaRPr lang="en-GB"/>
          </a:p>
          <a:p>
            <a:r>
              <a:rPr lang="en-GB"/>
              <a:t>Or</a:t>
            </a:r>
          </a:p>
          <a:p>
            <a:endParaRPr lang="en-GB"/>
          </a:p>
          <a:p>
            <a:r>
              <a:rPr lang="en-GB"/>
              <a:t>(ii) alternatively, you could go straight to the next slide and go straight to the discussion about the roles.</a:t>
            </a:r>
          </a:p>
        </p:txBody>
      </p:sp>
      <p:sp>
        <p:nvSpPr>
          <p:cNvPr id="4" name="Slide Number Placeholder 3">
            <a:extLst>
              <a:ext uri="{FF2B5EF4-FFF2-40B4-BE49-F238E27FC236}">
                <a16:creationId xmlns:a16="http://schemas.microsoft.com/office/drawing/2014/main" id="{63419F35-000C-874D-BC63-0673CC35D590}"/>
              </a:ext>
            </a:extLst>
          </p:cNvPr>
          <p:cNvSpPr>
            <a:spLocks noGrp="1"/>
          </p:cNvSpPr>
          <p:nvPr>
            <p:ph type="sldNum" sz="quarter" idx="5"/>
          </p:nvPr>
        </p:nvSpPr>
        <p:spPr/>
        <p:txBody>
          <a:bodyPr/>
          <a:lstStyle/>
          <a:p>
            <a:fld id="{4EE68B5F-D307-4135-93FD-44AEFFEFA4CE}" type="slidenum">
              <a:rPr lang="en-GB" smtClean="0"/>
              <a:pPr/>
              <a:t>11</a:t>
            </a:fld>
            <a:endParaRPr lang="en-GB"/>
          </a:p>
        </p:txBody>
      </p:sp>
    </p:spTree>
    <p:extLst>
      <p:ext uri="{BB962C8B-B14F-4D97-AF65-F5344CB8AC3E}">
        <p14:creationId xmlns:p14="http://schemas.microsoft.com/office/powerpoint/2010/main" val="804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Timing included in the previous slide.</a:t>
            </a:r>
            <a:br>
              <a:rPr lang="en-GB"/>
            </a:br>
            <a:endParaRPr lang="en-GB"/>
          </a:p>
          <a:p>
            <a:r>
              <a:rPr lang="en-GB"/>
              <a:t>It is important to gauge the understanding that the group have of the responsibilities of each role.</a:t>
            </a:r>
          </a:p>
          <a:p>
            <a:endParaRPr lang="en-GB" i="1"/>
          </a:p>
          <a:p>
            <a:r>
              <a:rPr lang="en-GB"/>
              <a:t>The lead AR can absolutely engage with residents, although they may need to spend their time with the manager or other staff (4</a:t>
            </a:r>
            <a:r>
              <a:rPr lang="en-GB" baseline="30000"/>
              <a:t>th</a:t>
            </a:r>
            <a:r>
              <a:rPr lang="en-GB"/>
              <a:t> bullet point).</a:t>
            </a:r>
          </a:p>
          <a:p>
            <a:r>
              <a:rPr lang="en-GB"/>
              <a:t>Internally, some people refer to this as ‘running interference’ – basically, helping ensure the home manager and other staff don’t hover over residents during conversations. This might be especially useful if the care home staff are trying to ‘manage’ the conversations with residents, or if their presence is inhibiting free and open conversation with the ARs. </a:t>
            </a:r>
          </a:p>
          <a:p>
            <a:endParaRPr lang="en-GB"/>
          </a:p>
          <a:p>
            <a:r>
              <a:rPr lang="en-GB"/>
              <a:t>It is important to reiterate that engaging means having conversations with residents, making sure you are letting residents do the talking, ARs gently guiding conversations to gather relevant information.</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12</a:t>
            </a:fld>
            <a:endParaRPr lang="en-GB"/>
          </a:p>
        </p:txBody>
      </p:sp>
    </p:spTree>
    <p:extLst>
      <p:ext uri="{BB962C8B-B14F-4D97-AF65-F5344CB8AC3E}">
        <p14:creationId xmlns:p14="http://schemas.microsoft.com/office/powerpoint/2010/main" val="246795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5 minutes.</a:t>
            </a:r>
          </a:p>
          <a:p>
            <a:endParaRPr lang="en-GB"/>
          </a:p>
          <a:p>
            <a:r>
              <a:rPr lang="en-GB"/>
              <a:t>Leading into the break – hopefully there won’t be too many questions at this stage – but it is worth allowing a couple of minutes for people to ask about anything that needs clarifying.</a:t>
            </a:r>
          </a:p>
          <a:p>
            <a:endParaRPr lang="en-GB"/>
          </a:p>
          <a:p>
            <a:r>
              <a:rPr lang="en-GB"/>
              <a:t>Chances are, it will be coming up in the session ahead.  </a:t>
            </a:r>
          </a:p>
          <a:p>
            <a:endParaRPr lang="en-GB"/>
          </a:p>
          <a:p>
            <a:r>
              <a:rPr lang="en-GB"/>
              <a:t>If there are questions about DBS checks – that is for the local Healthwatch to decide on and should be referred back to local policy. You can find more general information about DBS checks in the Healthwatch England ‘Guide to Volunteering’ that can be found on the Network site.</a:t>
            </a:r>
          </a:p>
        </p:txBody>
      </p:sp>
      <p:sp>
        <p:nvSpPr>
          <p:cNvPr id="4" name="Slide Number Placeholder 3"/>
          <p:cNvSpPr>
            <a:spLocks noGrp="1"/>
          </p:cNvSpPr>
          <p:nvPr>
            <p:ph type="sldNum" sz="quarter" idx="5"/>
          </p:nvPr>
        </p:nvSpPr>
        <p:spPr/>
        <p:txBody>
          <a:bodyPr/>
          <a:lstStyle/>
          <a:p>
            <a:fld id="{4EE68B5F-D307-4135-93FD-44AEFFEFA4CE}" type="slidenum">
              <a:rPr lang="en-GB" smtClean="0"/>
              <a:pPr/>
              <a:t>13</a:t>
            </a:fld>
            <a:endParaRPr lang="en-GB"/>
          </a:p>
        </p:txBody>
      </p:sp>
    </p:spTree>
    <p:extLst>
      <p:ext uri="{BB962C8B-B14F-4D97-AF65-F5344CB8AC3E}">
        <p14:creationId xmlns:p14="http://schemas.microsoft.com/office/powerpoint/2010/main" val="202509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15 minute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t>Overall timing for Part 1 up to this point = 1 hour before this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t>1 hour 15 minutes after this break.</a:t>
            </a:r>
          </a:p>
        </p:txBody>
      </p:sp>
      <p:sp>
        <p:nvSpPr>
          <p:cNvPr id="4" name="Slide Number Placeholder 3"/>
          <p:cNvSpPr>
            <a:spLocks noGrp="1"/>
          </p:cNvSpPr>
          <p:nvPr>
            <p:ph type="sldNum" sz="quarter" idx="5"/>
          </p:nvPr>
        </p:nvSpPr>
        <p:spPr/>
        <p:txBody>
          <a:bodyPr/>
          <a:lstStyle/>
          <a:p>
            <a:fld id="{4EE68B5F-D307-4135-93FD-44AEFFEFA4CE}" type="slidenum">
              <a:rPr lang="en-GB" smtClean="0"/>
              <a:pPr/>
              <a:t>14</a:t>
            </a:fld>
            <a:endParaRPr lang="en-GB"/>
          </a:p>
        </p:txBody>
      </p:sp>
    </p:spTree>
    <p:extLst>
      <p:ext uri="{BB962C8B-B14F-4D97-AF65-F5344CB8AC3E}">
        <p14:creationId xmlns:p14="http://schemas.microsoft.com/office/powerpoint/2010/main" val="59024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Ask people to put their hand up if they have ever heard the expression ‘DoLs’ before?</a:t>
            </a:r>
            <a:br>
              <a:rPr lang="en-GB"/>
            </a:br>
            <a:br>
              <a:rPr lang="en-GB"/>
            </a:br>
            <a:r>
              <a:rPr lang="en-GB"/>
              <a:t>Ask them to keep their hand up if they knew before now that it stood for Deprivation of Liberty Safeguards?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Tell people that </a:t>
            </a:r>
            <a:r>
              <a:rPr lang="en-GB" i="0"/>
              <a:t>the abbreviation is used in a lot of places but often not explained - so don’t worry if you weren’t sure about it!</a:t>
            </a:r>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15</a:t>
            </a:fld>
            <a:endParaRPr lang="en-GB"/>
          </a:p>
        </p:txBody>
      </p:sp>
    </p:spTree>
    <p:extLst>
      <p:ext uri="{BB962C8B-B14F-4D97-AF65-F5344CB8AC3E}">
        <p14:creationId xmlns:p14="http://schemas.microsoft.com/office/powerpoint/2010/main" val="196575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a:t>10 mins</a:t>
            </a:r>
          </a:p>
          <a:p>
            <a:endParaRPr lang="en-GB"/>
          </a:p>
          <a:p>
            <a:r>
              <a:rPr lang="en-GB"/>
              <a:t>Talk through the slide.</a:t>
            </a:r>
          </a:p>
          <a:p>
            <a:r>
              <a:rPr lang="en-GB"/>
              <a:t> </a:t>
            </a:r>
            <a:br>
              <a:rPr lang="en-GB"/>
            </a:br>
            <a:r>
              <a:rPr lang="en-GB"/>
              <a:t>Ask participants:</a:t>
            </a:r>
            <a:br>
              <a:rPr lang="en-GB"/>
            </a:br>
            <a:r>
              <a:rPr lang="en-GB"/>
              <a:t>If you’ve done an Enter and View visit did you come across things which might have related to DoLs?</a:t>
            </a:r>
            <a:br>
              <a:rPr lang="en-GB"/>
            </a:br>
            <a:r>
              <a:rPr lang="en-GB"/>
              <a:t>If you’ve not done an Enter and View visit, what are your thoughts about DoLs?</a:t>
            </a:r>
          </a:p>
          <a:p>
            <a:endParaRPr lang="en-GB"/>
          </a:p>
          <a:p>
            <a:r>
              <a:rPr lang="en-GB" i="0"/>
              <a:t>Note: it doesn’t matter too much where conversation on this goes, we are just getting participants to think about the issues overall.</a:t>
            </a:r>
            <a:br>
              <a:rPr lang="en-GB" i="0"/>
            </a:br>
            <a:br>
              <a:rPr lang="en-GB" i="0"/>
            </a:br>
            <a:r>
              <a:rPr lang="en-GB" i="0"/>
              <a:t>Tip: before you run the training, take a look at your own Local Authority policy and guidance to get an idea of the sorts of things these cover to help you facilitate this discussion.</a:t>
            </a:r>
          </a:p>
          <a:p>
            <a:endParaRPr lang="en-GB" i="1"/>
          </a:p>
          <a:p>
            <a:endParaRPr lang="en-GB"/>
          </a:p>
          <a:p>
            <a:r>
              <a:rPr lang="en-GB"/>
              <a:t>You can bring these points into your discussion:</a:t>
            </a:r>
          </a:p>
          <a:p>
            <a:r>
              <a:rPr lang="en-GB"/>
              <a:t>DoL could be a stairgate at someone’s door – is this the least restrictive way to keep someone from wandering? Would a pressure alarm on the floor be a better option?  If the gate is there to stop other resident’s wandering into other people’s bedrooms – this is not an appropriate response by the Home.  They should be looking at how to manage the wanderer’s behaviour not locking other people away.</a:t>
            </a:r>
          </a:p>
          <a:p>
            <a:endParaRPr lang="en-GB"/>
          </a:p>
          <a:p>
            <a:r>
              <a:rPr lang="en-GB"/>
              <a:t>DoL could be not being allowed to leave the care home to go to the shops or for a walk with family or friends.</a:t>
            </a:r>
          </a:p>
          <a:p>
            <a:endParaRPr lang="en-GB"/>
          </a:p>
          <a:p>
            <a:r>
              <a:rPr lang="en-GB" b="1"/>
              <a:t>You can read more about Deprivation of Liberty here - https://www.scie.org.uk/mca/dols/at-a-glance/  </a:t>
            </a:r>
          </a:p>
          <a:p>
            <a:endParaRPr lang="en-GB"/>
          </a:p>
          <a:p>
            <a:r>
              <a:rPr lang="en-GB"/>
              <a:t>Safeguarding training, which includes reference to DoLs, should be undertaken before you carry out a visit. Each local Healthwatch should arrange their own, or will be able to organise it through the Local Authority.</a:t>
            </a:r>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16</a:t>
            </a:fld>
            <a:endParaRPr lang="en-GB"/>
          </a:p>
        </p:txBody>
      </p:sp>
    </p:spTree>
    <p:extLst>
      <p:ext uri="{BB962C8B-B14F-4D97-AF65-F5344CB8AC3E}">
        <p14:creationId xmlns:p14="http://schemas.microsoft.com/office/powerpoint/2010/main" val="353906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5 minutes</a:t>
            </a:r>
          </a:p>
          <a:p>
            <a:endParaRPr lang="en-GB" b="1"/>
          </a:p>
          <a:p>
            <a:r>
              <a:rPr lang="en-GB" b="0"/>
              <a:t>Remember this </a:t>
            </a:r>
            <a:r>
              <a:rPr lang="en-GB"/>
              <a:t>is not full DoLs training, and is just a section to ensure people are aware of the topic.</a:t>
            </a:r>
            <a:br>
              <a:rPr lang="en-GB"/>
            </a:br>
            <a:r>
              <a:rPr lang="en-GB"/>
              <a:t> </a:t>
            </a:r>
          </a:p>
          <a:p>
            <a:r>
              <a:rPr lang="en-GB" b="1"/>
              <a:t>It’s important to emphasise that the AR is not expected to be the judge of a DoLs.</a:t>
            </a:r>
            <a:br>
              <a:rPr lang="en-GB" b="1"/>
            </a:br>
            <a:r>
              <a:rPr lang="en-GB" b="1"/>
              <a:t> </a:t>
            </a:r>
          </a:p>
          <a:p>
            <a:r>
              <a:rPr lang="en-GB"/>
              <a:t>Best practice is to ask the senior staff member during the conversation on arrival whether there are any DoLs in place with any of the residents.</a:t>
            </a:r>
          </a:p>
          <a:p>
            <a:r>
              <a:rPr lang="en-GB"/>
              <a:t>As with a Care Plan – Healthwatch do not have the authority to ask to look at these, but the Care Home management can advise if there are any, who they apply to, and when they expire. And they should be able to.</a:t>
            </a:r>
          </a:p>
          <a:p>
            <a:endParaRPr lang="en-GB"/>
          </a:p>
          <a:p>
            <a:r>
              <a:rPr lang="en-GB"/>
              <a:t>During the visit, ARs can make a point of observing things that may amount to a deprivation of liberty and ensure that these are recorded accurately in their notes and advising the lead AR at the end of the visit.  The lead AR can then ask about these during the end of visit meeting with the care home manager/ senior staff member.</a:t>
            </a:r>
          </a:p>
          <a:p>
            <a:endParaRPr lang="en-GB"/>
          </a:p>
          <a:p>
            <a:r>
              <a:rPr lang="en-GB"/>
              <a:t>If the team believe there are unauthorised, even inadvertent, DoLs in place, this should be escalated to the Local Healthwatch Safeguarding Lead and/ or management team (if they are different people) who will be able to contact the Local Authority to share the concerns and have the potential DoL investigated according to local policy and process.</a:t>
            </a: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17</a:t>
            </a:fld>
            <a:endParaRPr lang="en-GB"/>
          </a:p>
        </p:txBody>
      </p:sp>
    </p:spTree>
    <p:extLst>
      <p:ext uri="{BB962C8B-B14F-4D97-AF65-F5344CB8AC3E}">
        <p14:creationId xmlns:p14="http://schemas.microsoft.com/office/powerpoint/2010/main" val="69184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Run through the definition on the slide and then have a discussion about the question:</a:t>
            </a:r>
            <a:br>
              <a:rPr lang="en-GB"/>
            </a:br>
            <a:r>
              <a:rPr lang="en-GB"/>
              <a:t>‘What things might you see in a care home which could make you wonder if you should report a concern about how someone is being cared for or looked after?’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can prompt participants further, depending on what suggestions they’ve made, by also asking: ‘Might there be things that residents or their family members mention to you that could make you wonder if you should report a concern?’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particular section is fairly general and assumes that the Local Healthwatch have delivered their own specific and localised  safeguarding training. DoLs and Safeguarding training should be undertaken before you carry out a visit. Each local Healthwatch should arrange their own, or will be able to organise it through the Local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r>
              <a:rPr lang="en-GB"/>
              <a:t>There is a (non-exhaustive) list of examples on the next slide.</a:t>
            </a:r>
          </a:p>
          <a:p>
            <a:endParaRPr lang="en-GB"/>
          </a:p>
          <a:p>
            <a:r>
              <a:rPr lang="en-GB"/>
              <a:t>If attendees have not yet had safeguarding/ DoLs training, refer them to their local Healthwatch team to organise this.</a:t>
            </a:r>
          </a:p>
        </p:txBody>
      </p:sp>
      <p:sp>
        <p:nvSpPr>
          <p:cNvPr id="4" name="Slide Number Placeholder 3"/>
          <p:cNvSpPr>
            <a:spLocks noGrp="1"/>
          </p:cNvSpPr>
          <p:nvPr>
            <p:ph type="sldNum" sz="quarter" idx="5"/>
          </p:nvPr>
        </p:nvSpPr>
        <p:spPr/>
        <p:txBody>
          <a:bodyPr/>
          <a:lstStyle/>
          <a:p>
            <a:fld id="{4EE68B5F-D307-4135-93FD-44AEFFEFA4CE}" type="slidenum">
              <a:rPr lang="en-GB" smtClean="0"/>
              <a:pPr/>
              <a:t>18</a:t>
            </a:fld>
            <a:endParaRPr lang="en-GB"/>
          </a:p>
        </p:txBody>
      </p:sp>
    </p:spTree>
    <p:extLst>
      <p:ext uri="{BB962C8B-B14F-4D97-AF65-F5344CB8AC3E}">
        <p14:creationId xmlns:p14="http://schemas.microsoft.com/office/powerpoint/2010/main" val="875142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a:t>12 mins.</a:t>
            </a:r>
          </a:p>
          <a:p>
            <a:r>
              <a:rPr lang="en-GB"/>
              <a:t>This list is not exhaustive – but it is a list of things Enter and View visits may be able to help ensure are not happening.</a:t>
            </a:r>
          </a:p>
          <a:p>
            <a:r>
              <a:rPr lang="en-GB"/>
              <a:t>Obviously when we visit anywhere, we hope to see the polar opposite – eg: encouraging visits and involvement, sufficient staff and low turnover etc.</a:t>
            </a:r>
            <a:br>
              <a:rPr lang="en-GB"/>
            </a:b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We’re not doing a visit to catch people out or test/check things. We’re just there to observe and see things from the point of view of the people who live there.</a:t>
            </a:r>
            <a:endParaRPr lang="en-GB" i="0"/>
          </a:p>
          <a:p>
            <a:endParaRPr lang="en-GB"/>
          </a:p>
          <a:p>
            <a:r>
              <a:rPr lang="en-GB" b="0" i="0"/>
              <a:t>Ask participants if they are surprised by any of the things on this list? Are there any that they want to clarify?</a:t>
            </a:r>
          </a:p>
          <a:p>
            <a:endParaRPr lang="en-GB" b="0" i="1"/>
          </a:p>
          <a:p>
            <a:r>
              <a:rPr lang="en-GB" b="0" i="0"/>
              <a:t>[</a:t>
            </a:r>
            <a:r>
              <a:rPr lang="en-GB" b="1" i="0"/>
              <a:t>Tip</a:t>
            </a:r>
            <a:r>
              <a:rPr lang="en-GB" b="0" i="0"/>
              <a:t>: People may want to share things they have seen and it’s useful to have some real-life examples from some of the participants. But remember there is a lot to get through and these incident specific conversations will be best had during a full safeguarding training session. So, try to concentrate on moving on to the ‘What our responsibility is’ which is covered on the next slide.]</a:t>
            </a:r>
          </a:p>
          <a:p>
            <a:endParaRPr lang="en-GB" b="0" i="0"/>
          </a:p>
          <a:p>
            <a:r>
              <a:rPr lang="en-GB"/>
              <a:t>This is one of the reasons we have the conversations we have, and why the reporting we do must be shared with the Providers, the commissioners, and the regulators of the care home.  Enter and View is a way to gather evidence of both good and bad practice directly from those receiving the care. Providers can keep all sorts of records which commissioners and regulators will look at, but numbers on a piece of paper are very different to the qualitative (people’s experience) evidence that a local Healthwatch can provide.</a:t>
            </a:r>
          </a:p>
          <a:p>
            <a:endParaRPr lang="en-GB"/>
          </a:p>
          <a:p>
            <a:r>
              <a:rPr lang="en-GB"/>
              <a:t>For some further background reading about increasing cases of neglect in care homes, see this item from Care Rights UK: </a:t>
            </a:r>
            <a:r>
              <a:rPr lang="en-GB">
                <a:hlinkClick r:id="rId3"/>
              </a:rPr>
              <a:t>Overlooking poor care: how to prevent neglect — Care Rights UK</a:t>
            </a:r>
            <a:endParaRPr lang="en-GB"/>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19</a:t>
            </a:fld>
            <a:endParaRPr lang="en-GB"/>
          </a:p>
        </p:txBody>
      </p:sp>
    </p:spTree>
    <p:extLst>
      <p:ext uri="{BB962C8B-B14F-4D97-AF65-F5344CB8AC3E}">
        <p14:creationId xmlns:p14="http://schemas.microsoft.com/office/powerpoint/2010/main" val="163313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a:t>5 minutes</a:t>
            </a:r>
          </a:p>
          <a:p>
            <a:endParaRPr lang="en-GB"/>
          </a:p>
          <a:p>
            <a:r>
              <a:rPr lang="en-GB"/>
              <a:t>Adapt these Housekeeping points to suit whether you are running the session in-person at a venue or online to participants in different places.</a:t>
            </a:r>
          </a:p>
          <a:p>
            <a:endParaRPr lang="en-GB"/>
          </a:p>
          <a:p>
            <a:r>
              <a:rPr lang="en-GB"/>
              <a:t>If the session is at a venue then ensure you ask the people responsible for the building if a fire alarm test is due, where the emergency exits are located, and where the safe meeting point is. Let your participants know this at the start.</a:t>
            </a:r>
          </a:p>
          <a:p>
            <a:r>
              <a:rPr lang="en-GB"/>
              <a:t>Ensure people know where their toilets are.</a:t>
            </a:r>
          </a:p>
          <a:p>
            <a:endParaRPr lang="en-GB"/>
          </a:p>
          <a:p>
            <a:r>
              <a:rPr lang="en-GB" b="0"/>
              <a:t>If the session is online then it’s useful to ask people to let you know if there’s anything going on for them that might mean they are distracted from the session or have to leave unexpectedly.</a:t>
            </a:r>
          </a:p>
          <a:p>
            <a:endParaRPr lang="en-GB" b="0"/>
          </a:p>
          <a:p>
            <a:r>
              <a:rPr lang="en-GB" b="0"/>
              <a:t>In the ground rules section for an online session, you should cover your expectations about use of the Chat facility. </a:t>
            </a:r>
            <a:r>
              <a:rPr lang="en-GB"/>
              <a:t>Will you be reading what people post in it and answering points raised there at the same time as taking them through the session? This may be a very difficult task as a sole trainer and you may decide to tell participants that you won’t be able to do that and ask them to raise hands to speak?</a:t>
            </a:r>
          </a:p>
          <a:p>
            <a:r>
              <a:rPr lang="en-GB"/>
              <a:t>In any case, ask people to confirm if they can see the Chat window on their Teams or Zoom, as there are some occasions when it doesn’t appear for people. If someone can’t see it in their set-up then it’s suggested you avoid trying to fix that for them on the day as it could take a very long time and may not be possible. You’ll just need to remember that you can’t use it during the session.</a:t>
            </a:r>
          </a:p>
          <a:p>
            <a:endParaRPr lang="en-GB"/>
          </a:p>
          <a:p>
            <a:r>
              <a:rPr lang="en-GB"/>
              <a:t>Ask people to keep their microphones muted unless talking to reduce feedback and background noise.  Remind people how to use the raise hand option.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19D279-CFE8-4395-B5C6-B35E5A4BCA02}" type="slidenum">
              <a:rPr kumimoji="0" lang="en-GB" alt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782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minutes.</a:t>
            </a:r>
          </a:p>
          <a:p>
            <a:endParaRPr lang="en-GB"/>
          </a:p>
          <a:p>
            <a:r>
              <a:rPr lang="en-GB"/>
              <a:t>Reiterate that each local Healthwatch will have a Safeguarding Policy which must be followed and that they should have completed specific Safeguarding training before carrying out Enter and View visits.</a:t>
            </a:r>
            <a:br>
              <a:rPr lang="en-GB"/>
            </a:br>
            <a:endParaRPr lang="en-GB"/>
          </a:p>
          <a:p>
            <a:r>
              <a:rPr lang="en-GB"/>
              <a:t>The most important thing about the DoLs and the Safeguarding is that ARs feel confident about what to do if they see something – they don’t need to manage the situation, just report it (at whatever level that might be).</a:t>
            </a:r>
          </a:p>
          <a:p>
            <a:endParaRPr lang="en-GB" i="0"/>
          </a:p>
          <a:p>
            <a:r>
              <a:rPr lang="en-GB" i="0"/>
              <a:t>In some circumstances such as if someone else is at risk or a crime is being committed then reporting of abuse can be done without consent. BUT CHECK with your line manager.</a:t>
            </a:r>
          </a:p>
          <a:p>
            <a:endParaRPr lang="en-GB" i="1"/>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20</a:t>
            </a:fld>
            <a:endParaRPr lang="en-GB"/>
          </a:p>
        </p:txBody>
      </p:sp>
    </p:spTree>
    <p:extLst>
      <p:ext uri="{BB962C8B-B14F-4D97-AF65-F5344CB8AC3E}">
        <p14:creationId xmlns:p14="http://schemas.microsoft.com/office/powerpoint/2010/main" val="60519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a:t>10 minutes</a:t>
            </a:r>
          </a:p>
          <a:p>
            <a:r>
              <a:rPr lang="en-GB"/>
              <a:t>[Video runs for just under 6 minutes. A few minutes allowed for people to get it playing on their own systems and/or for a couple of comments/reflections after people have watched it].</a:t>
            </a:r>
            <a:br>
              <a:rPr lang="en-GB"/>
            </a:br>
            <a:endParaRPr lang="en-GB"/>
          </a:p>
          <a:p>
            <a:r>
              <a:rPr lang="en-GB"/>
              <a:t>In-person training: if you have the technology available – it is useful to play this Bookcase Analogy video:  </a:t>
            </a:r>
            <a:r>
              <a:rPr lang="en-GB" b="1"/>
              <a:t>https://www.youtube.com/watch?v=kkvyGrOEIfA </a:t>
            </a:r>
          </a:p>
          <a:p>
            <a:br>
              <a:rPr lang="en-GB"/>
            </a:br>
            <a:r>
              <a:rPr lang="en-GB"/>
              <a:t>Online training: do consider that playing a video to people joining an online session can sometimes be difficult if their connection lags and they can’t see what you are seeing with video and audio running clearly. It’s fairly common to find at least a few participants say they can’t see anything. It’s often easier to ask them to click on the link and watch the video directly through their own computer.</a:t>
            </a:r>
          </a:p>
          <a:p>
            <a:endParaRPr lang="en-GB"/>
          </a:p>
          <a:p>
            <a:r>
              <a:rPr lang="en-GB" b="0"/>
              <a:t>Depending on how your timing is going for the training overall, you could suggest people take a short tea/comfort break here and watch the video during that time. If you do this then be very clear about what time you are going to start the session again.</a:t>
            </a:r>
          </a:p>
          <a:p>
            <a:endParaRPr lang="en-GB" b="0"/>
          </a:p>
          <a:p>
            <a:br>
              <a:rPr lang="en-GB"/>
            </a:br>
            <a:r>
              <a:rPr lang="en-GB"/>
              <a:t>If you need to provide people with a transcript of the video then this is as follows. However, it’s not suggested that you read this out to the group yourself during the training, unless you are very confident in your presenting skills and engaging the audience.</a:t>
            </a:r>
            <a:br>
              <a:rPr lang="en-GB"/>
            </a:br>
            <a:br>
              <a:rPr lang="en-GB"/>
            </a:br>
            <a:r>
              <a:rPr lang="en-GB"/>
              <a:t>First of all, I’d like you to imagine that I’m 80 years old and that beside me there’s a</a:t>
            </a:r>
          </a:p>
          <a:p>
            <a:r>
              <a:rPr lang="en-GB"/>
              <a:t>bookcase that’s as tall as I am and it’s filled with books. Each of those books represents a</a:t>
            </a:r>
          </a:p>
          <a:p>
            <a:r>
              <a:rPr lang="en-GB"/>
              <a:t>memory, a fact, something that I’ve learnt in the last 80 years. Right by my head would be</a:t>
            </a:r>
          </a:p>
          <a:p>
            <a:r>
              <a:rPr lang="en-GB"/>
              <a:t>my most recent memories, maybe what I had for breakfast this morning. By my shoulders I</a:t>
            </a:r>
          </a:p>
          <a:p>
            <a:r>
              <a:rPr lang="en-GB"/>
              <a:t>might have my 60s, maybe my retirement party. By my knees I’d probably have my 20s, so</a:t>
            </a:r>
          </a:p>
          <a:p>
            <a:r>
              <a:rPr lang="en-GB"/>
              <a:t>maybe when I met my partner. And then all the way down by my feet would be my childhood</a:t>
            </a:r>
          </a:p>
          <a:p>
            <a:r>
              <a:rPr lang="en-GB"/>
              <a:t>memories, maybe my first day of school.</a:t>
            </a:r>
          </a:p>
          <a:p>
            <a:r>
              <a:rPr lang="en-GB"/>
              <a:t>Dementia rocks my bookcase. So, as it rocks my bookcase, what do you think is likely to</a:t>
            </a:r>
          </a:p>
          <a:p>
            <a:r>
              <a:rPr lang="en-GB"/>
              <a:t>happen to those books? They’re going to fall out, aren’t they? And which ones do you think</a:t>
            </a:r>
          </a:p>
          <a:p>
            <a:r>
              <a:rPr lang="en-GB"/>
              <a:t>are likely to fall out first? The ones at the top. So, that might explain why my short term</a:t>
            </a:r>
          </a:p>
          <a:p>
            <a:r>
              <a:rPr lang="en-GB"/>
              <a:t>memory would be affected first. As my dementia progresses, I might find that my most</a:t>
            </a:r>
          </a:p>
          <a:p>
            <a:r>
              <a:rPr lang="en-GB"/>
              <a:t>recent memories, that’s to say, the books that are highest on my bookcase, being from</a:t>
            </a:r>
          </a:p>
          <a:p>
            <a:r>
              <a:rPr lang="en-GB"/>
              <a:t>further down from earlier in my life.</a:t>
            </a:r>
          </a:p>
          <a:p>
            <a:r>
              <a:rPr lang="en-GB"/>
              <a:t>Now, say I’ve got to the point where all of my top shelves are empty and I’m living in the</a:t>
            </a:r>
          </a:p>
          <a:p>
            <a:r>
              <a:rPr lang="en-GB"/>
              <a:t>1950s. I want you to embrace my reality. I’m going to go into my kitchen today and try and</a:t>
            </a:r>
          </a:p>
          <a:p>
            <a:r>
              <a:rPr lang="en-GB"/>
              <a:t>make myself a cup of tea. But, remember, I think I’m living in the 1950s. So, what’s going to</a:t>
            </a:r>
          </a:p>
          <a:p>
            <a:r>
              <a:rPr lang="en-GB"/>
              <a:t>be different about my kitchen? You’re probably thinking the layout, the appliances. Now,</a:t>
            </a:r>
          </a:p>
          <a:p>
            <a:r>
              <a:rPr lang="en-GB"/>
              <a:t>remember, I want to make tea. The kettle, right? It’s likely to be electric rather than a</a:t>
            </a:r>
          </a:p>
          <a:p>
            <a:r>
              <a:rPr lang="en-GB"/>
              <a:t>whistling kettle that you put on the hob. You might see me when you come round one day</a:t>
            </a:r>
          </a:p>
          <a:p>
            <a:r>
              <a:rPr lang="en-GB"/>
              <a:t>filling up my electric kettle and doing what with it? Putting it on the hob. Now, say that you’re</a:t>
            </a:r>
          </a:p>
          <a:p>
            <a:r>
              <a:rPr lang="en-GB"/>
              <a:t>my loved one, my carer, my friend, and you see me doing this. You might be tempted to say,</a:t>
            </a:r>
          </a:p>
          <a:p>
            <a:r>
              <a:rPr lang="en-GB"/>
              <a:t>‘You cannot make your own tea anymore. It’s just too dangerous.’ But how might that make</a:t>
            </a:r>
          </a:p>
          <a:p>
            <a:r>
              <a:rPr lang="en-GB"/>
              <a:t>me feel? I might feel sad, frustrated, like I’m losing my independence. Thirsty.</a:t>
            </a:r>
          </a:p>
          <a:p>
            <a:r>
              <a:rPr lang="en-GB"/>
              <a:t>Now, as I said, embrace my reality. What could you do differently to help me to make my</a:t>
            </a:r>
          </a:p>
          <a:p>
            <a:r>
              <a:rPr lang="en-GB"/>
              <a:t>own tea for longer? You could buy me a whistling kettle. Now, of course, I’m not saying</a:t>
            </a:r>
          </a:p>
          <a:p>
            <a:r>
              <a:rPr lang="en-GB"/>
              <a:t>that’s going to help everybody at different points in their dementia but at this point it would</a:t>
            </a:r>
          </a:p>
          <a:p>
            <a:r>
              <a:rPr lang="en-GB"/>
              <a:t>help me. So, this just goes to show how embracing my reality can really help me to live well</a:t>
            </a:r>
          </a:p>
          <a:p>
            <a:r>
              <a:rPr lang="en-GB"/>
              <a:t>with my dementia.</a:t>
            </a:r>
          </a:p>
          <a:p>
            <a:r>
              <a:rPr lang="en-GB"/>
              <a:t>From what you’ve heard so far you might think that someone with dementia loses everything</a:t>
            </a:r>
          </a:p>
          <a:p>
            <a:r>
              <a:rPr lang="en-GB"/>
              <a:t>but actually that’s because I’ve only told you about one part of the brain. I’ve told you about</a:t>
            </a:r>
          </a:p>
          <a:p>
            <a:r>
              <a:rPr lang="en-GB"/>
              <a:t>my factual bookcase. Now, this represents my hippocampus. That’s the part of my brain</a:t>
            </a:r>
          </a:p>
          <a:p>
            <a:r>
              <a:rPr lang="en-GB"/>
              <a:t>where I manage factual and biographical data, so things like names and faces and dates</a:t>
            </a:r>
          </a:p>
          <a:p>
            <a:r>
              <a:rPr lang="en-GB"/>
              <a:t>and numbers. And, unfortunately, it’s built with really flimsy wood and it’s not very resistant</a:t>
            </a:r>
          </a:p>
          <a:p>
            <a:r>
              <a:rPr lang="en-GB"/>
              <a:t>to dementia which is why it’s going to rock so much and I’m more likely to lose those books.</a:t>
            </a:r>
          </a:p>
          <a:p>
            <a:r>
              <a:rPr lang="en-GB"/>
              <a:t>However, there’s another part of my brain that manages my feelings and my emotions. That</a:t>
            </a:r>
          </a:p>
          <a:p>
            <a:r>
              <a:rPr lang="en-GB"/>
              <a:t>part of the brain is called the amygdala and it’s much more resistant to dementia. So I’d like</a:t>
            </a:r>
          </a:p>
          <a:p>
            <a:r>
              <a:rPr lang="en-GB"/>
              <a:t>you to picture that as a separate bookcase but that is made of solid oak. So, even though it</a:t>
            </a:r>
          </a:p>
          <a:p>
            <a:r>
              <a:rPr lang="en-GB"/>
              <a:t>will be rocked, the contents will be safer for longer.</a:t>
            </a:r>
          </a:p>
          <a:p>
            <a:r>
              <a:rPr lang="en-GB"/>
              <a:t>Now let me explain to you how the two bookcases work together. Say, when I was a child, I</a:t>
            </a:r>
          </a:p>
          <a:p>
            <a:r>
              <a:rPr lang="en-GB"/>
              <a:t>had a teacher. So, the fact of that teacher is going to go way down by my feet on my factual</a:t>
            </a:r>
          </a:p>
          <a:p>
            <a:r>
              <a:rPr lang="en-GB"/>
              <a:t>bookcase. But the way he made me feel, which was inspired and like I could do anything in</a:t>
            </a:r>
          </a:p>
          <a:p>
            <a:r>
              <a:rPr lang="en-GB"/>
              <a:t>my life, it’s going to go on the emotional bookcase.</a:t>
            </a:r>
          </a:p>
          <a:p>
            <a:r>
              <a:rPr lang="en-GB"/>
              <a:t>Let me give you some examples of how that might work today when I have dementia. So,</a:t>
            </a:r>
          </a:p>
          <a:p>
            <a:r>
              <a:rPr lang="en-GB"/>
              <a:t>say, think again, you’re my loved one, my carer, my friend and you come round and we have</a:t>
            </a:r>
          </a:p>
          <a:p>
            <a:r>
              <a:rPr lang="en-GB"/>
              <a:t>a blazing row. We have a really big argument because I’ve forgotten your name. Now, the</a:t>
            </a:r>
          </a:p>
          <a:p>
            <a:r>
              <a:rPr lang="en-GB"/>
              <a:t>fact of that argument is going to go on my factual bookcase. What feelings do you think are</a:t>
            </a:r>
          </a:p>
          <a:p>
            <a:r>
              <a:rPr lang="en-GB"/>
              <a:t>going to go onto my emotional bookcase? Sadness, anger, frustration. And as you go home</a:t>
            </a:r>
          </a:p>
          <a:p>
            <a:r>
              <a:rPr lang="en-GB"/>
              <a:t>you might think, ‘It doesn’t matter. She’s going to forget that we had the argument and that I</a:t>
            </a:r>
          </a:p>
          <a:p>
            <a:r>
              <a:rPr lang="en-GB"/>
              <a:t>shouted at her.’ And you’re right, I probably will. But what’s likely to stay with me are those</a:t>
            </a:r>
          </a:p>
          <a:p>
            <a:r>
              <a:rPr lang="en-GB"/>
              <a:t>feelings of sadness and anger and frustration with nothing to connect it to.</a:t>
            </a:r>
          </a:p>
          <a:p>
            <a:r>
              <a:rPr lang="en-GB"/>
              <a:t>I’m going to leave with a positive example. So, I’d like you to picture that you’ve come to visit</a:t>
            </a:r>
          </a:p>
          <a:p>
            <a:r>
              <a:rPr lang="en-GB"/>
              <a:t>me. We’ve gone out to the seaside, we had an ice-cream, we had a brilliant day and I feel</a:t>
            </a:r>
          </a:p>
          <a:p>
            <a:r>
              <a:rPr lang="en-GB"/>
              <a:t>safe and warm and loved. But on the way home I’ve forgotten the ice-cream and I’ve</a:t>
            </a:r>
          </a:p>
          <a:p>
            <a:r>
              <a:rPr lang="en-GB"/>
              <a:t>forgotten the day out and you might think it’s just not worth visiting anymore. But look!</a:t>
            </a:r>
          </a:p>
          <a:p>
            <a:r>
              <a:rPr lang="en-GB"/>
              <a:t>You’ve left me with these feelings of happiness and safety and love and that’s what really</a:t>
            </a:r>
          </a:p>
          <a:p>
            <a:r>
              <a:rPr lang="en-GB"/>
              <a:t>matters.</a:t>
            </a: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21</a:t>
            </a:fld>
            <a:endParaRPr lang="en-GB"/>
          </a:p>
        </p:txBody>
      </p:sp>
    </p:spTree>
    <p:extLst>
      <p:ext uri="{BB962C8B-B14F-4D97-AF65-F5344CB8AC3E}">
        <p14:creationId xmlns:p14="http://schemas.microsoft.com/office/powerpoint/2010/main" val="260187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5 minutes </a:t>
            </a:r>
          </a:p>
          <a:p>
            <a:r>
              <a:rPr lang="en-GB"/>
              <a:t>Read through the slide</a:t>
            </a:r>
          </a:p>
          <a:p>
            <a:r>
              <a:rPr lang="en-GB"/>
              <a:t>Explain to the group that, while they may not be able to get consent to refer to any conversations they’ve had with people with dementia, they will be able to use their observation of  how they react to various staff, noises, activities.  It is also important to note whether staff are encouraging hydration, engaging with the person – or even the way they might manage any agitation or distress that the person might present with.</a:t>
            </a:r>
          </a:p>
          <a:p>
            <a:endParaRPr lang="en-GB"/>
          </a:p>
          <a:p>
            <a:r>
              <a:rPr lang="en-GB"/>
              <a:t>It is also important to remember that this person may really enjoy company so don’t just ignore them if they appear happy for the AR to sit and chat to them.  Being observant and aware of the non-verbal cues will let the AR know if they are not welcome, or if the person is beginning to get tired or bored.</a:t>
            </a:r>
          </a:p>
        </p:txBody>
      </p:sp>
      <p:sp>
        <p:nvSpPr>
          <p:cNvPr id="4" name="Slide Number Placeholder 3"/>
          <p:cNvSpPr>
            <a:spLocks noGrp="1"/>
          </p:cNvSpPr>
          <p:nvPr>
            <p:ph type="sldNum" sz="quarter" idx="5"/>
          </p:nvPr>
        </p:nvSpPr>
        <p:spPr/>
        <p:txBody>
          <a:bodyPr/>
          <a:lstStyle/>
          <a:p>
            <a:fld id="{4EE68B5F-D307-4135-93FD-44AEFFEFA4CE}" type="slidenum">
              <a:rPr lang="en-GB" smtClean="0"/>
              <a:pPr/>
              <a:t>22</a:t>
            </a:fld>
            <a:endParaRPr lang="en-GB"/>
          </a:p>
        </p:txBody>
      </p:sp>
    </p:spTree>
    <p:extLst>
      <p:ext uri="{BB962C8B-B14F-4D97-AF65-F5344CB8AC3E}">
        <p14:creationId xmlns:p14="http://schemas.microsoft.com/office/powerpoint/2010/main" val="248419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allowing 5 minutes to talk through the points on this slide. Then 10 minutes to invite any participants to share thoughts on engaging with people with dementia during visits.</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Comfortable in the first line means: </a:t>
            </a:r>
            <a:r>
              <a:rPr lang="en-GB" dirty="0">
                <a:latin typeface="+mn-lt"/>
              </a:rPr>
              <a:t>Make sure you’re in a good place to communicate. Ideally it will be quiet and calm, with good lighting. Busy environments can make it especially difficult for a person with dementia to concentrate on the conversation, so turn off distractions such as the radio or TV.</a:t>
            </a:r>
            <a:endParaRPr lang="en-GB"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Remember that this is a topic on which people might want to share more personal experiences and so it would be good to allow them to do that, within the overall time available.</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cs typeface="+mn-lt"/>
              </a:rPr>
            </a:b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23</a:t>
            </a:fld>
            <a:endParaRPr lang="en-GB"/>
          </a:p>
        </p:txBody>
      </p:sp>
    </p:spTree>
    <p:extLst>
      <p:ext uri="{BB962C8B-B14F-4D97-AF65-F5344CB8AC3E}">
        <p14:creationId xmlns:p14="http://schemas.microsoft.com/office/powerpoint/2010/main" val="243533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627D-DEA0-6029-3BF7-63C0FBC60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603E4-88B8-6871-461E-B51431C2A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C6DF1-2596-C87C-F75C-A182AE1279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Overall timing for Part 1 = 2 hours 30 minutes before this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For an in-person session, this is where it is suggested you would have </a:t>
            </a:r>
            <a:r>
              <a:rPr lang="en-GB" b="1" i="0"/>
              <a:t>up to 1 hour lunch break</a:t>
            </a:r>
            <a:r>
              <a:rPr lang="en-GB" b="0" i="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For an online session, delivered in two halves, this is where it is suggested you might split the training and deliver Part 2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a:p>
        </p:txBody>
      </p:sp>
      <p:sp>
        <p:nvSpPr>
          <p:cNvPr id="4" name="Slide Number Placeholder 3">
            <a:extLst>
              <a:ext uri="{FF2B5EF4-FFF2-40B4-BE49-F238E27FC236}">
                <a16:creationId xmlns:a16="http://schemas.microsoft.com/office/drawing/2014/main" id="{2A2607A3-A1DA-F5D8-9014-CAE2FFE84BBA}"/>
              </a:ext>
            </a:extLst>
          </p:cNvPr>
          <p:cNvSpPr>
            <a:spLocks noGrp="1"/>
          </p:cNvSpPr>
          <p:nvPr>
            <p:ph type="sldNum" sz="quarter" idx="5"/>
          </p:nvPr>
        </p:nvSpPr>
        <p:spPr/>
        <p:txBody>
          <a:bodyPr/>
          <a:lstStyle/>
          <a:p>
            <a:fld id="{4EE68B5F-D307-4135-93FD-44AEFFEFA4CE}" type="slidenum">
              <a:rPr lang="en-GB" smtClean="0"/>
              <a:pPr/>
              <a:t>24</a:t>
            </a:fld>
            <a:endParaRPr lang="en-GB"/>
          </a:p>
        </p:txBody>
      </p:sp>
    </p:spTree>
    <p:extLst>
      <p:ext uri="{BB962C8B-B14F-4D97-AF65-F5344CB8AC3E}">
        <p14:creationId xmlns:p14="http://schemas.microsoft.com/office/powerpoint/2010/main" val="390275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0A04-FC45-D086-EACF-25388F948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24845-C59B-C3A2-16E5-BE656B04F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902C9-86FF-3A0C-8E45-E960EA6D8B50}"/>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A7DDBB60-922F-55C2-3990-E08A8131B789}"/>
              </a:ext>
            </a:extLst>
          </p:cNvPr>
          <p:cNvSpPr>
            <a:spLocks noGrp="1"/>
          </p:cNvSpPr>
          <p:nvPr>
            <p:ph type="sldNum" sz="quarter" idx="5"/>
          </p:nvPr>
        </p:nvSpPr>
        <p:spPr/>
        <p:txBody>
          <a:bodyPr/>
          <a:lstStyle/>
          <a:p>
            <a:fld id="{4EE68B5F-D307-4135-93FD-44AEFFEFA4CE}" type="slidenum">
              <a:rPr lang="en-GB" smtClean="0"/>
              <a:pPr/>
              <a:t>25</a:t>
            </a:fld>
            <a:endParaRPr lang="en-GB"/>
          </a:p>
        </p:txBody>
      </p:sp>
    </p:spTree>
    <p:extLst>
      <p:ext uri="{BB962C8B-B14F-4D97-AF65-F5344CB8AC3E}">
        <p14:creationId xmlns:p14="http://schemas.microsoft.com/office/powerpoint/2010/main" val="2857672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a:t>3 minutes.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00">
                <a:effectLst/>
                <a:latin typeface="Poppins" panose="00000500000000000000" pitchFamily="2" charset="0"/>
                <a:ea typeface="Aptos" panose="020B0004020202020204" pitchFamily="34" charset="0"/>
                <a:cs typeface="Arial" panose="020B0604020202020204" pitchFamily="34" charset="0"/>
              </a:rPr>
              <a:t>Trainer Note: The Healthwatch service has a shared value of equity. If as the trainer you feel you would benefit from a stronger grounding in this to prepare for delivery of this session then you could complete the introductory e-learning course that is available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00">
                <a:effectLst/>
                <a:latin typeface="Poppins" panose="00000500000000000000" pitchFamily="2" charset="0"/>
                <a:ea typeface="Aptos" panose="020B0004020202020204" pitchFamily="34" charset="0"/>
                <a:cs typeface="Arial" panose="020B0604020202020204" pitchFamily="34" charset="0"/>
              </a:rPr>
              <a:t>https://network.healthwatch.co.uk/e-learning/2024-08-08/introduction-equality-diversity-equity-and-inclusion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00">
              <a:effectLst/>
              <a:latin typeface="Poppins" panose="00000500000000000000" pitchFamily="2"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00">
                <a:effectLst/>
                <a:latin typeface="Poppins" panose="00000500000000000000" pitchFamily="2" charset="0"/>
                <a:ea typeface="Aptos" panose="020B0004020202020204" pitchFamily="34" charset="0"/>
                <a:cs typeface="Arial" panose="020B0604020202020204" pitchFamily="34" charset="0"/>
              </a:rPr>
              <a:t>This is an important section of the training and should not be cut out even if you are looking to deliver a shorter version of this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00">
              <a:effectLst/>
              <a:latin typeface="Poppins" panose="00000500000000000000" pitchFamily="2"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00">
                <a:effectLst/>
                <a:latin typeface="Poppins" panose="00000500000000000000" pitchFamily="2" charset="0"/>
                <a:ea typeface="Aptos" panose="020B0004020202020204" pitchFamily="34" charset="0"/>
                <a:cs typeface="Arial" panose="020B0604020202020204" pitchFamily="34" charset="0"/>
              </a:rPr>
              <a:t>Start this section by acknowledging to the group that some people may find the topic confusing and be uncertain about the direct relevance to our work.</a:t>
            </a:r>
            <a:endParaRPr lang="en-GB" sz="1200" i="1" kern="100">
              <a:effectLst/>
              <a:latin typeface="Poppins" panose="00000500000000000000" pitchFamily="2"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oppins SemiBold" panose="00000700000000000000" pitchFamily="2" charset="0"/>
                <a:cs typeface="Poppins SemiBold" panose="00000700000000000000" pitchFamily="2" charset="0"/>
              </a:rPr>
              <a:t>Remind them that the Healthwatch service shares the value of Equity: </a:t>
            </a:r>
            <a:r>
              <a:rPr lang="en-US" sz="1200">
                <a:solidFill>
                  <a:schemeClr val="bg1"/>
                </a:solidFill>
                <a:latin typeface="Poppins" panose="00000500000000000000" pitchFamily="2" charset="0"/>
                <a:cs typeface="Poppins" panose="00000500000000000000" pitchFamily="2" charset="0"/>
              </a:rPr>
              <a:t>We’re compassionate and inclusive. We build strong connections and empower the communities we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oppins" panose="00000500000000000000" pitchFamily="2" charset="0"/>
                <a:cs typeface="Poppins" panose="00000500000000000000" pitchFamily="2" charset="0"/>
              </a:rPr>
              <a:t>To do our jobs properly, it’s essential that we reflect on the wide range of experiences people have through their lives and with the health and care services they receive. Ask participants to take some time after this training to reflect on their own ‘inner’ thoughts about what’s covered, and consider any steps they might commit themselves to taking to ensure they work in a way that empowers all the care home residents we’re there to serve.</a:t>
            </a:r>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26</a:t>
            </a:fld>
            <a:endParaRPr lang="en-GB"/>
          </a:p>
        </p:txBody>
      </p:sp>
    </p:spTree>
    <p:extLst>
      <p:ext uri="{BB962C8B-B14F-4D97-AF65-F5344CB8AC3E}">
        <p14:creationId xmlns:p14="http://schemas.microsoft.com/office/powerpoint/2010/main" val="417990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a:t>7 mins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a:t>If your training is in-person then it could be useful to note people’s suggestions on a flip-chart pad or whiteboard during this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If the training is online then if you are confident to do so, you could plan to share your screen in a different way and type suggestions onto this slide, a Word document or virtual whiteboard. But it would be fine to just ask for a few contributions and not take notes.</a:t>
            </a:r>
          </a:p>
          <a:p>
            <a:endParaRPr lang="en-GB" b="1"/>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Poppins" panose="00000500000000000000" pitchFamily="2" charset="0"/>
                <a:ea typeface="Aptos" panose="020B0004020202020204" pitchFamily="34" charset="0"/>
                <a:cs typeface="Arial" panose="020B0604020202020204" pitchFamily="34" charset="0"/>
              </a:rPr>
              <a:t>Ask the group if they can think of examples of how one resident’s experience of something at a care home might be different to the experience that other residents are having because of their personal characteristics?</a:t>
            </a:r>
          </a:p>
          <a:p>
            <a:endParaRPr lang="en-GB"/>
          </a:p>
          <a:p>
            <a:r>
              <a:rPr lang="en-GB"/>
              <a:t>You are hoping to hear comments about things such as these examples below. If necessary, you could prompt people for ideas by starting people off with the part of the sentence that is in bold. Some of these are covered in the next slide where you can mention any that people didn’t come up with.</a:t>
            </a:r>
            <a:br>
              <a:rPr lang="en-GB"/>
            </a:br>
            <a:br>
              <a:rPr lang="en-GB"/>
            </a:br>
            <a:r>
              <a:rPr lang="en-GB" b="1"/>
              <a:t>Being excluded from activities because</a:t>
            </a:r>
            <a:r>
              <a:rPr lang="en-GB"/>
              <a:t> of language barriers.</a:t>
            </a:r>
          </a:p>
          <a:p>
            <a:r>
              <a:rPr lang="en-GB" b="1"/>
              <a:t>Care staff and Nursing staff not knowing how to provide personal care to someone </a:t>
            </a:r>
            <a:r>
              <a:rPr lang="en-GB"/>
              <a:t>who has transitioned;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Care staff coming from </a:t>
            </a:r>
            <a:r>
              <a:rPr lang="en-GB" b="1"/>
              <a:t>certain countries or cultures where being gay is illegal </a:t>
            </a:r>
            <a:r>
              <a:rPr lang="en-GB"/>
              <a:t>– or ‘against God’ </a:t>
            </a:r>
            <a:r>
              <a:rPr lang="en-GB" sz="1200"/>
              <a:t>and not being able to separate this from their care responsibilities.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 could be any number of cultural differences around </a:t>
            </a:r>
            <a:r>
              <a:rPr lang="en-GB" b="1"/>
              <a:t>food or expectations about behaviour </a:t>
            </a:r>
            <a:r>
              <a:rPr lang="en-GB"/>
              <a:t>that just aren’t found in the care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People who don’t look like you </a:t>
            </a:r>
            <a:r>
              <a:rPr lang="en-GB"/>
              <a:t>or the people you remember growing up with/ hanging out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Gay men with Dementia </a:t>
            </a:r>
            <a:r>
              <a:rPr lang="en-GB"/>
              <a:t>– they may have come out after ‘Section 28’ had ended, but their memories may have them back in the times where being Gay was illegal – they may be fearful that people will ‘find out’, or they may feel that they have to ‘come out’ all over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Trans people </a:t>
            </a:r>
            <a:r>
              <a:rPr lang="en-GB"/>
              <a:t>may have different personal care needs. They may experience staff lifting sheets to ‘have a look’ (a true story relayed by a trans resident)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Differences could lead to people feeling unsafe, left out, fearful, or just ‘different’ (and not in a comfortable way).</a:t>
            </a:r>
          </a:p>
          <a:p>
            <a:endParaRPr lang="en-GB" sz="1200" kern="100">
              <a:effectLst/>
              <a:latin typeface="Poppins" panose="00000500000000000000" pitchFamily="2"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t>Note: Do something to make clear that is a list of points that have been raised by LHW following real visits. You can add to this as you become more experienced in delivering this training.</a:t>
            </a:r>
          </a:p>
          <a:p>
            <a:endParaRPr lang="en-GB" sz="1200" kern="100">
              <a:effectLst/>
              <a:latin typeface="Poppins" panose="00000500000000000000" pitchFamily="2" charset="0"/>
              <a:ea typeface="Aptos" panose="020B0004020202020204" pitchFamily="34" charset="0"/>
              <a:cs typeface="Arial" panose="020B0604020202020204" pitchFamily="34" charset="0"/>
            </a:endParaRPr>
          </a:p>
          <a:p>
            <a:r>
              <a:rPr lang="en-GB" sz="1200" kern="100">
                <a:effectLst/>
                <a:latin typeface="Poppins" panose="00000500000000000000" pitchFamily="2" charset="0"/>
                <a:ea typeface="Aptos" panose="020B0004020202020204" pitchFamily="34" charset="0"/>
                <a:cs typeface="Arial" panose="020B0604020202020204" pitchFamily="34" charset="0"/>
              </a:rPr>
              <a:t>Ask the group why it’s important then that ARs are aware of cultural, ethnicity, and other identity differences when visiting care homes?</a:t>
            </a:r>
          </a:p>
          <a:p>
            <a:endParaRPr lang="en-GB" sz="1200" kern="100">
              <a:effectLst/>
              <a:latin typeface="Poppins" panose="00000500000000000000" pitchFamily="2" charset="0"/>
              <a:cs typeface="Arial" panose="020B0604020202020204" pitchFamily="34" charset="0"/>
            </a:endParaRPr>
          </a:p>
          <a:p>
            <a:r>
              <a:rPr lang="en-GB" sz="1200" kern="100">
                <a:effectLst/>
                <a:latin typeface="Poppins" panose="00000500000000000000" pitchFamily="2" charset="0"/>
                <a:cs typeface="Arial" panose="020B0604020202020204" pitchFamily="34" charset="0"/>
              </a:rPr>
              <a:t>Note: You can find more information about ‘Section 28’ here - </a:t>
            </a:r>
            <a:r>
              <a:rPr lang="en-GB">
                <a:hlinkClick r:id="rId3"/>
              </a:rPr>
              <a:t>The 20th anniversary of the repeal of section 28 of the Local Government Act 1988 - House of Commons Library</a:t>
            </a:r>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27</a:t>
            </a:fld>
            <a:endParaRPr lang="en-GB"/>
          </a:p>
        </p:txBody>
      </p:sp>
    </p:spTree>
    <p:extLst>
      <p:ext uri="{BB962C8B-B14F-4D97-AF65-F5344CB8AC3E}">
        <p14:creationId xmlns:p14="http://schemas.microsoft.com/office/powerpoint/2010/main" val="2971843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Use this slide as needed to cover points from the discussion on the previous slide. Check that the group have come up with these, or these types of answers. </a:t>
            </a:r>
            <a:r>
              <a:rPr lang="en-GB" b="0"/>
              <a:t>Talk through any that weren’t mentioned.</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Summarise also (if not mentioned before) that there are many individual </a:t>
            </a:r>
            <a:r>
              <a:rPr lang="en-GB" sz="1200" b="0"/>
              <a:t>d</a:t>
            </a:r>
            <a:r>
              <a:rPr lang="en-GB" sz="1200"/>
              <a:t>ifferences that could lead to people feeling unsafe, left out, fearful, or just ‘different’ (and not in a comfortable way’)</a:t>
            </a:r>
          </a:p>
          <a:p>
            <a:endParaRPr lang="en-GB" b="1"/>
          </a:p>
          <a:p>
            <a:endParaRPr lang="en-GB"/>
          </a:p>
          <a:p>
            <a:r>
              <a:rPr lang="en-GB" i="0"/>
              <a:t>Note: Do something to make clear that is a list of points that have been raised by LHW following real visits. You can add to this as you become more experienced in delivering this training.</a:t>
            </a:r>
          </a:p>
        </p:txBody>
      </p:sp>
      <p:sp>
        <p:nvSpPr>
          <p:cNvPr id="4" name="Slide Number Placeholder 3"/>
          <p:cNvSpPr>
            <a:spLocks noGrp="1"/>
          </p:cNvSpPr>
          <p:nvPr>
            <p:ph type="sldNum" sz="quarter" idx="5"/>
          </p:nvPr>
        </p:nvSpPr>
        <p:spPr/>
        <p:txBody>
          <a:bodyPr/>
          <a:lstStyle/>
          <a:p>
            <a:fld id="{4EE68B5F-D307-4135-93FD-44AEFFEFA4CE}" type="slidenum">
              <a:rPr lang="en-GB" smtClean="0"/>
              <a:pPr/>
              <a:t>28</a:t>
            </a:fld>
            <a:endParaRPr lang="en-GB"/>
          </a:p>
        </p:txBody>
      </p:sp>
    </p:spTree>
    <p:extLst>
      <p:ext uri="{BB962C8B-B14F-4D97-AF65-F5344CB8AC3E}">
        <p14:creationId xmlns:p14="http://schemas.microsoft.com/office/powerpoint/2010/main" val="2971843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a:t>10 mins </a:t>
            </a:r>
          </a:p>
          <a:p>
            <a:r>
              <a:rPr lang="en-GB"/>
              <a:t>This is a discussion exercise to do with the group.</a:t>
            </a:r>
          </a:p>
          <a:p>
            <a:endParaRPr lang="en-GB"/>
          </a:p>
          <a:p>
            <a:r>
              <a:rPr lang="en-GB"/>
              <a:t>Explain that it’s important to remember that a different – and more negative – experience of care can be more likely for people who are already experiencing inequalities. It can then compound inequality further.</a:t>
            </a:r>
          </a:p>
          <a:p>
            <a:endParaRPr lang="en-GB"/>
          </a:p>
          <a:p>
            <a:r>
              <a:rPr lang="en-GB"/>
              <a:t>Explain that you’re not going to ask people to share personal details with everyone else. You’re just inviting people to take a minute to think about this in relation to themselves.</a:t>
            </a:r>
          </a:p>
          <a:p>
            <a:r>
              <a:rPr lang="en-GB"/>
              <a:t>Ask the group to think about themselves personally. Where would they place themselves on each of these scales from left to right?</a:t>
            </a:r>
          </a:p>
          <a:p>
            <a:r>
              <a:rPr lang="en-GB"/>
              <a:t>How close does that put them to power in our society? Do they have parts of themselves that cause them to feel disempowered?</a:t>
            </a:r>
          </a:p>
          <a:p>
            <a:endParaRPr lang="en-GB"/>
          </a:p>
          <a:p>
            <a:r>
              <a:rPr lang="en-GB"/>
              <a:t>Invite people to share any thoughts about how they understand ‘privilege’? What does it mean to them?</a:t>
            </a:r>
          </a:p>
          <a:p>
            <a:endParaRPr lang="en-GB"/>
          </a:p>
          <a:p>
            <a:endParaRPr lang="en-GB"/>
          </a:p>
          <a:p>
            <a:endParaRPr lang="en-GB" b="0" i="0">
              <a:solidFill>
                <a:srgbClr val="1F1F1F"/>
              </a:solidFill>
              <a:effectLst/>
              <a:latin typeface="Google Sans"/>
            </a:endParaRPr>
          </a:p>
          <a:p>
            <a:r>
              <a:rPr lang="en-GB" b="0" i="0">
                <a:solidFill>
                  <a:srgbClr val="1F1F1F"/>
                </a:solidFill>
                <a:effectLst/>
                <a:latin typeface="Google Sans"/>
              </a:rPr>
              <a:t>After you’ve invited some people to share their thoughts, you can give them this description:</a:t>
            </a:r>
            <a:br>
              <a:rPr lang="en-GB" b="0" i="0">
                <a:solidFill>
                  <a:srgbClr val="1F1F1F"/>
                </a:solidFill>
                <a:effectLst/>
                <a:latin typeface="Google Sans"/>
              </a:rPr>
            </a:br>
            <a:r>
              <a:rPr lang="en-GB" b="0" i="0">
                <a:solidFill>
                  <a:srgbClr val="1F1F1F"/>
                </a:solidFill>
                <a:effectLst/>
                <a:latin typeface="Google Sans"/>
              </a:rPr>
              <a:t>Privileges are advantages, benefits, or special rights that individuals or groups possess in society due to certain aspects of their identity, background, and/or circumstances that provide benefit to them as they navigate the world.  Most of us have different amounts of privilege at different times or places in our lives.  It doesn’t mean that every white British person is automatically going to have a manor house and go to private school. But it does mean that systems in different places are set up with particular people in mind. – You can give examples of black British people being offered ‘skin toned’ prosthetics (or even sticking plasters!) because that is the ‘standard’.</a:t>
            </a:r>
          </a:p>
          <a:p>
            <a:endParaRPr lang="en-GB" b="0" i="0">
              <a:solidFill>
                <a:srgbClr val="1F1F1F"/>
              </a:solidFill>
              <a:effectLst/>
              <a:latin typeface="Google Sans"/>
            </a:endParaRPr>
          </a:p>
          <a:p>
            <a:r>
              <a:rPr lang="en-GB" b="0" i="0">
                <a:solidFill>
                  <a:srgbClr val="1F1F1F"/>
                </a:solidFill>
                <a:effectLst/>
                <a:latin typeface="Google Sans"/>
              </a:rPr>
              <a:t>People who are Hearing have a privilege over Deaf and Hard of Hearing people in a world set up for people who can hear…  Able bodied people have the privilege of not having difficulty entering buildings with stairs or narrow doorways etc</a:t>
            </a:r>
          </a:p>
          <a:p>
            <a:endParaRPr lang="en-GB" b="0" i="0">
              <a:solidFill>
                <a:srgbClr val="1F1F1F"/>
              </a:solidFill>
              <a:effectLst/>
              <a:latin typeface="Google Sans"/>
            </a:endParaRPr>
          </a:p>
          <a:p>
            <a:r>
              <a:rPr lang="en-GB" b="0" i="0">
                <a:solidFill>
                  <a:srgbClr val="1F1F1F"/>
                </a:solidFill>
                <a:effectLst/>
                <a:latin typeface="Google Sans"/>
              </a:rPr>
              <a:t>People living in care homes may experience their care differently if they are funded to be there by the Local Authority/ NHS or if they are self funded.  If they have a particular need such as diet (vegan or vegetarian for example), if they are bedbound or if they are mobile, if they adhere to a particular faith or have a cultural need that the Care Home is not able to meet.</a:t>
            </a:r>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29</a:t>
            </a:fld>
            <a:endParaRPr lang="en-GB"/>
          </a:p>
        </p:txBody>
      </p:sp>
    </p:spTree>
    <p:extLst>
      <p:ext uri="{BB962C8B-B14F-4D97-AF65-F5344CB8AC3E}">
        <p14:creationId xmlns:p14="http://schemas.microsoft.com/office/powerpoint/2010/main" val="204901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5 mins</a:t>
            </a:r>
          </a:p>
          <a:p>
            <a:pPr>
              <a:lnSpc>
                <a:spcPct val="107000"/>
              </a:lnSpc>
              <a:spcAft>
                <a:spcPts val="800"/>
              </a:spcAft>
            </a:pPr>
            <a:endParaRPr lang="en-GB"/>
          </a:p>
          <a:p>
            <a:pPr>
              <a:lnSpc>
                <a:spcPct val="107000"/>
              </a:lnSpc>
              <a:spcAft>
                <a:spcPts val="800"/>
              </a:spcAft>
            </a:pPr>
            <a:r>
              <a:rPr lang="en-GB"/>
              <a:t>Talk through the slide, confirm that the aims will be revisited at the end of the session to ensure all points have been covered.</a:t>
            </a:r>
          </a:p>
          <a:p>
            <a:pPr>
              <a:lnSpc>
                <a:spcPct val="107000"/>
              </a:lnSpc>
              <a:spcAft>
                <a:spcPts val="800"/>
              </a:spcAft>
            </a:pPr>
            <a:endParaRPr lang="en-GB"/>
          </a:p>
          <a:p>
            <a:pPr>
              <a:lnSpc>
                <a:spcPct val="107000"/>
              </a:lnSpc>
              <a:spcAft>
                <a:spcPts val="800"/>
              </a:spcAft>
            </a:pPr>
            <a:r>
              <a:rPr lang="en-GB"/>
              <a:t>Remind the group that this session assumes they have completed the ‘Introduction to Enter and View’  and if they have not, they may find this more challenging. Hopefully this will have been covered in the joining information and before people attend on the day. If someone has joined who hasn’t completed the introductory session then of course make them welcome, but it may be useful to explain in advance that there may be points when you can’t cover more initial information due to time available.</a:t>
            </a:r>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a:p>
        </p:txBody>
      </p:sp>
    </p:spTree>
    <p:extLst>
      <p:ext uri="{BB962C8B-B14F-4D97-AF65-F5344CB8AC3E}">
        <p14:creationId xmlns:p14="http://schemas.microsoft.com/office/powerpoint/2010/main" val="301394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a:t>5 mins</a:t>
            </a:r>
            <a:br>
              <a:rPr lang="en-GB"/>
            </a:br>
            <a:endParaRPr lang="en-GB" b="0" i="0">
              <a:solidFill>
                <a:srgbClr val="333333"/>
              </a:solidFill>
              <a:effectLst/>
              <a:latin typeface="NPRSerif"/>
            </a:endParaRPr>
          </a:p>
          <a:p>
            <a:pPr algn="l" fontAlgn="base"/>
            <a:r>
              <a:rPr lang="en-GB"/>
              <a:t>It’s also important to consider how microaggressions can affect people’s experience – either of care, or of engaging with us if we don’t try to be aware of them.</a:t>
            </a:r>
          </a:p>
          <a:p>
            <a:pPr algn="l" fontAlgn="base"/>
            <a:endParaRPr lang="en-GB"/>
          </a:p>
          <a:p>
            <a:pPr algn="l" fontAlgn="base"/>
            <a:r>
              <a:rPr lang="en-GB"/>
              <a:t>Microaggressions stem from our biases and send messages that perpetuate stereotypes. They can be defined as “… brief and commonplace daily verbal, behavioural or environmental slights, whether intentional or unintentional, that communicate hostile, derogatory, or negative attitudes toward stigmatized or culturally marginalized groups” (Derald Wing Sue)</a:t>
            </a:r>
            <a:endParaRPr lang="en-GB" b="0" i="0">
              <a:solidFill>
                <a:srgbClr val="333333"/>
              </a:solidFill>
              <a:effectLst/>
              <a:latin typeface="NPRSerif"/>
            </a:endParaRPr>
          </a:p>
          <a:p>
            <a:pPr algn="l" fontAlgn="base"/>
            <a:endParaRPr lang="en-GB" b="0" i="0">
              <a:solidFill>
                <a:srgbClr val="333333"/>
              </a:solidFill>
              <a:effectLst/>
              <a:latin typeface="NPRSerif"/>
            </a:endParaRPr>
          </a:p>
          <a:p>
            <a:pPr algn="l" fontAlgn="base"/>
            <a:r>
              <a:rPr lang="en-GB" b="0" i="0">
                <a:solidFill>
                  <a:srgbClr val="333333"/>
                </a:solidFill>
                <a:effectLst/>
                <a:latin typeface="NPRSerif"/>
              </a:rPr>
              <a:t>The difference between microaggressions and overt discrimination or macroaggressions, is that people who commit microaggressions might not even be aware of them.</a:t>
            </a:r>
          </a:p>
          <a:p>
            <a:pPr algn="l" fontAlgn="base"/>
            <a:endParaRPr lang="en-GB" b="0" i="0">
              <a:solidFill>
                <a:srgbClr val="333333"/>
              </a:solidFill>
              <a:effectLst/>
              <a:latin typeface="NPRSerif"/>
            </a:endParaRPr>
          </a:p>
          <a:p>
            <a:pPr algn="l" fontAlgn="base"/>
            <a:r>
              <a:rPr lang="en-GB" b="0" i="0">
                <a:solidFill>
                  <a:srgbClr val="333333"/>
                </a:solidFill>
                <a:effectLst/>
                <a:latin typeface="NPRSerif"/>
              </a:rPr>
              <a:t>Getting someone’s name wrong repeatedly because it’s not one we are familiar with from our own background would be a microaggression. Or assuming that someone has certain tastes in food or music because of their ethnicity and immediately talking to them about that could be a microaggression.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i="1"/>
          </a:p>
          <a:p>
            <a:pPr marL="0" marR="0" lvl="0" indent="0" algn="l" defTabSz="914400" rtl="0" eaLnBrk="1" fontAlgn="base" latinLnBrk="0" hangingPunct="1">
              <a:lnSpc>
                <a:spcPct val="100000"/>
              </a:lnSpc>
              <a:spcBef>
                <a:spcPts val="0"/>
              </a:spcBef>
              <a:spcAft>
                <a:spcPts val="0"/>
              </a:spcAft>
              <a:buClrTx/>
              <a:buSzTx/>
              <a:buFontTx/>
              <a:buNone/>
              <a:tabLst/>
              <a:defRPr/>
            </a:pPr>
            <a:r>
              <a:rPr lang="en-GB" i="0"/>
              <a:t>You could suggest that after the training people watch this 4-minute film: </a:t>
            </a:r>
            <a:r>
              <a:rPr lang="en-GB">
                <a:hlinkClick r:id="rId3"/>
              </a:rPr>
              <a:t>New film cuts to the heart of racist micro-aggressions | shots Magazine</a:t>
            </a:r>
            <a:r>
              <a:rPr lang="en-GB"/>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a:t>(You may need to copy and paste this link below)</a:t>
            </a:r>
            <a:br>
              <a:rPr lang="en-GB"/>
            </a:br>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https://magazine.shots.net/news/view/new-film-cuts-to-the-heart-of-racist-micro-aggressions#:~:text=This%20new%20short%20film%20from,race%2Drelated%20micro%2Dagggressions</a:t>
            </a:r>
            <a:endParaRPr lang="en-GB" i="0"/>
          </a:p>
          <a:p>
            <a:pPr algn="l" fontAlgn="base"/>
            <a:endParaRPr lang="en-GB" b="0" i="0">
              <a:solidFill>
                <a:srgbClr val="333333"/>
              </a:solidFill>
              <a:effectLst/>
              <a:latin typeface="NPRSerif"/>
            </a:endParaRP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30</a:t>
            </a:fld>
            <a:endParaRPr lang="en-GB"/>
          </a:p>
        </p:txBody>
      </p:sp>
    </p:spTree>
    <p:extLst>
      <p:ext uri="{BB962C8B-B14F-4D97-AF65-F5344CB8AC3E}">
        <p14:creationId xmlns:p14="http://schemas.microsoft.com/office/powerpoint/2010/main" val="3792022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5 minutes</a:t>
            </a:r>
          </a:p>
          <a:p>
            <a:endParaRPr lang="en-GB"/>
          </a:p>
          <a:p>
            <a:r>
              <a:rPr lang="en-GB"/>
              <a:t>Remind people that this relates to both how people might experience their treatment at the care home, and how we could unintentionally treat them when we are speaking to them.</a:t>
            </a:r>
          </a:p>
          <a:p>
            <a:r>
              <a:rPr lang="en-GB"/>
              <a:t> </a:t>
            </a:r>
          </a:p>
          <a:p>
            <a:r>
              <a:rPr lang="en-GB"/>
              <a:t>Talk through the slide.</a:t>
            </a:r>
          </a:p>
          <a:p>
            <a:endParaRPr lang="en-GB"/>
          </a:p>
          <a:p>
            <a:r>
              <a:rPr lang="en-GB"/>
              <a:t>This is also an opportunity to encourage people to take the Healthwatch England Training: </a:t>
            </a:r>
            <a:r>
              <a:rPr lang="en-GB">
                <a:hlinkClick r:id="rId3"/>
              </a:rPr>
              <a:t>An introduction to Equality, Diversity, Equity and Inclusion | Healthwatch Network</a:t>
            </a:r>
            <a:endParaRPr lang="en-GB"/>
          </a:p>
          <a:p>
            <a:r>
              <a:rPr lang="en-GB"/>
              <a:t>(You may need to copy and paste this link below)</a:t>
            </a:r>
            <a:br>
              <a:rPr lang="en-GB"/>
            </a:br>
            <a:endParaRPr lang="en-GB"/>
          </a:p>
          <a:p>
            <a:r>
              <a:rPr lang="en-GB"/>
              <a:t>https://network.healthwatch.co.uk/e-learning/2024-08-08/introduction-equality-diversity-equity-and-inclusion</a:t>
            </a:r>
          </a:p>
        </p:txBody>
      </p:sp>
      <p:sp>
        <p:nvSpPr>
          <p:cNvPr id="4" name="Slide Number Placeholder 3"/>
          <p:cNvSpPr>
            <a:spLocks noGrp="1"/>
          </p:cNvSpPr>
          <p:nvPr>
            <p:ph type="sldNum" sz="quarter" idx="5"/>
          </p:nvPr>
        </p:nvSpPr>
        <p:spPr/>
        <p:txBody>
          <a:bodyPr/>
          <a:lstStyle/>
          <a:p>
            <a:fld id="{4EE68B5F-D307-4135-93FD-44AEFFEFA4CE}" type="slidenum">
              <a:rPr lang="en-GB" smtClean="0"/>
              <a:pPr/>
              <a:t>31</a:t>
            </a:fld>
            <a:endParaRPr lang="en-GB"/>
          </a:p>
        </p:txBody>
      </p:sp>
    </p:spTree>
    <p:extLst>
      <p:ext uri="{BB962C8B-B14F-4D97-AF65-F5344CB8AC3E}">
        <p14:creationId xmlns:p14="http://schemas.microsoft.com/office/powerpoint/2010/main" val="1621758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endParaRPr lang="en-GB"/>
          </a:p>
          <a:p>
            <a:r>
              <a:rPr lang="en-GB"/>
              <a:t>Read through the slide</a:t>
            </a:r>
          </a:p>
          <a:p>
            <a:endParaRPr lang="en-GB"/>
          </a:p>
          <a:p>
            <a:r>
              <a:rPr lang="en-GB"/>
              <a:t>As part of an Enter and View visit, you don’t need to be an expert or have all the answers – you only need to understand that all of the topics covered so far will have a bearing on someone’s experience of their care.</a:t>
            </a:r>
          </a:p>
          <a:p>
            <a:endParaRPr lang="en-GB"/>
          </a:p>
          <a:p>
            <a:r>
              <a:rPr lang="en-GB"/>
              <a:t>If you don’t know that these things exist, it will limit your understanding of their experience and may mean that, for example, you may not identify where a recommendation might be made regarding staff training/ awareness.</a:t>
            </a:r>
          </a:p>
          <a:p>
            <a:endParaRPr lang="en-GB"/>
          </a:p>
          <a:p>
            <a:endParaRPr lang="en-GB"/>
          </a:p>
          <a:p>
            <a:r>
              <a:rPr lang="en-GB"/>
              <a:t>Note: Before presenting the training you may find it useful to read through this summary of terms such as ethnicity and ethnic minority if you don’t feel confident to explain these. (You will probably need to copy and paste this link)</a:t>
            </a:r>
            <a:br>
              <a:rPr lang="en-GB"/>
            </a:br>
            <a:r>
              <a:rPr lang="en-GB"/>
              <a:t>https://www.lawsociety.org.uk/topics/ethnic-minority-lawyers/a-guide-to-race-and-ethnicity-terminology-and-language </a:t>
            </a:r>
            <a:br>
              <a:rPr lang="en-GB"/>
            </a:br>
            <a:br>
              <a:rPr lang="en-GB"/>
            </a:br>
            <a:r>
              <a:rPr lang="en-GB"/>
              <a:t>Nationality is about the legal status of being affiliated to a particular nation, usually through citizenship. Broadly this is where birth certificates and/or passports are relevant.</a:t>
            </a:r>
          </a:p>
        </p:txBody>
      </p:sp>
      <p:sp>
        <p:nvSpPr>
          <p:cNvPr id="4" name="Slide Number Placeholder 3"/>
          <p:cNvSpPr>
            <a:spLocks noGrp="1"/>
          </p:cNvSpPr>
          <p:nvPr>
            <p:ph type="sldNum" sz="quarter" idx="5"/>
          </p:nvPr>
        </p:nvSpPr>
        <p:spPr/>
        <p:txBody>
          <a:bodyPr/>
          <a:lstStyle/>
          <a:p>
            <a:fld id="{4EE68B5F-D307-4135-93FD-44AEFFEFA4CE}" type="slidenum">
              <a:rPr lang="en-GB" smtClean="0"/>
              <a:pPr/>
              <a:t>32</a:t>
            </a:fld>
            <a:endParaRPr lang="en-GB"/>
          </a:p>
        </p:txBody>
      </p:sp>
    </p:spTree>
    <p:extLst>
      <p:ext uri="{BB962C8B-B14F-4D97-AF65-F5344CB8AC3E}">
        <p14:creationId xmlns:p14="http://schemas.microsoft.com/office/powerpoint/2010/main" val="3001872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981BF-71D7-57C2-72D3-0F3F8AF5A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8F381-2F7F-373F-6459-A544555DF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31858-7261-E4E1-5C77-80AE7E2A168F}"/>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A04EA1E9-9051-CDB5-A4A0-5441267CA7B1}"/>
              </a:ext>
            </a:extLst>
          </p:cNvPr>
          <p:cNvSpPr>
            <a:spLocks noGrp="1"/>
          </p:cNvSpPr>
          <p:nvPr>
            <p:ph type="sldNum" sz="quarter" idx="5"/>
          </p:nvPr>
        </p:nvSpPr>
        <p:spPr/>
        <p:txBody>
          <a:bodyPr/>
          <a:lstStyle/>
          <a:p>
            <a:fld id="{4EE68B5F-D307-4135-93FD-44AEFFEFA4CE}" type="slidenum">
              <a:rPr lang="en-GB" smtClean="0"/>
              <a:pPr/>
              <a:t>26</a:t>
            </a:fld>
            <a:endParaRPr lang="en-GB"/>
          </a:p>
        </p:txBody>
      </p:sp>
    </p:spTree>
    <p:extLst>
      <p:ext uri="{BB962C8B-B14F-4D97-AF65-F5344CB8AC3E}">
        <p14:creationId xmlns:p14="http://schemas.microsoft.com/office/powerpoint/2010/main" val="2961218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minutes</a:t>
            </a:r>
          </a:p>
          <a:p>
            <a:r>
              <a:rPr lang="en-US"/>
              <a:t>Most of this is a reminder only as this is standard Enter and View information and will have been covered in general Enter and View training.</a:t>
            </a:r>
          </a:p>
          <a:p>
            <a:endParaRPr lang="en-US"/>
          </a:p>
          <a:p>
            <a:r>
              <a:rPr lang="en-US"/>
              <a:t>The situation of a resident having just passed away or a severe medical situation arising during the visit may not have been covered with participants before. Tell the group that a suggested approach to have agreed would be:</a:t>
            </a:r>
          </a:p>
          <a:p>
            <a:endParaRPr lang="en-US"/>
          </a:p>
          <a:p>
            <a:pPr marL="171450" indent="-171450">
              <a:buFont typeface="Arial" panose="020B0604020202020204" pitchFamily="34" charset="0"/>
              <a:buChar char="•"/>
            </a:pPr>
            <a:r>
              <a:rPr lang="en-US"/>
              <a:t>Consider the size of the home  and where the situation has arisen in terms of how likely it is that many other residents will be aware of what has happened.</a:t>
            </a:r>
          </a:p>
          <a:p>
            <a:pPr marL="171450" indent="-171450">
              <a:buFont typeface="Arial" panose="020B0604020202020204" pitchFamily="34" charset="0"/>
              <a:buChar char="•"/>
            </a:pPr>
            <a:r>
              <a:rPr lang="en-US"/>
              <a:t>Stay out of the way of any emergency activity, keep in the background as much as possible, and stop what you were doing if the situation is ongoing.</a:t>
            </a:r>
          </a:p>
          <a:p>
            <a:pPr marL="171450" indent="-171450">
              <a:buFont typeface="Arial" panose="020B0604020202020204" pitchFamily="34" charset="0"/>
              <a:buChar char="•"/>
            </a:pPr>
            <a:r>
              <a:rPr lang="en-US"/>
              <a:t>Talk to the home manager or another senior member of staff and ask them what they would like you to do.</a:t>
            </a:r>
          </a:p>
          <a:p>
            <a:pPr marL="171450" indent="-171450">
              <a:buFont typeface="Arial" panose="020B0604020202020204" pitchFamily="34" charset="0"/>
              <a:buChar char="•"/>
            </a:pPr>
            <a:r>
              <a:rPr lang="en-US"/>
              <a:t>They may suggest that you wait a short time somewhere out of the way and then continue with the visit as planned.</a:t>
            </a:r>
          </a:p>
          <a:p>
            <a:pPr marL="171450" indent="-171450">
              <a:buFont typeface="Arial" panose="020B0604020202020204" pitchFamily="34" charset="0"/>
              <a:buChar char="•"/>
            </a:pPr>
            <a:r>
              <a:rPr lang="en-US"/>
              <a:t>Alternatively, they might ask if you could leave and come back on another occasion to complete the visit. You should follow their preference.</a:t>
            </a:r>
          </a:p>
          <a:p>
            <a:pPr marL="171450" indent="-171450">
              <a:buFont typeface="Arial" panose="020B0604020202020204" pitchFamily="34" charset="0"/>
              <a:buChar char="•"/>
            </a:pPr>
            <a:r>
              <a:rPr lang="en-US"/>
              <a:t>If they do suggest you continue the visit, ask for their view on how much other residents will be aware and affected by what has happened.</a:t>
            </a:r>
          </a:p>
          <a:p>
            <a:pPr marL="171450" indent="-171450">
              <a:buFont typeface="Arial" panose="020B0604020202020204" pitchFamily="34" charset="0"/>
              <a:buChar char="•"/>
            </a:pPr>
            <a:r>
              <a:rPr lang="en-US"/>
              <a:t>Be aware of how other residents might have been affected as you are talking to them.</a:t>
            </a:r>
          </a:p>
          <a:p>
            <a:pPr marL="171450" indent="-171450">
              <a:buFont typeface="Arial" panose="020B0604020202020204" pitchFamily="34" charset="0"/>
              <a:buChar char="•"/>
            </a:pPr>
            <a:r>
              <a:rPr lang="en-US"/>
              <a:t>It’s important to remember that it’s not your role to pass the news of what has happened on to other residents or family members / visitors.</a:t>
            </a:r>
          </a:p>
          <a:p>
            <a:pPr marL="171450" indent="-171450">
              <a:buFont typeface="Arial" panose="020B0604020202020204" pitchFamily="34" charset="0"/>
              <a:buChar char="•"/>
            </a:pPr>
            <a:r>
              <a:rPr lang="en-US"/>
              <a:t>The Lead </a:t>
            </a:r>
            <a:r>
              <a:rPr lang="en-US" err="1"/>
              <a:t>Authorised</a:t>
            </a:r>
            <a:r>
              <a:rPr lang="en-US"/>
              <a:t> Representative should check how other </a:t>
            </a:r>
            <a:r>
              <a:rPr lang="en-US" err="1"/>
              <a:t>Authorised</a:t>
            </a:r>
            <a:r>
              <a:rPr lang="en-US"/>
              <a:t> Representatives have been affected by the event, find out if they are feeling okay to continue with the visit activity, offer an opportunity to talk about how they are feeling. An opportunity to talk about what has happened should be repeated after the visit. The Lead </a:t>
            </a:r>
            <a:r>
              <a:rPr lang="en-US" err="1"/>
              <a:t>Authorised</a:t>
            </a:r>
            <a:r>
              <a:rPr lang="en-US"/>
              <a:t> Representative should let the Healthwatch Manager know what happened and talk to them about how they are feeling about it.</a:t>
            </a:r>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33</a:t>
            </a:fld>
            <a:endParaRPr lang="en-GB"/>
          </a:p>
        </p:txBody>
      </p:sp>
    </p:spTree>
    <p:extLst>
      <p:ext uri="{BB962C8B-B14F-4D97-AF65-F5344CB8AC3E}">
        <p14:creationId xmlns:p14="http://schemas.microsoft.com/office/powerpoint/2010/main" val="2962176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a:t>7 minutes,</a:t>
            </a:r>
          </a:p>
          <a:p>
            <a:endParaRPr lang="en-GB"/>
          </a:p>
          <a:p>
            <a:r>
              <a:rPr lang="en-GB"/>
              <a:t>Talk through the slide.</a:t>
            </a:r>
          </a:p>
          <a:p>
            <a:endParaRPr lang="en-GB"/>
          </a:p>
          <a:p>
            <a:r>
              <a:rPr lang="en-GB"/>
              <a:t>Find your person – decide who it is that you are going to approach to have a conversation with. – hopefully, you and the team with you will be offered a tour of the premises – you will need any access codes that are used.</a:t>
            </a:r>
          </a:p>
          <a:p>
            <a:endParaRPr lang="en-GB"/>
          </a:p>
          <a:p>
            <a:r>
              <a:rPr lang="en-GB"/>
              <a:t>Familiarise yourself with the Conversation Guide template which gives you both ideas of things to talk about with residents and staff – and also ideas of things to look out for to make your own observations.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GDPR:  best practice is to keep any personally identifiable information collected to a minimum.  First name (or preferred form of address), age, gender, ethnicity,  potentially how long they have been in that particular care home.  If there is a certain characteristic to be explored through the stated purpose of the visit (sexuality/ disability etc) then record that.  Your e</a:t>
            </a:r>
            <a:r>
              <a:rPr lang="en-GB" b="0"/>
              <a:t>xplanation to Residents should stress that the information they </a:t>
            </a:r>
            <a:r>
              <a:rPr lang="en-GB"/>
              <a:t>provide will be used anonymously (which is different to confidential), and that the raw data/ notes will be destroyed in line with your Healthwatch retention/ GDPR policies.</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Note: If there are questions from the group about why we collect the demographics, it is because there is value in showing that the evidence reflects the experiences of a wide number of people living in the home,  rather than just one or two. It’s also important to help identify if the experience of some people is different to that of others because of their demographic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It can be important to note gender and ethnicity</a:t>
            </a:r>
            <a:r>
              <a:rPr lang="en-GB" b="0"/>
              <a:t> as these differences may highlight particular areas of good practice, or potential improvements – but in general terms.</a:t>
            </a:r>
          </a:p>
          <a:p>
            <a:endParaRPr lang="en-GB"/>
          </a:p>
          <a:p>
            <a:endParaRPr lang="en-GB"/>
          </a:p>
          <a:p>
            <a:r>
              <a:rPr lang="en-GB"/>
              <a:t>If it is a very small home, it is likely that staff will know who has been spoken to anyway.  To keep things anonymous is then up to the person writing the report – they should be using non-specific pronouns (they/ them) and perhaps not including direct quotes if the phrasing may lead to identification.  If, while speaking to someone, they say something that you think would make a great quote – tell them you like that sentence and ask if it would be okay to use it in the report.  Consent should always be our first thought!</a:t>
            </a:r>
          </a:p>
        </p:txBody>
      </p:sp>
      <p:sp>
        <p:nvSpPr>
          <p:cNvPr id="4" name="Slide Number Placeholder 3"/>
          <p:cNvSpPr>
            <a:spLocks noGrp="1"/>
          </p:cNvSpPr>
          <p:nvPr>
            <p:ph type="sldNum" sz="quarter" idx="5"/>
          </p:nvPr>
        </p:nvSpPr>
        <p:spPr/>
        <p:txBody>
          <a:bodyPr/>
          <a:lstStyle/>
          <a:p>
            <a:fld id="{4EE68B5F-D307-4135-93FD-44AEFFEFA4CE}" type="slidenum">
              <a:rPr lang="en-GB" smtClean="0"/>
              <a:pPr/>
              <a:t>34</a:t>
            </a:fld>
            <a:endParaRPr lang="en-GB"/>
          </a:p>
        </p:txBody>
      </p:sp>
    </p:spTree>
    <p:extLst>
      <p:ext uri="{BB962C8B-B14F-4D97-AF65-F5344CB8AC3E}">
        <p14:creationId xmlns:p14="http://schemas.microsoft.com/office/powerpoint/2010/main" val="287872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10 minutes for this and the next slide (if you are using the next slide)</a:t>
            </a:r>
            <a:br>
              <a:rPr lang="en-GB"/>
            </a:br>
            <a:endParaRPr lang="en-GB"/>
          </a:p>
          <a:p>
            <a:r>
              <a:rPr lang="en-GB"/>
              <a:t>You could have a quick discussions about the pros and cons of each location – including your Healthwatch view/ policy on different spaces.  The next slide is a deeper discussion activity about having conversations with residents in their bedrooms.</a:t>
            </a:r>
          </a:p>
          <a:p>
            <a:endParaRPr lang="en-GB"/>
          </a:p>
          <a:p>
            <a:r>
              <a:rPr lang="en-GB"/>
              <a:t>People might want to chat about what ‘Safety first’ means to them – this is covered in the next slide.</a:t>
            </a:r>
          </a:p>
          <a:p>
            <a:endParaRPr lang="en-GB"/>
          </a:p>
          <a:p>
            <a:r>
              <a:rPr lang="en-GB"/>
              <a:t>If you know all the participants’ Healthwatch does not allow conversations in bedrooms, and so you are not using the next slide, then ‘Safety’ here, different to the resident safety, is about making sure that ARs are not put into difficult situations.</a:t>
            </a:r>
          </a:p>
          <a:p>
            <a:endParaRPr lang="en-GB"/>
          </a:p>
          <a:p>
            <a:r>
              <a:rPr lang="en-GB"/>
              <a:t>When people have dementia, they can often develop false beliefs and there is the potential for accusations to be made. They may believe that someone has stolen their remote, their keys, their cash. Making sure that ARs work in pairs when talking to individual residents in less populated areas (bedrooms is generally the example) such as small lounge areas where it is only the ARs and the resident present, is a good way to get around this.  It is mostly about common sense and being aware of the risks in the same way as any ‘lone working’ situation.</a:t>
            </a:r>
          </a:p>
          <a:p>
            <a:endParaRPr lang="en-GB"/>
          </a:p>
          <a:p>
            <a:r>
              <a:rPr lang="en-GB"/>
              <a:t>Busier communal areas are not such a risk, but there is less opportunity then for the resident to be able to speak freely if they are not having the best experience.</a:t>
            </a:r>
          </a:p>
        </p:txBody>
      </p:sp>
      <p:sp>
        <p:nvSpPr>
          <p:cNvPr id="4" name="Slide Number Placeholder 3"/>
          <p:cNvSpPr>
            <a:spLocks noGrp="1"/>
          </p:cNvSpPr>
          <p:nvPr>
            <p:ph type="sldNum" sz="quarter" idx="5"/>
          </p:nvPr>
        </p:nvSpPr>
        <p:spPr/>
        <p:txBody>
          <a:bodyPr/>
          <a:lstStyle/>
          <a:p>
            <a:fld id="{4EE68B5F-D307-4135-93FD-44AEFFEFA4CE}" type="slidenum">
              <a:rPr lang="en-GB" smtClean="0"/>
              <a:pPr/>
              <a:t>35</a:t>
            </a:fld>
            <a:endParaRPr lang="en-GB"/>
          </a:p>
        </p:txBody>
      </p:sp>
    </p:spTree>
    <p:extLst>
      <p:ext uri="{BB962C8B-B14F-4D97-AF65-F5344CB8AC3E}">
        <p14:creationId xmlns:p14="http://schemas.microsoft.com/office/powerpoint/2010/main" val="133570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a:t>Timing: included in the time for the previous slide.</a:t>
            </a:r>
          </a:p>
          <a:p>
            <a:endParaRPr lang="en-GB"/>
          </a:p>
          <a:p>
            <a:r>
              <a:rPr lang="en-GB"/>
              <a:t>If all the participants’ Healthwatch don’t allow ARs to enter bedrooms then remove this slide.</a:t>
            </a:r>
          </a:p>
          <a:p>
            <a:endParaRPr lang="en-GB"/>
          </a:p>
          <a:p>
            <a:r>
              <a:rPr lang="en-GB"/>
              <a:t>Discussion – </a:t>
            </a:r>
          </a:p>
          <a:p>
            <a:endParaRPr lang="en-GB"/>
          </a:p>
          <a:p>
            <a:r>
              <a:rPr lang="en-GB"/>
              <a:t>Best practice is: </a:t>
            </a:r>
          </a:p>
          <a:p>
            <a:r>
              <a:rPr lang="en-GB"/>
              <a:t>Knock and wait to be invited and then seek consent to speak with the resident  </a:t>
            </a:r>
          </a:p>
          <a:p>
            <a:r>
              <a:rPr lang="en-GB"/>
              <a:t>Door to stay open</a:t>
            </a:r>
          </a:p>
          <a:p>
            <a:r>
              <a:rPr lang="en-GB"/>
              <a:t>Don’t sit on the bed</a:t>
            </a:r>
          </a:p>
          <a:p>
            <a:r>
              <a:rPr lang="en-GB"/>
              <a:t>Two ARs – safety for both ARs and resident</a:t>
            </a:r>
          </a:p>
          <a:p>
            <a:endParaRPr lang="en-GB"/>
          </a:p>
          <a:p>
            <a:r>
              <a:rPr lang="en-GB"/>
              <a:t>These are some things someone who is bedbound might be able to tell us about:</a:t>
            </a:r>
          </a:p>
          <a:p>
            <a:endParaRPr lang="en-GB"/>
          </a:p>
          <a:p>
            <a:r>
              <a:rPr lang="en-GB"/>
              <a:t>What has led to them being confined to bed? – would they like to get out of bed?  Would they be able to get out of bed if there were enough staff to assist them/ if they had an appropriate hoist/ wheelchair.</a:t>
            </a:r>
          </a:p>
          <a:p>
            <a:r>
              <a:rPr lang="en-GB"/>
              <a:t>Loneliness and isolation – what happens for the resident to mitigate these?</a:t>
            </a:r>
          </a:p>
          <a:p>
            <a:r>
              <a:rPr lang="en-GB"/>
              <a:t>Bathing/ personal hygiene – how often do they get bathed?  </a:t>
            </a:r>
          </a:p>
          <a:p>
            <a:r>
              <a:rPr lang="en-GB"/>
              <a:t>Are they supported to clean their teeth?  What activities are provided to them?  How do they manage meals? </a:t>
            </a:r>
          </a:p>
          <a:p>
            <a:r>
              <a:rPr lang="en-GB"/>
              <a:t>Do they have a mattress that helps prevent pressure sores?  Are the carers responsive to the call bell?  Are they happy with the way their continence is managed?</a:t>
            </a:r>
          </a:p>
          <a:p>
            <a:r>
              <a:rPr lang="en-GB"/>
              <a:t>How are they kept engaged and in touch with family and friends?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i="0"/>
              <a:t>Additional discussion point if you have time: What are people’s overall thoughts about what we might be missing if we don’t talk to people who appear to be bedbound?</a:t>
            </a:r>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36</a:t>
            </a:fld>
            <a:endParaRPr lang="en-GB"/>
          </a:p>
        </p:txBody>
      </p:sp>
    </p:spTree>
    <p:extLst>
      <p:ext uri="{BB962C8B-B14F-4D97-AF65-F5344CB8AC3E}">
        <p14:creationId xmlns:p14="http://schemas.microsoft.com/office/powerpoint/2010/main" val="3651798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a:t>
            </a:r>
            <a:endParaRPr lang="en-GB" b="1"/>
          </a:p>
          <a:p>
            <a:endParaRPr lang="en-GB" b="1"/>
          </a:p>
          <a:p>
            <a:r>
              <a:rPr lang="en-GB" b="0"/>
              <a:t>Tell people that this slide gives a general idea of how you might introduce yourself and start off a conversation with a resident. But of course, everyone will adapt the wording a bit to suit their style and the situation.</a:t>
            </a:r>
          </a:p>
          <a:p>
            <a:endParaRPr lang="en-GB" b="0"/>
          </a:p>
          <a:p>
            <a:r>
              <a:rPr lang="en-GB" b="0"/>
              <a:t>Invite those participants who have already done visits to care homes to share any thoughts about how they introduced themselves to residents to start a conversation.</a:t>
            </a:r>
          </a:p>
          <a:p>
            <a:r>
              <a:rPr lang="en-GB" b="0"/>
              <a:t>Invite those participants who haven’t yet done any visits to care homes to share any concerns they have about introducing themselves and starting off conversations with residents. </a:t>
            </a:r>
          </a:p>
          <a:p>
            <a:endParaRPr lang="en-GB" b="0"/>
          </a:p>
          <a:p>
            <a:r>
              <a:rPr lang="en-GB" b="0"/>
              <a:t>Ask other participants to share any thoughts on what people raise.</a:t>
            </a:r>
          </a:p>
          <a:p>
            <a:endParaRPr lang="en-GB" i="1"/>
          </a:p>
          <a:p>
            <a:r>
              <a:rPr lang="en-GB" i="0"/>
              <a:t>Make clear what they talk to you about will be kept anonymous so people reading the report won’t be able to see who said what. This is not the same as confidential, as it will be included in a report and your conversation isn’t just a private interview.</a:t>
            </a:r>
          </a:p>
        </p:txBody>
      </p:sp>
      <p:sp>
        <p:nvSpPr>
          <p:cNvPr id="4" name="Slide Number Placeholder 3"/>
          <p:cNvSpPr>
            <a:spLocks noGrp="1"/>
          </p:cNvSpPr>
          <p:nvPr>
            <p:ph type="sldNum" sz="quarter" idx="5"/>
          </p:nvPr>
        </p:nvSpPr>
        <p:spPr/>
        <p:txBody>
          <a:bodyPr/>
          <a:lstStyle/>
          <a:p>
            <a:fld id="{4EE68B5F-D307-4135-93FD-44AEFFEFA4CE}" type="slidenum">
              <a:rPr lang="en-GB" smtClean="0"/>
              <a:pPr/>
              <a:t>37</a:t>
            </a:fld>
            <a:endParaRPr lang="en-GB"/>
          </a:p>
        </p:txBody>
      </p:sp>
    </p:spTree>
    <p:extLst>
      <p:ext uri="{BB962C8B-B14F-4D97-AF65-F5344CB8AC3E}">
        <p14:creationId xmlns:p14="http://schemas.microsoft.com/office/powerpoint/2010/main" val="23743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minutes</a:t>
            </a:r>
          </a:p>
          <a:p>
            <a:endParaRPr lang="en-GB"/>
          </a:p>
          <a:p>
            <a:r>
              <a:rPr lang="en-GB"/>
              <a:t>Talk through this slide</a:t>
            </a:r>
            <a:br>
              <a:rPr lang="en-GB"/>
            </a:br>
            <a:endParaRPr lang="en-GB"/>
          </a:p>
          <a:p>
            <a:r>
              <a:rPr lang="en-GB"/>
              <a:t>Then ask the group to provide any other tips and tricks they might have to guiding conversations to cover the topics you’re hoping to cover with a resident without taking over the conversation.</a:t>
            </a:r>
          </a:p>
          <a:p>
            <a:endParaRPr lang="en-GB"/>
          </a:p>
          <a:p>
            <a:r>
              <a:rPr lang="en-GB"/>
              <a:t>If residents withdraw consent – AR should ask if it is OK to use the information already given.  If the resident is agitated or distressed, reassure them that its fine, check in to see if they would like you to get a carer to sit with them, or if they are ok with being left alone.</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38</a:t>
            </a:fld>
            <a:endParaRPr lang="en-GB"/>
          </a:p>
        </p:txBody>
      </p:sp>
    </p:spTree>
    <p:extLst>
      <p:ext uri="{BB962C8B-B14F-4D97-AF65-F5344CB8AC3E}">
        <p14:creationId xmlns:p14="http://schemas.microsoft.com/office/powerpoint/2010/main" val="422578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7972-3BEE-5ABB-3257-EF6AD5DC5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179E3-F4D1-B783-49A3-0F69A289F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2C341-4A99-6F31-87D7-45D23D22634E}"/>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3626844C-50EF-61FD-4266-BB829DE83E00}"/>
              </a:ext>
            </a:extLst>
          </p:cNvPr>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3841785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15 minutes break</a:t>
            </a:r>
          </a:p>
          <a:p>
            <a:r>
              <a:rPr lang="en-GB" b="1"/>
              <a:t>Overall timing for Part 2 up to this point = 1 hour 25 minutes before this break.</a:t>
            </a:r>
          </a:p>
          <a:p>
            <a:r>
              <a:rPr lang="en-GB" b="1"/>
              <a:t>1 hour 40 minutes after this break.</a:t>
            </a:r>
          </a:p>
          <a:p>
            <a:endParaRPr lang="en-GB" b="1"/>
          </a:p>
          <a:p>
            <a:r>
              <a:rPr lang="en-GB" b="0"/>
              <a:t>There is now 40 minutes to cover discussing the scenarios that follow.</a:t>
            </a:r>
          </a:p>
          <a:p>
            <a:r>
              <a:rPr lang="en-GB" b="0"/>
              <a:t>Then that leaves 10 minutes for the final content that follows those.</a:t>
            </a:r>
          </a:p>
          <a:p>
            <a:endParaRPr lang="en-GB" b="0"/>
          </a:p>
          <a:p>
            <a:r>
              <a:rPr lang="en-GB" b="0"/>
              <a:t>The next slide includes some suggestions for how you might run the scenarios section.</a:t>
            </a:r>
          </a:p>
          <a:p>
            <a:endParaRPr lang="en-GB" b="0"/>
          </a:p>
          <a:p>
            <a:endParaRPr lang="en-GB" b="0"/>
          </a:p>
          <a:p>
            <a:endParaRPr lang="en-GB" b="1"/>
          </a:p>
        </p:txBody>
      </p:sp>
      <p:sp>
        <p:nvSpPr>
          <p:cNvPr id="4" name="Slide Number Placeholder 3"/>
          <p:cNvSpPr>
            <a:spLocks noGrp="1"/>
          </p:cNvSpPr>
          <p:nvPr>
            <p:ph type="sldNum" sz="quarter" idx="5"/>
          </p:nvPr>
        </p:nvSpPr>
        <p:spPr/>
        <p:txBody>
          <a:bodyPr/>
          <a:lstStyle/>
          <a:p>
            <a:fld id="{4EE68B5F-D307-4135-93FD-44AEFFEFA4CE}" type="slidenum">
              <a:rPr lang="en-GB" smtClean="0"/>
              <a:pPr/>
              <a:t>39</a:t>
            </a:fld>
            <a:endParaRPr lang="en-GB"/>
          </a:p>
        </p:txBody>
      </p:sp>
    </p:spTree>
    <p:extLst>
      <p:ext uri="{BB962C8B-B14F-4D97-AF65-F5344CB8AC3E}">
        <p14:creationId xmlns:p14="http://schemas.microsoft.com/office/powerpoint/2010/main" val="2365845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771B4-6EF2-5946-BA45-10A22C593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9E8E0-510E-4F34-EEC1-9B2337B05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D980F-A9CD-0AE1-76EE-1C85F62A3A21}"/>
              </a:ext>
            </a:extLst>
          </p:cNvPr>
          <p:cNvSpPr>
            <a:spLocks noGrp="1"/>
          </p:cNvSpPr>
          <p:nvPr>
            <p:ph type="body" idx="1"/>
          </p:nvPr>
        </p:nvSpPr>
        <p:spPr/>
        <p:txBody>
          <a:bodyPr>
            <a:normAutofit fontScale="70000" lnSpcReduction="20000"/>
          </a:bodyPr>
          <a:lstStyle/>
          <a:p>
            <a:r>
              <a:rPr lang="en-GB" b="1"/>
              <a:t>40 minutes has been allowed in the timings for this scenarios section.</a:t>
            </a:r>
          </a:p>
          <a:p>
            <a:r>
              <a:rPr lang="en-GB" b="1"/>
              <a:t>Some Healthwatch may consider including  some form of role play exercise at this point in the training instead of discussing scenarios. However, it’s suggested that it can be very difficult to ensure a role play provides something useful for all participants and will often depend too much on individual’s abilities to play the part of a care home resident or staff member, whilst avoiding caricature and stereotyping.</a:t>
            </a:r>
          </a:p>
          <a:p>
            <a:r>
              <a:rPr lang="en-GB" b="1"/>
              <a:t>Our suggestion is that a wider range of useful issues will be covered with these scenarios, or others you may want to write yourself.</a:t>
            </a:r>
          </a:p>
          <a:p>
            <a:endParaRPr lang="en-GB" b="1"/>
          </a:p>
          <a:p>
            <a:r>
              <a:rPr lang="en-GB" b="0"/>
              <a:t>It’s suggested that a small group would take 10 minutes to discuss each scenario. So, there is unlikely to be enough time to use them all if everyone talks about all of them fully.</a:t>
            </a:r>
          </a:p>
          <a:p>
            <a:endParaRPr lang="en-GB" b="1"/>
          </a:p>
          <a:p>
            <a:r>
              <a:rPr lang="en-GB"/>
              <a:t>Depending on the size of your group, you may decide, if you can, to split people into smaller groups to discuss the scenarios and answer the three questions.</a:t>
            </a:r>
          </a:p>
          <a:p>
            <a:endParaRPr lang="en-GB"/>
          </a:p>
          <a:p>
            <a:r>
              <a:rPr lang="en-GB"/>
              <a:t>You’ll need to work out in advance of the training how you will give people in different groups access to all the scenarios that are on the different slides. You may need to print some off if you are delivering an in-person session (you could use the handout version of this pack), or have them on a tablet or laptop for people to refer to.</a:t>
            </a:r>
          </a:p>
          <a:p>
            <a:endParaRPr lang="en-GB"/>
          </a:p>
          <a:p>
            <a:r>
              <a:rPr lang="en-GB"/>
              <a:t>If you are running an online session then you might decide to email the scenario slides to participants before the day so they can refer to them when you get to this point.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Take account of the time available and think about how long it will take for a group to talk though each scenario so that as many people as possible have a chance to contribute. You might decide to ask different groups to discuss different scenarios, with someone taking a few notes to then feed back to the full group afterwards.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just ask all groups to work through the scenarios starting with the first then you are quite likely to find no-one has got to the later ones.</a:t>
            </a:r>
          </a:p>
          <a:p>
            <a:endParaRPr lang="en-GB"/>
          </a:p>
          <a:p>
            <a:r>
              <a:rPr lang="en-GB"/>
              <a:t>Decide how you are going to feed back or recap when groups come back to the main group again. Don’t forget that you’ll need to allow a reasonable amount of time for this feeding back too and it’s likely people who were in other groups might also then have some comments. You’ll need to manage this so that the full discussions aren’t completely repeated. You’ll also need to allow a bit of time to contribute yourself if there are parts of the example answers that you think need to be mentioned.</a:t>
            </a:r>
          </a:p>
          <a:p>
            <a:endParaRPr lang="en-GB"/>
          </a:p>
          <a:p>
            <a:r>
              <a:rPr lang="en-GB"/>
              <a:t>If you decide to work through the scenarios with the full group of participants together then try to ensure everyone gets the opportunity to contribute. Invite different people to start off giving their thoughts, but also make sure they know they can ‘pass’ if they don’t want to contribute or want more time to think.</a:t>
            </a:r>
          </a:p>
          <a:p>
            <a:endParaRPr lang="en-GB"/>
          </a:p>
          <a:p>
            <a:r>
              <a:rPr lang="en-GB" b="1"/>
              <a:t>There’s not a single right answer to each of the scenario questions. But in the notes section of each slide you’ll find some suggestions about the issues raised, what you might think about, and what you might do in each case. You can use these suggested points in your feeding back discussion with the group. You may want to copy them into a separate handout to send to the group after the training.</a:t>
            </a:r>
          </a:p>
        </p:txBody>
      </p:sp>
      <p:sp>
        <p:nvSpPr>
          <p:cNvPr id="4" name="Slide Number Placeholder 3">
            <a:extLst>
              <a:ext uri="{FF2B5EF4-FFF2-40B4-BE49-F238E27FC236}">
                <a16:creationId xmlns:a16="http://schemas.microsoft.com/office/drawing/2014/main" id="{CDC10528-D9B7-0267-54E7-7E1346631DBC}"/>
              </a:ext>
            </a:extLst>
          </p:cNvPr>
          <p:cNvSpPr>
            <a:spLocks noGrp="1"/>
          </p:cNvSpPr>
          <p:nvPr>
            <p:ph type="sldNum" sz="quarter" idx="5"/>
          </p:nvPr>
        </p:nvSpPr>
        <p:spPr/>
        <p:txBody>
          <a:bodyPr/>
          <a:lstStyle/>
          <a:p>
            <a:fld id="{4EE68B5F-D307-4135-93FD-44AEFFEFA4CE}" type="slidenum">
              <a:rPr lang="en-GB" smtClean="0"/>
              <a:pPr/>
              <a:t>40</a:t>
            </a:fld>
            <a:endParaRPr lang="en-GB"/>
          </a:p>
        </p:txBody>
      </p:sp>
    </p:spTree>
    <p:extLst>
      <p:ext uri="{BB962C8B-B14F-4D97-AF65-F5344CB8AC3E}">
        <p14:creationId xmlns:p14="http://schemas.microsoft.com/office/powerpoint/2010/main" val="1128949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a:t>See previous slide for suggestions on how to run the discussions of these scenarios.</a:t>
            </a:r>
          </a:p>
          <a:p>
            <a:r>
              <a:rPr lang="en-GB"/>
              <a:t>It’s suggested that you should allow 40 minutes for this scenarios section of the training.</a:t>
            </a:r>
          </a:p>
          <a:p>
            <a:endParaRPr lang="en-GB"/>
          </a:p>
          <a:p>
            <a:r>
              <a:rPr lang="en-GB"/>
              <a:t>There’s no single correct answer to each of these scenarios. There’s likely to be a range of possible issues, things you might think about, and options for what you might do. Some of these will depend on more specific details of the situation if you came across it in real life.</a:t>
            </a:r>
          </a:p>
          <a:p>
            <a:endParaRPr lang="en-GB"/>
          </a:p>
          <a:p>
            <a:r>
              <a:rPr lang="en-GB"/>
              <a:t>The points below provide some suggestions to help you feed back and discuss the scenario with the group.</a:t>
            </a:r>
          </a:p>
          <a:p>
            <a:endParaRPr lang="en-GB"/>
          </a:p>
          <a:p>
            <a:r>
              <a:rPr lang="en-GB" b="1"/>
              <a:t>Scenario discussion 1</a:t>
            </a:r>
          </a:p>
          <a:p>
            <a:endParaRPr lang="en-GB" b="1"/>
          </a:p>
          <a:p>
            <a:pPr marL="171450" indent="-171450">
              <a:buFont typeface="Arial" panose="020B0604020202020204" pitchFamily="34" charset="0"/>
              <a:buChar char="•"/>
            </a:pPr>
            <a:r>
              <a:rPr lang="en-GB" b="0"/>
              <a:t>Can you pick up anything from non-verbal cues? Does Lucy seem comfortable with the situation?</a:t>
            </a:r>
          </a:p>
          <a:p>
            <a:pPr marL="171450" indent="-171450">
              <a:buFont typeface="Arial" panose="020B0604020202020204" pitchFamily="34" charset="0"/>
              <a:buChar char="•"/>
            </a:pPr>
            <a:r>
              <a:rPr lang="en-GB" b="0"/>
              <a:t>Do you get any indication that Lucy is changing the subject because cognitively they don’t stay focused on the topic, or because they aren’t comfortable speaking with the care assistant there?</a:t>
            </a:r>
          </a:p>
          <a:p>
            <a:pPr marL="171450" indent="-171450">
              <a:buFont typeface="Arial" panose="020B0604020202020204" pitchFamily="34" charset="0"/>
              <a:buChar char="•"/>
            </a:pPr>
            <a:r>
              <a:rPr lang="en-GB" b="0"/>
              <a:t>Does the care assistant seem overbearing or not?</a:t>
            </a:r>
            <a:br>
              <a:rPr lang="en-GB" b="0"/>
            </a:br>
            <a:br>
              <a:rPr lang="en-GB" b="0"/>
            </a:br>
            <a:r>
              <a:rPr lang="en-GB" b="0"/>
              <a:t>If </a:t>
            </a:r>
            <a:r>
              <a:rPr lang="en-GB" b="0" u="sng"/>
              <a:t>you don’t pick up any concerns </a:t>
            </a:r>
            <a:r>
              <a:rPr lang="en-GB" b="0"/>
              <a:t>about feedback not being easy to gather from Lucy with the care assistant there:</a:t>
            </a:r>
            <a:br>
              <a:rPr lang="en-GB" b="0"/>
            </a:br>
            <a:endParaRPr lang="en-GB" b="0"/>
          </a:p>
          <a:p>
            <a:pPr marL="171450" indent="-171450">
              <a:buFont typeface="Arial" panose="020B0604020202020204" pitchFamily="34" charset="0"/>
              <a:buChar char="•"/>
            </a:pPr>
            <a:r>
              <a:rPr lang="en-GB" b="0"/>
              <a:t>You could widen the conversation out to be less about the specific points you want to cover and ask about whether they’ve been enjoying the card game they were playing or talk about things you see around the room. You’d be trying to adjust your approach to chatting to bring a different mood/vibe to the conversation. This could lead on to them starting to talk about other activities in the home or other things about the surroundings.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You could gently wrap up the conversation on the basis that you’re not going to gather much more about the areas you want to explore. You can’t insist someone answers your specific questions.</a:t>
            </a:r>
            <a:br>
              <a:rPr lang="en-GB" b="0"/>
            </a:br>
            <a:br>
              <a:rPr lang="en-GB" b="0"/>
            </a:br>
            <a:r>
              <a:rPr lang="en-GB" b="0"/>
              <a:t>If </a:t>
            </a:r>
            <a:r>
              <a:rPr lang="en-GB" b="0" u="sng"/>
              <a:t>you do have some concerns </a:t>
            </a:r>
            <a:r>
              <a:rPr lang="en-GB" b="0"/>
              <a:t>about feedback not being easy to gather from Lucy with the care assistant there:</a:t>
            </a:r>
            <a:br>
              <a:rPr lang="en-GB" b="0"/>
            </a:br>
            <a:endParaRPr lang="en-GB" b="0"/>
          </a:p>
          <a:p>
            <a:pPr marL="171450" indent="-171450">
              <a:buFont typeface="Arial" panose="020B0604020202020204" pitchFamily="34" charset="0"/>
              <a:buChar char="•"/>
            </a:pPr>
            <a:r>
              <a:rPr lang="en-GB" b="0"/>
              <a:t>You could gently wrap up the conversation and go and speak to your lead Authorised Representative. See if you can arrange with them to come and talk to the care assistant and maybe lead them away to do something else. This might then leave you to talk to Lucy alone.</a:t>
            </a:r>
          </a:p>
          <a:p>
            <a:pPr marL="171450" indent="-171450">
              <a:buFont typeface="Arial" panose="020B0604020202020204" pitchFamily="34" charset="0"/>
              <a:buChar char="•"/>
            </a:pPr>
            <a:r>
              <a:rPr lang="en-GB" b="0"/>
              <a:t>Alternatively, you could keep an eye out for when the care assistant has left Lucy and go back and speak to them then. If the care assistant then rushed back to join you both, that might raise your concerns further.</a:t>
            </a:r>
          </a:p>
          <a:p>
            <a:pPr marL="171450" indent="-171450">
              <a:buFont typeface="Arial" panose="020B0604020202020204" pitchFamily="34" charset="0"/>
              <a:buChar char="•"/>
            </a:pPr>
            <a:r>
              <a:rPr lang="en-GB" b="0"/>
              <a:t>You could talk to the home manager at the end of the visit to ask if there might be a reason that some staff came across a bit over-protective of residents. Sometimes care homes that are very keen to be considered highly rated (especially if it’s maintaining an existing good rating) could be too keen to monitor every interaction.</a:t>
            </a:r>
            <a:br>
              <a:rPr lang="en-GB" b="0"/>
            </a:br>
            <a:endParaRPr lang="en-GB" b="0"/>
          </a:p>
          <a:p>
            <a:pPr marL="171450" indent="-171450">
              <a:buFont typeface="Arial" panose="020B0604020202020204" pitchFamily="34" charset="0"/>
              <a:buChar char="•"/>
            </a:pPr>
            <a:r>
              <a:rPr lang="en-GB" b="0"/>
              <a:t>If the situation appeared particularly concerning then you might speak to the lead Authorised Representative or Healthwatch Manager about local Safeguarding arrangements.</a:t>
            </a: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41</a:t>
            </a:fld>
            <a:endParaRPr lang="en-GB"/>
          </a:p>
        </p:txBody>
      </p:sp>
    </p:spTree>
    <p:extLst>
      <p:ext uri="{BB962C8B-B14F-4D97-AF65-F5344CB8AC3E}">
        <p14:creationId xmlns:p14="http://schemas.microsoft.com/office/powerpoint/2010/main" val="3445654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B802-53B7-1781-96B5-90701D2EB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11D3D-EB06-4570-74C8-5C21F0BA4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26180-5188-5571-5C1D-0A557CAD2A9D}"/>
              </a:ext>
            </a:extLst>
          </p:cNvPr>
          <p:cNvSpPr>
            <a:spLocks noGrp="1"/>
          </p:cNvSpPr>
          <p:nvPr>
            <p:ph type="body" idx="1"/>
          </p:nvPr>
        </p:nvSpPr>
        <p:spPr/>
        <p:txBody>
          <a:bodyPr>
            <a:normAutofit/>
          </a:bodyPr>
          <a:lstStyle/>
          <a:p>
            <a:r>
              <a:rPr lang="en-GB"/>
              <a:t>See earlier slide for suggestions on how to run the discussions of these scenarios.</a:t>
            </a:r>
          </a:p>
          <a:p>
            <a:r>
              <a:rPr lang="en-GB"/>
              <a:t>It’s suggested that you should allow 40 minutes for this scenarios section of the training.</a:t>
            </a:r>
          </a:p>
          <a:p>
            <a:endParaRPr lang="en-GB"/>
          </a:p>
          <a:p>
            <a:r>
              <a:rPr lang="en-GB"/>
              <a:t>There’s no single correct answer to each of these scenarios. There’s likely to be a range of possible issues, things you might think about, and options for what you might do. Some of these will depend on more specific details of the situation if you came across it in real life.</a:t>
            </a:r>
          </a:p>
          <a:p>
            <a:endParaRPr lang="en-GB"/>
          </a:p>
          <a:p>
            <a:r>
              <a:rPr lang="en-GB"/>
              <a:t>The points below provide some suggestions to help you feed back and discuss the scenario with the group.</a:t>
            </a:r>
          </a:p>
          <a:p>
            <a:endParaRPr lang="en-GB"/>
          </a:p>
          <a:p>
            <a:r>
              <a:rPr lang="en-GB" b="1"/>
              <a:t>Scenario discussion 2</a:t>
            </a:r>
          </a:p>
          <a:p>
            <a:endParaRPr lang="en-GB" b="1"/>
          </a:p>
          <a:p>
            <a:pPr marL="171450" indent="-171450">
              <a:buFont typeface="Arial" panose="020B0604020202020204" pitchFamily="34" charset="0"/>
              <a:buChar char="•"/>
            </a:pPr>
            <a:r>
              <a:rPr lang="en-GB" b="0"/>
              <a:t>Did Malcolm understand who Healthwatch are and the role? Did he maybe think it was something else (a medical service perhaps) and now realises it isn’t what he’d thought?</a:t>
            </a:r>
          </a:p>
          <a:p>
            <a:pPr marL="171450" indent="-171450">
              <a:buFont typeface="Arial" panose="020B0604020202020204" pitchFamily="34" charset="0"/>
              <a:buChar char="•"/>
            </a:pPr>
            <a:r>
              <a:rPr lang="en-GB" b="0"/>
              <a:t>Is he worried about someone else in the home knowing he’s spoken to you, or overhearing what’s said?</a:t>
            </a:r>
          </a:p>
          <a:p>
            <a:pPr marL="171450" indent="-171450">
              <a:buFont typeface="Arial" panose="020B0604020202020204" pitchFamily="34" charset="0"/>
              <a:buChar char="•"/>
            </a:pPr>
            <a:r>
              <a:rPr lang="en-GB" b="0"/>
              <a:t>Has he forgotten the thing he’d felt was really important that he wanted to speak to you about?</a:t>
            </a:r>
            <a:br>
              <a:rPr lang="en-GB" b="0"/>
            </a:br>
            <a:endParaRPr lang="en-GB" b="0"/>
          </a:p>
          <a:p>
            <a:pPr marL="171450" indent="-171450">
              <a:buFont typeface="Arial" panose="020B0604020202020204" pitchFamily="34" charset="0"/>
              <a:buChar char="•"/>
            </a:pPr>
            <a:r>
              <a:rPr lang="en-GB" b="0"/>
              <a:t>It could be useful to move away from using the conversation guide and start to just have a much more general and less structured conversation about things unrelated to the care home. Ask him about where he’s lived in the past or what he’s reading in the newspaper. This will help you get a better idea of his overall cognitive abilities in relation to talking about topics. It also means that if anyone else is listening in, they’ll think the conversation is non-threatening and of less concern to them. This might then help lead into him saying more about things relating to his experience in the home.</a:t>
            </a:r>
          </a:p>
          <a:p>
            <a:pPr marL="171450" indent="-171450">
              <a:buFont typeface="Arial" panose="020B0604020202020204" pitchFamily="34" charset="0"/>
              <a:buChar char="•"/>
            </a:pPr>
            <a:r>
              <a:rPr lang="en-GB" b="0"/>
              <a:t>Put down your pen and paper and just chat to him, person to person.</a:t>
            </a:r>
          </a:p>
          <a:p>
            <a:pPr marL="171450" indent="-171450">
              <a:buFont typeface="Arial" panose="020B0604020202020204" pitchFamily="34" charset="0"/>
              <a:buChar char="•"/>
            </a:pPr>
            <a:r>
              <a:rPr lang="en-GB" b="0"/>
              <a:t>After a while, you could try to return to explaining why you’re at the home, what Healthwatch’s role is. Explain clearly to him, but during this more casual conversation, that your service is independent and what’s said is kept anonymous.</a:t>
            </a:r>
          </a:p>
          <a:p>
            <a:pPr marL="171450" indent="-171450">
              <a:buFont typeface="Arial" panose="020B0604020202020204" pitchFamily="34" charset="0"/>
              <a:buChar char="•"/>
            </a:pPr>
            <a:r>
              <a:rPr lang="en-GB" b="0"/>
              <a:t>If it seems appropriate and you think he can make use of it, you could give him the phone number for your Healthwatch and let him know he’s welcome to call at some other point to share his thoughts about the home and other health and social care services.</a:t>
            </a:r>
          </a:p>
          <a:p>
            <a:endParaRPr lang="en-GB"/>
          </a:p>
        </p:txBody>
      </p:sp>
      <p:sp>
        <p:nvSpPr>
          <p:cNvPr id="4" name="Slide Number Placeholder 3">
            <a:extLst>
              <a:ext uri="{FF2B5EF4-FFF2-40B4-BE49-F238E27FC236}">
                <a16:creationId xmlns:a16="http://schemas.microsoft.com/office/drawing/2014/main" id="{D32E5B49-6134-9DCF-5EA7-D28E116D3319}"/>
              </a:ext>
            </a:extLst>
          </p:cNvPr>
          <p:cNvSpPr>
            <a:spLocks noGrp="1"/>
          </p:cNvSpPr>
          <p:nvPr>
            <p:ph type="sldNum" sz="quarter" idx="5"/>
          </p:nvPr>
        </p:nvSpPr>
        <p:spPr/>
        <p:txBody>
          <a:bodyPr/>
          <a:lstStyle/>
          <a:p>
            <a:fld id="{4EE68B5F-D307-4135-93FD-44AEFFEFA4CE}" type="slidenum">
              <a:rPr lang="en-GB" smtClean="0"/>
              <a:pPr/>
              <a:t>42</a:t>
            </a:fld>
            <a:endParaRPr lang="en-GB"/>
          </a:p>
        </p:txBody>
      </p:sp>
    </p:spTree>
    <p:extLst>
      <p:ext uri="{BB962C8B-B14F-4D97-AF65-F5344CB8AC3E}">
        <p14:creationId xmlns:p14="http://schemas.microsoft.com/office/powerpoint/2010/main" val="2252752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B06F-A2D0-ECDE-BC2E-7BFBC6571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6E831-419D-16A0-3FDD-6AA793019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BD90F-6D45-9BD0-F3F3-63A9B8631C8B}"/>
              </a:ext>
            </a:extLst>
          </p:cNvPr>
          <p:cNvSpPr>
            <a:spLocks noGrp="1"/>
          </p:cNvSpPr>
          <p:nvPr>
            <p:ph type="body" idx="1"/>
          </p:nvPr>
        </p:nvSpPr>
        <p:spPr/>
        <p:txBody>
          <a:bodyPr>
            <a:normAutofit/>
          </a:bodyPr>
          <a:lstStyle/>
          <a:p>
            <a:r>
              <a:rPr lang="en-GB"/>
              <a:t>See earlier slide for suggestions on how to run the discussions of these scenarios.</a:t>
            </a:r>
          </a:p>
          <a:p>
            <a:r>
              <a:rPr lang="en-GB"/>
              <a:t>It’s suggested that you should allow 40 minutes for this scenarios section of the training.</a:t>
            </a:r>
          </a:p>
          <a:p>
            <a:endParaRPr lang="en-GB"/>
          </a:p>
          <a:p>
            <a:r>
              <a:rPr lang="en-GB"/>
              <a:t>There’s no single correct answer to each of these scenarios. There’s likely to be a range of possible issues, things you might think about, and options for what you might do. Some of these will depend on more specific details of the situation if you came across it in real life.</a:t>
            </a:r>
          </a:p>
          <a:p>
            <a:endParaRPr lang="en-GB"/>
          </a:p>
          <a:p>
            <a:r>
              <a:rPr lang="en-GB"/>
              <a:t>The points below provide some suggestions to help you feed back and discuss the scenario with the group.</a:t>
            </a:r>
          </a:p>
          <a:p>
            <a:endParaRPr lang="en-GB"/>
          </a:p>
          <a:p>
            <a:r>
              <a:rPr lang="en-GB" b="1"/>
              <a:t>Scenario discussion 3</a:t>
            </a:r>
          </a:p>
          <a:p>
            <a:endParaRPr lang="en-GB" b="1"/>
          </a:p>
          <a:p>
            <a:pPr marL="171450" indent="-171450">
              <a:buFont typeface="Arial" panose="020B0604020202020204" pitchFamily="34" charset="0"/>
              <a:buChar char="•"/>
            </a:pPr>
            <a:r>
              <a:rPr lang="en-GB" b="0"/>
              <a:t>A top issue this raises is whether there are enough staff employed at the home to sufficiently meet the needs of residents?</a:t>
            </a:r>
          </a:p>
          <a:p>
            <a:pPr marL="171450" indent="-171450">
              <a:buFont typeface="Arial" panose="020B0604020202020204" pitchFamily="34" charset="0"/>
              <a:buChar char="•"/>
            </a:pPr>
            <a:r>
              <a:rPr lang="en-GB" b="0"/>
              <a:t>In a larger care home, it’s more surprising that there isn’t someone in a reception role.</a:t>
            </a:r>
          </a:p>
          <a:p>
            <a:pPr marL="171450" indent="-171450">
              <a:buFont typeface="Arial" panose="020B0604020202020204" pitchFamily="34" charset="0"/>
              <a:buChar char="•"/>
            </a:pPr>
            <a:r>
              <a:rPr lang="en-GB" b="0"/>
              <a:t>If the visit was announced in advance then it’s more surprising that it took a long time for you to be let in.</a:t>
            </a:r>
            <a:br>
              <a:rPr lang="en-GB" b="0"/>
            </a:br>
            <a:endParaRPr lang="en-GB" b="0"/>
          </a:p>
          <a:p>
            <a:pPr marL="171450" indent="-171450">
              <a:buFont typeface="Arial" panose="020B0604020202020204" pitchFamily="34" charset="0"/>
              <a:buChar char="•"/>
            </a:pPr>
            <a:r>
              <a:rPr lang="en-GB" b="0"/>
              <a:t>In this situation it seems more important to knock on bedroom doors and ask residents if you can speak to them. This is where it could be an issue if your Healthwatch has a policy of not going into residents’ bedrooms during Enter and View visits. Is this something your Healthwatch might reconsider if increasingly residents are bed-bound or spending more time in their rooms?</a:t>
            </a:r>
          </a:p>
          <a:p>
            <a:pPr marL="171450" indent="-171450">
              <a:buFont typeface="Arial" panose="020B0604020202020204" pitchFamily="34" charset="0"/>
              <a:buChar char="•"/>
            </a:pPr>
            <a:r>
              <a:rPr lang="en-GB" b="0"/>
              <a:t>Where was the poster displayed? Is it there now?</a:t>
            </a:r>
          </a:p>
          <a:p>
            <a:pPr marL="171450" indent="-171450">
              <a:buFont typeface="Arial" panose="020B0604020202020204" pitchFamily="34" charset="0"/>
              <a:buChar char="•"/>
            </a:pPr>
            <a:r>
              <a:rPr lang="en-GB" b="0"/>
              <a:t>Do you find that a survey for relatives in advance of a visit usually does get a good amount of responses? Should you consider giving relatives other options to communicate with you: telling them they can see you on the day of the visit, email, or phone?</a:t>
            </a:r>
          </a:p>
          <a:p>
            <a:pPr marL="171450" indent="-171450">
              <a:buFont typeface="Arial" panose="020B0604020202020204" pitchFamily="34" charset="0"/>
              <a:buChar char="•"/>
            </a:pPr>
            <a:r>
              <a:rPr lang="en-GB" b="0"/>
              <a:t>How many visitors do residents in the home get? Is the lack of communication from relatives because few visit to have seen the poster? What’s the visiting policy of the home?</a:t>
            </a:r>
          </a:p>
          <a:p>
            <a:pPr marL="171450" indent="-171450">
              <a:buFont typeface="Arial" panose="020B0604020202020204" pitchFamily="34" charset="0"/>
              <a:buChar char="•"/>
            </a:pPr>
            <a:r>
              <a:rPr lang="en-GB" b="0"/>
              <a:t>Are staff very focused on some tasks – for example ensuring the home is very clean, but this is to the detriment of spending time with residents?</a:t>
            </a:r>
          </a:p>
          <a:p>
            <a:pPr marL="171450" indent="-171450">
              <a:buFont typeface="Arial" panose="020B0604020202020204" pitchFamily="34" charset="0"/>
              <a:buChar char="•"/>
            </a:pPr>
            <a:r>
              <a:rPr lang="en-GB" b="0"/>
              <a:t>What can you find out about staff to resident ratios in the home? You might be told by the manager that they are good, but can you find out more from the local authority Compliance Team?</a:t>
            </a:r>
          </a:p>
          <a:p>
            <a:pPr marL="171450" indent="-171450">
              <a:buFont typeface="Arial" panose="020B0604020202020204" pitchFamily="34" charset="0"/>
              <a:buChar char="•"/>
            </a:pPr>
            <a:r>
              <a:rPr lang="en-GB" b="0"/>
              <a:t>Is the resident who is asleep in the day room okay? Have care home staff checked on him recently? Is there anything about that situation that gives you any cause for concern?</a:t>
            </a:r>
            <a:br>
              <a:rPr lang="en-GB" b="0"/>
            </a:br>
            <a:r>
              <a:rPr lang="en-GB" b="0"/>
              <a:t>It’s beyond Healthwatch’s role to explore things such as whether medication is being given appropriately, but if you have concerns you should speak to the Healthwatch Manager about possibly raising this with contacts at the CQC or local authority.</a:t>
            </a:r>
          </a:p>
          <a:p>
            <a:endParaRPr lang="en-GB"/>
          </a:p>
        </p:txBody>
      </p:sp>
      <p:sp>
        <p:nvSpPr>
          <p:cNvPr id="4" name="Slide Number Placeholder 3">
            <a:extLst>
              <a:ext uri="{FF2B5EF4-FFF2-40B4-BE49-F238E27FC236}">
                <a16:creationId xmlns:a16="http://schemas.microsoft.com/office/drawing/2014/main" id="{E12364A0-1A54-2634-2922-43E366B6374A}"/>
              </a:ext>
            </a:extLst>
          </p:cNvPr>
          <p:cNvSpPr>
            <a:spLocks noGrp="1"/>
          </p:cNvSpPr>
          <p:nvPr>
            <p:ph type="sldNum" sz="quarter" idx="5"/>
          </p:nvPr>
        </p:nvSpPr>
        <p:spPr/>
        <p:txBody>
          <a:bodyPr/>
          <a:lstStyle/>
          <a:p>
            <a:fld id="{4EE68B5F-D307-4135-93FD-44AEFFEFA4CE}" type="slidenum">
              <a:rPr lang="en-GB" smtClean="0"/>
              <a:pPr/>
              <a:t>43</a:t>
            </a:fld>
            <a:endParaRPr lang="en-GB"/>
          </a:p>
        </p:txBody>
      </p:sp>
    </p:spTree>
    <p:extLst>
      <p:ext uri="{BB962C8B-B14F-4D97-AF65-F5344CB8AC3E}">
        <p14:creationId xmlns:p14="http://schemas.microsoft.com/office/powerpoint/2010/main" val="1168312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CDA2-A815-F549-280C-1C067389E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98FE3-9F6B-9DD9-EA78-478CB9182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B9135-72D7-B076-F114-77D2453343C3}"/>
              </a:ext>
            </a:extLst>
          </p:cNvPr>
          <p:cNvSpPr>
            <a:spLocks noGrp="1"/>
          </p:cNvSpPr>
          <p:nvPr>
            <p:ph type="body" idx="1"/>
          </p:nvPr>
        </p:nvSpPr>
        <p:spPr/>
        <p:txBody>
          <a:bodyPr>
            <a:normAutofit/>
          </a:bodyPr>
          <a:lstStyle/>
          <a:p>
            <a:r>
              <a:rPr lang="en-GB"/>
              <a:t>See earlier slide for suggestions on how to run the discussions of these scenarios.</a:t>
            </a:r>
          </a:p>
          <a:p>
            <a:r>
              <a:rPr lang="en-GB"/>
              <a:t>It’s suggested that you should allow 40 minutes for this scenarios section of the training.</a:t>
            </a:r>
          </a:p>
          <a:p>
            <a:endParaRPr lang="en-GB"/>
          </a:p>
          <a:p>
            <a:r>
              <a:rPr lang="en-GB"/>
              <a:t>There’s no single correct answer to each of these scenarios. There’s likely to be a range of possible issues, things you might think about, and options for what you might do. Some of these will depend on more specific details of the situation if you came across it in real life.</a:t>
            </a:r>
          </a:p>
          <a:p>
            <a:endParaRPr lang="en-GB"/>
          </a:p>
          <a:p>
            <a:r>
              <a:rPr lang="en-GB"/>
              <a:t>The points below provide some suggestions to help you feed back and discuss the scenario with the group.</a:t>
            </a:r>
          </a:p>
          <a:p>
            <a:endParaRPr lang="en-GB"/>
          </a:p>
          <a:p>
            <a:r>
              <a:rPr lang="en-GB" b="1"/>
              <a:t>Scenario discussion 4</a:t>
            </a:r>
          </a:p>
          <a:p>
            <a:endParaRPr lang="en-GB"/>
          </a:p>
          <a:p>
            <a:pPr marL="171450" indent="-171450">
              <a:buFont typeface="Arial" panose="020B0604020202020204" pitchFamily="34" charset="0"/>
              <a:buChar char="•"/>
            </a:pPr>
            <a:r>
              <a:rPr lang="en-GB"/>
              <a:t>This raises the issue of what it might be that the home want to hide from you? What’s a typical day really like?</a:t>
            </a:r>
          </a:p>
          <a:p>
            <a:pPr marL="171450" indent="-171450">
              <a:buFont typeface="Arial" panose="020B0604020202020204" pitchFamily="34" charset="0"/>
              <a:buChar char="•"/>
            </a:pPr>
            <a:r>
              <a:rPr lang="en-GB"/>
              <a:t>Even if the Purpose of your Enter and View visit was for something less related (for example, to look at meals and nutrition) it would seem useful to give additional focus on the day to activities, choice and personalisation.</a:t>
            </a:r>
          </a:p>
          <a:p>
            <a:pPr marL="171450" indent="-171450">
              <a:buFont typeface="Arial" panose="020B0604020202020204" pitchFamily="34" charset="0"/>
              <a:buChar char="•"/>
            </a:pPr>
            <a:r>
              <a:rPr lang="en-GB"/>
              <a:t>After the visit, there could be a discussion with the Healthwatch Manager about whether to undertake another visit, but this time unannounced? It could be best to do that on the same day of the week so there’s less scope for the home to say the times aren’t comparable.</a:t>
            </a:r>
          </a:p>
          <a:p>
            <a:pPr marL="171450" indent="-171450">
              <a:buFont typeface="Arial" panose="020B0604020202020204" pitchFamily="34" charset="0"/>
              <a:buChar char="•"/>
            </a:pPr>
            <a:r>
              <a:rPr lang="en-GB"/>
              <a:t>Maybe this additional visit could be done after you’ve had an action plan back from the home following your report and recommendations. This would give a good reason for going back – to see those changes in action.</a:t>
            </a:r>
          </a:p>
        </p:txBody>
      </p:sp>
      <p:sp>
        <p:nvSpPr>
          <p:cNvPr id="4" name="Slide Number Placeholder 3">
            <a:extLst>
              <a:ext uri="{FF2B5EF4-FFF2-40B4-BE49-F238E27FC236}">
                <a16:creationId xmlns:a16="http://schemas.microsoft.com/office/drawing/2014/main" id="{DE1A32BA-18DE-29DD-451E-3DBF5EEA7A3C}"/>
              </a:ext>
            </a:extLst>
          </p:cNvPr>
          <p:cNvSpPr>
            <a:spLocks noGrp="1"/>
          </p:cNvSpPr>
          <p:nvPr>
            <p:ph type="sldNum" sz="quarter" idx="5"/>
          </p:nvPr>
        </p:nvSpPr>
        <p:spPr/>
        <p:txBody>
          <a:bodyPr/>
          <a:lstStyle/>
          <a:p>
            <a:fld id="{4EE68B5F-D307-4135-93FD-44AEFFEFA4CE}" type="slidenum">
              <a:rPr lang="en-GB" smtClean="0"/>
              <a:pPr/>
              <a:t>44</a:t>
            </a:fld>
            <a:endParaRPr lang="en-GB"/>
          </a:p>
        </p:txBody>
      </p:sp>
    </p:spTree>
    <p:extLst>
      <p:ext uri="{BB962C8B-B14F-4D97-AF65-F5344CB8AC3E}">
        <p14:creationId xmlns:p14="http://schemas.microsoft.com/office/powerpoint/2010/main" val="1644368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D01C-D644-63BC-D6B7-273A81EF7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36566-46CD-3C00-F617-9999A3134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56393-5AAC-774A-B129-C72E230C5D38}"/>
              </a:ext>
            </a:extLst>
          </p:cNvPr>
          <p:cNvSpPr>
            <a:spLocks noGrp="1"/>
          </p:cNvSpPr>
          <p:nvPr>
            <p:ph type="body" idx="1"/>
          </p:nvPr>
        </p:nvSpPr>
        <p:spPr/>
        <p:txBody>
          <a:bodyPr>
            <a:normAutofit/>
          </a:bodyPr>
          <a:lstStyle/>
          <a:p>
            <a:r>
              <a:rPr lang="en-GB"/>
              <a:t>See previous slide for suggestions on how to run the discussions of these scenarios.</a:t>
            </a:r>
          </a:p>
          <a:p>
            <a:r>
              <a:rPr lang="en-GB"/>
              <a:t>It’s suggested that you should allow 40 minutes for this scenarios section of the training.</a:t>
            </a:r>
          </a:p>
          <a:p>
            <a:endParaRPr lang="en-GB"/>
          </a:p>
          <a:p>
            <a:r>
              <a:rPr lang="en-GB"/>
              <a:t>There’s no single correct answer to each of these scenarios. There’s likely to be a range of possible issues, things you might think about, and options for what you might do. Some of these will depend on more specific details of the situation if you came across it in real life.</a:t>
            </a:r>
          </a:p>
          <a:p>
            <a:endParaRPr lang="en-GB"/>
          </a:p>
          <a:p>
            <a:r>
              <a:rPr lang="en-GB"/>
              <a:t>The points below provide some suggestions to help you feed back and discuss the scenario with the group.</a:t>
            </a:r>
          </a:p>
          <a:p>
            <a:endParaRPr lang="en-GB"/>
          </a:p>
          <a:p>
            <a:r>
              <a:rPr lang="en-GB" b="1"/>
              <a:t>Scenario discussion 5</a:t>
            </a:r>
          </a:p>
          <a:p>
            <a:endParaRPr lang="en-GB"/>
          </a:p>
          <a:p>
            <a:pPr marL="171450" indent="-171450">
              <a:buFont typeface="Arial" panose="020B0604020202020204" pitchFamily="34" charset="0"/>
              <a:buChar char="•"/>
            </a:pPr>
            <a:r>
              <a:rPr lang="en-GB"/>
              <a:t>There appear to be some issues here that are likely to relate to the purpose of your Enter and View visit and feature in your report, whereas others appear to be things that Hassan needs detailed, individual advice on. Talk to your lead Authorised Representative about how you might help him access advice following the visit. You can’t give him the individual advice he needs right now, during the visit.</a:t>
            </a:r>
          </a:p>
          <a:p>
            <a:pPr marL="171450" indent="-171450">
              <a:buFont typeface="Arial" panose="020B0604020202020204" pitchFamily="34" charset="0"/>
              <a:buChar char="•"/>
            </a:pPr>
            <a:r>
              <a:rPr lang="en-GB"/>
              <a:t>Note the information he gives you down carefully.</a:t>
            </a:r>
          </a:p>
          <a:p>
            <a:pPr marL="171450" indent="-171450">
              <a:buFont typeface="Arial" panose="020B0604020202020204" pitchFamily="34" charset="0"/>
              <a:buChar char="•"/>
            </a:pPr>
            <a:r>
              <a:rPr lang="en-GB"/>
              <a:t>There’s a good chance that this situation raises the need for a referral within your local authority Safeguarding policy: he’s being pressurised and there are questions about whether his basic rights and needs are being met in the way they should be. Talk to the Healthwatch Manager about this.</a:t>
            </a:r>
          </a:p>
          <a:p>
            <a:pPr marL="171450" indent="-171450">
              <a:buFont typeface="Arial" panose="020B0604020202020204" pitchFamily="34" charset="0"/>
              <a:buChar char="•"/>
            </a:pPr>
            <a:r>
              <a:rPr lang="en-GB"/>
              <a:t>How was his care plan put together and agreed by him?</a:t>
            </a:r>
          </a:p>
          <a:p>
            <a:pPr marL="171450" indent="-171450">
              <a:buFont typeface="Arial" panose="020B0604020202020204" pitchFamily="34" charset="0"/>
              <a:buChar char="•"/>
            </a:pPr>
            <a:r>
              <a:rPr lang="en-GB"/>
              <a:t>How commonly do staff get consent from him for his personal care if there isn’t BSL interpreting readily available?</a:t>
            </a:r>
          </a:p>
          <a:p>
            <a:pPr marL="171450" indent="-171450">
              <a:buFont typeface="Arial" panose="020B0604020202020204" pitchFamily="34" charset="0"/>
              <a:buChar char="•"/>
            </a:pPr>
            <a:r>
              <a:rPr lang="en-GB"/>
              <a:t>Overall, how are the home communicating with him through each day?</a:t>
            </a:r>
          </a:p>
        </p:txBody>
      </p:sp>
      <p:sp>
        <p:nvSpPr>
          <p:cNvPr id="4" name="Slide Number Placeholder 3">
            <a:extLst>
              <a:ext uri="{FF2B5EF4-FFF2-40B4-BE49-F238E27FC236}">
                <a16:creationId xmlns:a16="http://schemas.microsoft.com/office/drawing/2014/main" id="{26155539-AF6E-B12D-0E34-B3430A4B0286}"/>
              </a:ext>
            </a:extLst>
          </p:cNvPr>
          <p:cNvSpPr>
            <a:spLocks noGrp="1"/>
          </p:cNvSpPr>
          <p:nvPr>
            <p:ph type="sldNum" sz="quarter" idx="5"/>
          </p:nvPr>
        </p:nvSpPr>
        <p:spPr/>
        <p:txBody>
          <a:bodyPr/>
          <a:lstStyle/>
          <a:p>
            <a:fld id="{4EE68B5F-D307-4135-93FD-44AEFFEFA4CE}" type="slidenum">
              <a:rPr lang="en-GB" smtClean="0"/>
              <a:pPr/>
              <a:t>45</a:t>
            </a:fld>
            <a:endParaRPr lang="en-GB"/>
          </a:p>
        </p:txBody>
      </p:sp>
    </p:spTree>
    <p:extLst>
      <p:ext uri="{BB962C8B-B14F-4D97-AF65-F5344CB8AC3E}">
        <p14:creationId xmlns:p14="http://schemas.microsoft.com/office/powerpoint/2010/main" val="1367928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3346-6B09-EDF3-B957-28055CEE6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EBBE9-5D76-2A9B-9254-252BDFF3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6F228-CFF8-5365-B314-EDEC44454D39}"/>
              </a:ext>
            </a:extLst>
          </p:cNvPr>
          <p:cNvSpPr>
            <a:spLocks noGrp="1"/>
          </p:cNvSpPr>
          <p:nvPr>
            <p:ph type="body"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83A60A7E-65A2-CA30-43E1-05F92857289B}"/>
              </a:ext>
            </a:extLst>
          </p:cNvPr>
          <p:cNvSpPr>
            <a:spLocks noGrp="1"/>
          </p:cNvSpPr>
          <p:nvPr>
            <p:ph type="sldNum" sz="quarter" idx="5"/>
          </p:nvPr>
        </p:nvSpPr>
        <p:spPr/>
        <p:txBody>
          <a:bodyPr/>
          <a:lstStyle/>
          <a:p>
            <a:fld id="{4EE68B5F-D307-4135-93FD-44AEFFEFA4CE}" type="slidenum">
              <a:rPr lang="en-GB" smtClean="0"/>
              <a:pPr/>
              <a:t>46</a:t>
            </a:fld>
            <a:endParaRPr lang="en-GB"/>
          </a:p>
        </p:txBody>
      </p:sp>
    </p:spTree>
    <p:extLst>
      <p:ext uri="{BB962C8B-B14F-4D97-AF65-F5344CB8AC3E}">
        <p14:creationId xmlns:p14="http://schemas.microsoft.com/office/powerpoint/2010/main" val="78692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7 minutes</a:t>
            </a:r>
          </a:p>
          <a:p>
            <a:endParaRPr lang="en-GB"/>
          </a:p>
          <a:p>
            <a:r>
              <a:rPr lang="en-GB"/>
              <a:t>Debriefing is so that people can go home and leave the visit behind them.  Not everyone will want a debrief, some people may want it later.  The purpose of a debrief is to discuss and/ or  anything that concerned you/ worried you – you should be able to go to bed that night and not lay awake thinking ‘Could I have…? ‘ Should I have...?’ – you should be reassured that everything that could/ should have been done was done or has been handed to someone who can/ will take care of it.</a:t>
            </a:r>
          </a:p>
          <a:p>
            <a:endParaRPr lang="en-GB"/>
          </a:p>
          <a:p>
            <a:r>
              <a:rPr lang="en-GB"/>
              <a:t>Your Healthwatch might offer individual/ group supervision which is where you can reflect on your own practice and  get or give hints and tips to each other about how to improve your practice or what worked well for you – in either a particular situation, or in general.</a:t>
            </a:r>
          </a:p>
        </p:txBody>
      </p:sp>
      <p:sp>
        <p:nvSpPr>
          <p:cNvPr id="4" name="Slide Number Placeholder 3"/>
          <p:cNvSpPr>
            <a:spLocks noGrp="1"/>
          </p:cNvSpPr>
          <p:nvPr>
            <p:ph type="sldNum" sz="quarter" idx="5"/>
          </p:nvPr>
        </p:nvSpPr>
        <p:spPr/>
        <p:txBody>
          <a:bodyPr/>
          <a:lstStyle/>
          <a:p>
            <a:fld id="{4EE68B5F-D307-4135-93FD-44AEFFEFA4CE}" type="slidenum">
              <a:rPr lang="en-GB" smtClean="0"/>
              <a:pPr/>
              <a:t>47</a:t>
            </a:fld>
            <a:endParaRPr lang="en-GB"/>
          </a:p>
        </p:txBody>
      </p:sp>
    </p:spTree>
    <p:extLst>
      <p:ext uri="{BB962C8B-B14F-4D97-AF65-F5344CB8AC3E}">
        <p14:creationId xmlns:p14="http://schemas.microsoft.com/office/powerpoint/2010/main" val="4201624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2 minutes</a:t>
            </a:r>
          </a:p>
          <a:p>
            <a:endParaRPr lang="en-GB" b="0" dirty="0"/>
          </a:p>
          <a:p>
            <a:r>
              <a:rPr lang="en-GB" b="0" dirty="0"/>
              <a:t>Review the aims of the training as covered at the start. Does the group feel these were met?</a:t>
            </a:r>
          </a:p>
        </p:txBody>
      </p:sp>
      <p:sp>
        <p:nvSpPr>
          <p:cNvPr id="4" name="Slide Number Placeholder 3"/>
          <p:cNvSpPr>
            <a:spLocks noGrp="1"/>
          </p:cNvSpPr>
          <p:nvPr>
            <p:ph type="sldNum" sz="quarter" idx="5"/>
          </p:nvPr>
        </p:nvSpPr>
        <p:spPr/>
        <p:txBody>
          <a:bodyPr/>
          <a:lstStyle/>
          <a:p>
            <a:fld id="{4EE68B5F-D307-4135-93FD-44AEFFEFA4CE}" type="slidenum">
              <a:rPr lang="en-GB" smtClean="0"/>
              <a:pPr/>
              <a:t>48</a:t>
            </a:fld>
            <a:endParaRPr lang="en-GB"/>
          </a:p>
        </p:txBody>
      </p:sp>
    </p:spTree>
    <p:extLst>
      <p:ext uri="{BB962C8B-B14F-4D97-AF65-F5344CB8AC3E}">
        <p14:creationId xmlns:p14="http://schemas.microsoft.com/office/powerpoint/2010/main" val="410992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10 mins</a:t>
            </a:r>
          </a:p>
          <a:p>
            <a:endParaRPr lang="en-GB"/>
          </a:p>
          <a:p>
            <a:r>
              <a:rPr lang="en-GB"/>
              <a:t>Ask people to introduce themselves, where they are from (if everyone isn’t from the same organisation) and give an estimate of how many Enter and View visits they have been on to residential or nursing care homes from four options: 1) none yet; 2) a few; 3) quite a lot; 4) lots! (You can adapt these options but it is strongly suggested you don’t ask a broader introductory question due to the time it will take, unless you have a smaller group).</a:t>
            </a:r>
          </a:p>
          <a:p>
            <a:endParaRPr lang="en-GB"/>
          </a:p>
          <a:p>
            <a:pPr>
              <a:lnSpc>
                <a:spcPct val="107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Take a couple of minutes to remind participants that:</a:t>
            </a:r>
            <a:br>
              <a:rPr lang="en-GB" sz="1100" kern="100">
                <a:effectLst/>
                <a:latin typeface="Aptos" panose="020B0004020202020204" pitchFamily="34" charset="0"/>
                <a:ea typeface="Aptos" panose="020B0004020202020204" pitchFamily="34" charset="0"/>
                <a:cs typeface="Arial" panose="020B0604020202020204" pitchFamily="34" charset="0"/>
              </a:rPr>
            </a:br>
            <a:endParaRPr lang="en-GB" sz="1100" kern="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Healthwatch have a </a:t>
            </a:r>
            <a:r>
              <a:rPr lang="en-US" sz="1100" b="1" kern="100">
                <a:effectLst/>
                <a:latin typeface="Aptos" panose="020B0004020202020204" pitchFamily="34" charset="0"/>
                <a:ea typeface="Aptos" panose="020B0004020202020204" pitchFamily="34" charset="0"/>
                <a:cs typeface="Times New Roman" panose="02020603050405020304" pitchFamily="18" charset="0"/>
              </a:rPr>
              <a:t>legal power </a:t>
            </a:r>
            <a:r>
              <a:rPr lang="en-US" sz="1100" kern="100">
                <a:effectLst/>
                <a:latin typeface="Aptos" panose="020B0004020202020204" pitchFamily="34" charset="0"/>
                <a:ea typeface="Aptos" panose="020B0004020202020204" pitchFamily="34" charset="0"/>
                <a:cs typeface="Times New Roman" panose="02020603050405020304" pitchFamily="18" charset="0"/>
              </a:rPr>
              <a:t>to visit health and social care services and see them in action.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This power to Enter and View is a way for Healthwatch to meet some of their statutory functions and allows them to identify what is working well with services and where they could be improved.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It is </a:t>
            </a:r>
            <a:r>
              <a:rPr lang="en-US" sz="1100" b="1" kern="100">
                <a:effectLst/>
                <a:latin typeface="Aptos" panose="020B0004020202020204" pitchFamily="34" charset="0"/>
                <a:ea typeface="Aptos" panose="020B0004020202020204" pitchFamily="34" charset="0"/>
                <a:cs typeface="Times New Roman" panose="02020603050405020304" pitchFamily="18" charset="0"/>
              </a:rPr>
              <a:t>NOT</a:t>
            </a:r>
            <a:r>
              <a:rPr lang="en-US" sz="1100" kern="100">
                <a:effectLst/>
                <a:latin typeface="Aptos" panose="020B0004020202020204" pitchFamily="34" charset="0"/>
                <a:ea typeface="Aptos" panose="020B0004020202020204" pitchFamily="34" charset="0"/>
                <a:cs typeface="Times New Roman" panose="02020603050405020304" pitchFamily="18" charset="0"/>
              </a:rPr>
              <a:t> an audit or inspection.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It’s about </a:t>
            </a:r>
            <a:r>
              <a:rPr lang="en-US" sz="1100" b="1" kern="100">
                <a:effectLst/>
                <a:latin typeface="Aptos" panose="020B0004020202020204" pitchFamily="34" charset="0"/>
                <a:ea typeface="Aptos" panose="020B0004020202020204" pitchFamily="34" charset="0"/>
                <a:cs typeface="Times New Roman" panose="02020603050405020304" pitchFamily="18" charset="0"/>
              </a:rPr>
              <a:t>listening to people </a:t>
            </a:r>
            <a:r>
              <a:rPr lang="en-US" sz="1100" kern="100">
                <a:effectLst/>
                <a:latin typeface="Aptos" panose="020B0004020202020204" pitchFamily="34" charset="0"/>
                <a:ea typeface="Aptos" panose="020B0004020202020204" pitchFamily="34" charset="0"/>
                <a:cs typeface="Times New Roman" panose="02020603050405020304" pitchFamily="18" charset="0"/>
              </a:rPr>
              <a:t>and giving them a voice.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br>
              <a:rPr lang="en-GB" sz="1100" b="1" kern="100">
                <a:effectLst/>
                <a:latin typeface="Aptos" panose="020B0004020202020204" pitchFamily="34" charset="0"/>
                <a:ea typeface="Aptos" panose="020B0004020202020204" pitchFamily="34" charset="0"/>
                <a:cs typeface="Arial" panose="020B0604020202020204" pitchFamily="34" charset="0"/>
              </a:rPr>
            </a:br>
            <a:r>
              <a:rPr lang="en-GB" sz="1100" b="0" kern="100">
                <a:effectLst/>
                <a:latin typeface="Aptos" panose="020B0004020202020204" pitchFamily="34" charset="0"/>
                <a:ea typeface="Aptos" panose="020B0004020202020204" pitchFamily="34" charset="0"/>
                <a:cs typeface="Arial" panose="020B0604020202020204" pitchFamily="34" charset="0"/>
              </a:rPr>
              <a:t>This session assumes knowledge of the basic foundations of Enter and View as covered in the introductory training session.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19D279-CFE8-4395-B5C6-B35E5A4BCA02}" type="slidenum">
              <a:rPr kumimoji="0" lang="en-GB" altLang="en-US" sz="12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8761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minute  </a:t>
            </a:r>
          </a:p>
          <a:p>
            <a:endParaRPr lang="en-GB"/>
          </a:p>
          <a:p>
            <a:r>
              <a:rPr lang="en-GB"/>
              <a:t>Note: adapt his slide to suit your Healthwatch or the various Healthwatch you’re providing the training for.</a:t>
            </a:r>
          </a:p>
          <a:p>
            <a:r>
              <a:rPr lang="en-GB"/>
              <a:t>If your Healthwatch offers certificates then this is where you can congratulate people and tell them when and how they will get theirs.</a:t>
            </a:r>
            <a:endParaRPr lang="en-GB" i="1"/>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49</a:t>
            </a:fld>
            <a:endParaRPr lang="en-GB"/>
          </a:p>
        </p:txBody>
      </p:sp>
    </p:spTree>
    <p:extLst>
      <p:ext uri="{BB962C8B-B14F-4D97-AF65-F5344CB8AC3E}">
        <p14:creationId xmlns:p14="http://schemas.microsoft.com/office/powerpoint/2010/main" val="3672595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50</a:t>
            </a:fld>
            <a:endParaRPr lang="en-GB"/>
          </a:p>
        </p:txBody>
      </p:sp>
    </p:spTree>
    <p:extLst>
      <p:ext uri="{BB962C8B-B14F-4D97-AF65-F5344CB8AC3E}">
        <p14:creationId xmlns:p14="http://schemas.microsoft.com/office/powerpoint/2010/main" val="157424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5 minutes.</a:t>
            </a:r>
          </a:p>
          <a:p>
            <a:endParaRPr lang="en-US"/>
          </a:p>
          <a:p>
            <a:r>
              <a:rPr lang="en-US"/>
              <a:t>This is a (non exhaustive) list of the types of care homes that this training is focused on.</a:t>
            </a:r>
            <a:br>
              <a:rPr lang="en-US"/>
            </a:br>
            <a:endParaRPr lang="en-US"/>
          </a:p>
          <a:p>
            <a:r>
              <a:rPr lang="en-US"/>
              <a:t>These are the types of standard care homes for residents aged over 65 years of age, or under the age of 65 who may have need of the same level of care. </a:t>
            </a:r>
          </a:p>
          <a:p>
            <a:endParaRPr lang="en-US"/>
          </a:p>
          <a:p>
            <a:r>
              <a:rPr lang="en-US"/>
              <a:t>To find out about the type of care offered by the home you will visit, you can use a simple google search such as ‘name of care home CQC’ and on the CQC page, look at the registration details which will tell you what type of care is provided, and  how many people they are registered to care for.</a:t>
            </a:r>
          </a:p>
          <a:p>
            <a:endParaRPr lang="en-US"/>
          </a:p>
          <a:p>
            <a:r>
              <a:rPr lang="en-US"/>
              <a:t>BUT there are also homes for Assisted living for residents over the age of 18yrs of age, these are very different and would have a higher ratio of staff, possibly 1:1 staff ratio depending on the facility – some are for short to medium stay with the purpose of training and moving people to independent living, with others for long term stay. </a:t>
            </a:r>
          </a:p>
          <a:p>
            <a:endParaRPr lang="en-US"/>
          </a:p>
          <a:p>
            <a:r>
              <a:rPr lang="en-US" i="0"/>
              <a:t>When planning a visit, make sure that everyone from your team who will be going is clear about what type of home is being visited. Have a discussion about what this means for the approach you’ll take to engaging with residents. The principles covered in this training will apply to all types of home.</a:t>
            </a:r>
          </a:p>
          <a:p>
            <a:endParaRPr lang="en-GB" i="1"/>
          </a:p>
        </p:txBody>
      </p:sp>
      <p:sp>
        <p:nvSpPr>
          <p:cNvPr id="4" name="Slide Number Placeholder 3"/>
          <p:cNvSpPr>
            <a:spLocks noGrp="1"/>
          </p:cNvSpPr>
          <p:nvPr>
            <p:ph type="sldNum" sz="quarter" idx="5"/>
          </p:nvPr>
        </p:nvSpPr>
        <p:spPr/>
        <p:txBody>
          <a:bodyPr/>
          <a:lstStyle/>
          <a:p>
            <a:fld id="{4EE68B5F-D307-4135-93FD-44AEFFEFA4CE}" type="slidenum">
              <a:rPr lang="en-GB" smtClean="0"/>
              <a:pPr/>
              <a:t>6</a:t>
            </a:fld>
            <a:endParaRPr lang="en-GB"/>
          </a:p>
        </p:txBody>
      </p:sp>
    </p:spTree>
    <p:extLst>
      <p:ext uri="{BB962C8B-B14F-4D97-AF65-F5344CB8AC3E}">
        <p14:creationId xmlns:p14="http://schemas.microsoft.com/office/powerpoint/2010/main" val="407812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8 minutes</a:t>
            </a:r>
          </a:p>
          <a:p>
            <a:r>
              <a:rPr lang="en-GB" dirty="0"/>
              <a:t>This is a refresher of things the group should have covered in the introduction to Enter and View training so shouldn’t have to be a large part of this session</a:t>
            </a:r>
            <a:endParaRPr lang="en-GB" dirty="0">
              <a:ea typeface="Calibri"/>
              <a:cs typeface="Calibri"/>
            </a:endParaRPr>
          </a:p>
          <a:p>
            <a:r>
              <a:rPr lang="en-GB" dirty="0"/>
              <a:t>Answers are on the next slide.</a:t>
            </a:r>
            <a:br>
              <a:rPr lang="en-GB" dirty="0">
                <a:cs typeface="+mn-lt"/>
              </a:rPr>
            </a:br>
            <a:r>
              <a:rPr lang="en-GB" dirty="0"/>
              <a:t>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participants to offer a few suggestions for the questions: </a:t>
            </a:r>
            <a:r>
              <a:rPr lang="en-GB" b="0" dirty="0"/>
              <a:t>‘</a:t>
            </a:r>
            <a:r>
              <a:rPr lang="en-GB" sz="1200" b="0" dirty="0">
                <a:latin typeface="+mn-lt"/>
              </a:rPr>
              <a:t>Why is it important to have a stated purpose? What does this achieve?’</a:t>
            </a:r>
            <a:br>
              <a:rPr lang="en-GB" dirty="0">
                <a:cs typeface="+mn-lt"/>
              </a:rPr>
            </a:br>
            <a:br>
              <a:rPr lang="en-GB" dirty="0">
                <a:cs typeface="+mn-lt"/>
              </a:rPr>
            </a:br>
            <a:r>
              <a:rPr lang="en-GB" dirty="0"/>
              <a:t>Answers should include these which are on the next slide:</a:t>
            </a:r>
            <a:br>
              <a:rPr lang="en-GB" dirty="0">
                <a:cs typeface="+mn-lt"/>
              </a:rPr>
            </a:br>
            <a:endParaRPr lang="en-GB"/>
          </a:p>
          <a:p>
            <a:pPr marL="555625" lvl="1" indent="-285750"/>
            <a:r>
              <a:rPr lang="en-GB" dirty="0">
                <a:solidFill>
                  <a:srgbClr val="000000"/>
                </a:solidFill>
              </a:rPr>
              <a:t>A clear purpose for a visit leads to clear decisions about who should visit, when, and how the visit should be conducted.</a:t>
            </a:r>
            <a:endParaRPr lang="en-GB" dirty="0">
              <a:solidFill>
                <a:srgbClr val="000000"/>
              </a:solidFill>
              <a:ea typeface="Calibri"/>
              <a:cs typeface="Calibri"/>
            </a:endParaRPr>
          </a:p>
          <a:p>
            <a:pPr marL="555625" lvl="1" indent="-285750"/>
            <a:r>
              <a:rPr lang="en-GB" dirty="0">
                <a:solidFill>
                  <a:srgbClr val="000000"/>
                </a:solidFill>
              </a:rPr>
              <a:t>Providers may be more accepting of a visit if they understand why it’s being done.</a:t>
            </a:r>
            <a:endParaRPr lang="en-GB" dirty="0">
              <a:solidFill>
                <a:srgbClr val="000000"/>
              </a:solidFill>
              <a:ea typeface="Calibri"/>
              <a:cs typeface="Calibri"/>
            </a:endParaRPr>
          </a:p>
          <a:p>
            <a:pPr marL="555625" lvl="1" indent="-285750"/>
            <a:r>
              <a:rPr lang="en-GB" dirty="0">
                <a:solidFill>
                  <a:srgbClr val="000000"/>
                </a:solidFill>
              </a:rPr>
              <a:t>Residents and family members or friends may be happier to speak to you if they know why you are asking them questions, and what is going to happen with the information they give you.</a:t>
            </a:r>
            <a:endParaRPr lang="en-GB" dirty="0">
              <a:solidFill>
                <a:srgbClr val="000000"/>
              </a:solidFill>
              <a:ea typeface="Calibri"/>
              <a:cs typeface="Calibri"/>
            </a:endParaRPr>
          </a:p>
          <a:p>
            <a:pPr marL="555625" lvl="1" indent="-285750"/>
            <a:r>
              <a:rPr lang="en-GB" dirty="0">
                <a:solidFill>
                  <a:srgbClr val="000000"/>
                </a:solidFill>
              </a:rPr>
              <a:t>A clear purpose helps you collect information that will be useful.</a:t>
            </a:r>
            <a:endParaRPr lang="en-GB" dirty="0">
              <a:solidFill>
                <a:srgbClr val="000000"/>
              </a:solidFill>
              <a:ea typeface="Calibri"/>
              <a:cs typeface="Calibri"/>
            </a:endParaRPr>
          </a:p>
          <a:p>
            <a:pPr marL="555625" lvl="1" indent="-285750"/>
            <a:r>
              <a:rPr lang="en-GB" dirty="0">
                <a:solidFill>
                  <a:srgbClr val="000000"/>
                </a:solidFill>
              </a:rPr>
              <a:t>A stated purpose needs to be able to stand up to scrutiny and show there was a clear reason for carrying out an Enter and View visit.</a:t>
            </a:r>
            <a:endParaRPr lang="en-GB" dirty="0">
              <a:solidFill>
                <a:srgbClr val="000000"/>
              </a:solidFill>
              <a:ea typeface="Calibri"/>
              <a:cs typeface="Calibri"/>
            </a:endParaRPr>
          </a:p>
          <a:p>
            <a:pPr marL="555750" lvl="1" indent="-285750"/>
            <a:endParaRPr lang="en-GB">
              <a:solidFill>
                <a:srgbClr val="004C6A"/>
              </a:solidFill>
            </a:endParaRPr>
          </a:p>
          <a:p>
            <a:r>
              <a:rPr lang="en-GB" dirty="0"/>
              <a:t>This section can be especially important for those Healthwatch who have been given a required number of visits to complete by their commissioners. Even if the starting point for them doing visits is ‘Because our commissioner asked us to’, they should still come up with a purpose other than that to help focus their activity.</a:t>
            </a:r>
            <a:endParaRPr lang="en-GB" dirty="0">
              <a:ea typeface="Calibri"/>
              <a:cs typeface="Calibri"/>
            </a:endParaRPr>
          </a:p>
          <a:p>
            <a:endParaRPr lang="en-GB"/>
          </a:p>
          <a:p>
            <a:r>
              <a:rPr lang="en-GB" dirty="0"/>
              <a:t>Note: The carers talked about in the second example are informal carers (family/ friends), not paid care staff.</a:t>
            </a:r>
            <a:endParaRPr lang="en-GB" dirty="0">
              <a:ea typeface="Calibri"/>
              <a:cs typeface="Calibri"/>
            </a:endParaRPr>
          </a:p>
          <a:p>
            <a:pPr marL="555750" lvl="1" indent="-285750"/>
            <a:endParaRPr lang="en-GB">
              <a:solidFill>
                <a:srgbClr val="004C6A"/>
              </a:solidFill>
            </a:endParaRP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7</a:t>
            </a:fld>
            <a:endParaRPr lang="en-GB"/>
          </a:p>
        </p:txBody>
      </p:sp>
    </p:spTree>
    <p:extLst>
      <p:ext uri="{BB962C8B-B14F-4D97-AF65-F5344CB8AC3E}">
        <p14:creationId xmlns:p14="http://schemas.microsoft.com/office/powerpoint/2010/main" val="157652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3 minutes</a:t>
            </a:r>
          </a:p>
          <a:p>
            <a:r>
              <a:rPr lang="en-GB"/>
              <a:t>Run through any of the answers that the group didn’t get.</a:t>
            </a:r>
          </a:p>
        </p:txBody>
      </p:sp>
      <p:sp>
        <p:nvSpPr>
          <p:cNvPr id="4" name="Slide Number Placeholder 3"/>
          <p:cNvSpPr>
            <a:spLocks noGrp="1"/>
          </p:cNvSpPr>
          <p:nvPr>
            <p:ph type="sldNum" sz="quarter" idx="5"/>
          </p:nvPr>
        </p:nvSpPr>
        <p:spPr/>
        <p:txBody>
          <a:bodyPr/>
          <a:lstStyle/>
          <a:p>
            <a:fld id="{4EE68B5F-D307-4135-93FD-44AEFFEFA4CE}" type="slidenum">
              <a:rPr lang="en-GB" smtClean="0"/>
              <a:pPr/>
              <a:t>8</a:t>
            </a:fld>
            <a:endParaRPr lang="en-GB"/>
          </a:p>
        </p:txBody>
      </p:sp>
    </p:spTree>
    <p:extLst>
      <p:ext uri="{BB962C8B-B14F-4D97-AF65-F5344CB8AC3E}">
        <p14:creationId xmlns:p14="http://schemas.microsoft.com/office/powerpoint/2010/main" val="243952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2 minutes </a:t>
            </a:r>
          </a:p>
          <a:p>
            <a:r>
              <a:rPr lang="en-GB"/>
              <a:t>Talk through the slide.  As participants should have completed the more general training session, this provides more of a refresher/ reminder to Authorised Representatives than needing a full discussion.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Aptos" panose="020B0004020202020204" pitchFamily="34" charset="0"/>
                <a:ea typeface="Aptos" panose="020B0004020202020204" pitchFamily="34" charset="0"/>
                <a:cs typeface="Arial" panose="020B0604020202020204" pitchFamily="34" charset="0"/>
              </a:rPr>
              <a:t>One aspect that may need clarification is the ‘arrival letter’.  As per the general Enter and View training, the visit will either be an announced or unannounced visit.  For an announced visit, the notification of visit letter will have been sent to the provider and all the details agreed.  As a matter of courtesy, an arrival letter is a summary of the original letter of notification but also includes the names of the ARs attending, and the name of the lead AR (next slides), and the contact details of the local Healthwatch staff member to be contacted if there are any issues with the visit.  If the visit is unannounced, the arrival letter should combine the information that would be in the notification letter as well as the arrival letter.</a:t>
            </a:r>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9</a:t>
            </a:fld>
            <a:endParaRPr lang="en-GB"/>
          </a:p>
        </p:txBody>
      </p:sp>
    </p:spTree>
    <p:extLst>
      <p:ext uri="{BB962C8B-B14F-4D97-AF65-F5344CB8AC3E}">
        <p14:creationId xmlns:p14="http://schemas.microsoft.com/office/powerpoint/2010/main" val="147220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16958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346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0"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288F0CBF-28DC-47BA-8DBD-073E3856DDCC}"/>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71CB00A4-4A88-4C1A-9E56-C067CEB22B85}"/>
              </a:ext>
            </a:extLst>
          </p:cNvPr>
          <p:cNvSpPr txBox="1">
            <a:spLocks/>
          </p:cNvSpPr>
          <p:nvPr userDrawn="1"/>
        </p:nvSpPr>
        <p:spPr>
          <a:xfrm>
            <a:off x="368264" y="6266223"/>
            <a:ext cx="1774844" cy="444065"/>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516180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673600" y="1485900"/>
            <a:ext cx="3841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able Placeholder 9">
            <a:extLst>
              <a:ext uri="{FF2B5EF4-FFF2-40B4-BE49-F238E27FC236}">
                <a16:creationId xmlns:a16="http://schemas.microsoft.com/office/drawing/2014/main" id="{F26CEE81-32B7-4091-B7F5-9CC099D1BCED}"/>
              </a:ext>
            </a:extLst>
          </p:cNvPr>
          <p:cNvSpPr>
            <a:spLocks noGrp="1"/>
          </p:cNvSpPr>
          <p:nvPr>
            <p:ph type="tbl" sz="quarter" idx="13"/>
          </p:nvPr>
        </p:nvSpPr>
        <p:spPr>
          <a:xfrm>
            <a:off x="628650" y="1485900"/>
            <a:ext cx="3943350" cy="4554538"/>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288F0CBF-28DC-47BA-8DBD-073E3856DDCC}"/>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71CB00A4-4A88-4C1A-9E56-C067CEB22B85}"/>
              </a:ext>
            </a:extLst>
          </p:cNvPr>
          <p:cNvSpPr txBox="1">
            <a:spLocks/>
          </p:cNvSpPr>
          <p:nvPr userDrawn="1"/>
        </p:nvSpPr>
        <p:spPr>
          <a:xfrm>
            <a:off x="368264" y="6266223"/>
            <a:ext cx="1774844" cy="444065"/>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371729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303398"/>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3" y="6395320"/>
            <a:ext cx="2030691" cy="220637"/>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prstClr val="white"/>
              </a:solidFill>
              <a:latin typeface="Poppins"/>
            </a:endParaRPr>
          </a:p>
        </p:txBody>
      </p:sp>
    </p:spTree>
    <p:extLst>
      <p:ext uri="{BB962C8B-B14F-4D97-AF65-F5344CB8AC3E}">
        <p14:creationId xmlns:p14="http://schemas.microsoft.com/office/powerpoint/2010/main" val="12926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extLst>
      <p:ext uri="{BB962C8B-B14F-4D97-AF65-F5344CB8AC3E}">
        <p14:creationId xmlns:p14="http://schemas.microsoft.com/office/powerpoint/2010/main" val="389764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641464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37204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171617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extLst>
      <p:ext uri="{BB962C8B-B14F-4D97-AF65-F5344CB8AC3E}">
        <p14:creationId xmlns:p14="http://schemas.microsoft.com/office/powerpoint/2010/main" val="3559839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extLst>
      <p:ext uri="{BB962C8B-B14F-4D97-AF65-F5344CB8AC3E}">
        <p14:creationId xmlns:p14="http://schemas.microsoft.com/office/powerpoint/2010/main" val="2113745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extLst>
      <p:ext uri="{BB962C8B-B14F-4D97-AF65-F5344CB8AC3E}">
        <p14:creationId xmlns:p14="http://schemas.microsoft.com/office/powerpoint/2010/main" val="10225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extLst>
      <p:ext uri="{BB962C8B-B14F-4D97-AF65-F5344CB8AC3E}">
        <p14:creationId xmlns:p14="http://schemas.microsoft.com/office/powerpoint/2010/main" val="70346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extLst>
      <p:ext uri="{BB962C8B-B14F-4D97-AF65-F5344CB8AC3E}">
        <p14:creationId xmlns:p14="http://schemas.microsoft.com/office/powerpoint/2010/main" val="456148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extLst>
      <p:ext uri="{BB962C8B-B14F-4D97-AF65-F5344CB8AC3E}">
        <p14:creationId xmlns:p14="http://schemas.microsoft.com/office/powerpoint/2010/main" val="10921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370388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280112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extLst>
      <p:ext uri="{BB962C8B-B14F-4D97-AF65-F5344CB8AC3E}">
        <p14:creationId xmlns:p14="http://schemas.microsoft.com/office/powerpoint/2010/main" val="801251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extLst>
      <p:ext uri="{BB962C8B-B14F-4D97-AF65-F5344CB8AC3E}">
        <p14:creationId xmlns:p14="http://schemas.microsoft.com/office/powerpoint/2010/main" val="1989155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78981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410905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99026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93628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821213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4328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060983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017315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188302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427281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36381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377852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785242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307632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Tree>
    <p:extLst>
      <p:ext uri="{BB962C8B-B14F-4D97-AF65-F5344CB8AC3E}">
        <p14:creationId xmlns:p14="http://schemas.microsoft.com/office/powerpoint/2010/main" val="1074161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150647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B3B8E"/>
                </a:solidFill>
              </a:defRPr>
            </a:lvl1pPr>
          </a:lstStyle>
          <a:p>
            <a:r>
              <a:rPr lang="en-US"/>
              <a:t>Click to edit Master title style</a:t>
            </a:r>
          </a:p>
        </p:txBody>
      </p:sp>
      <p:sp>
        <p:nvSpPr>
          <p:cNvPr id="3" name="Content Placeholder 2"/>
          <p:cNvSpPr>
            <a:spLocks noGrp="1"/>
          </p:cNvSpPr>
          <p:nvPr>
            <p:ph idx="1"/>
          </p:nvPr>
        </p:nvSpPr>
        <p:spPr>
          <a:xfrm>
            <a:off x="628650" y="1485900"/>
            <a:ext cx="7886700" cy="4554539"/>
          </a:xfrm>
        </p:spPr>
        <p:txBody>
          <a:bodyPr/>
          <a:lstStyle>
            <a:lvl2pPr indent="-270000">
              <a:tabLst>
                <a:tab pos="0" algn="l"/>
              </a:tabLst>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1031 HWE Brand project - PPT template - Footer.png">
            <a:extLst>
              <a:ext uri="{FF2B5EF4-FFF2-40B4-BE49-F238E27FC236}">
                <a16:creationId xmlns:a16="http://schemas.microsoft.com/office/drawing/2014/main" id="{A2B47444-C0D8-4E85-BC1D-5AF3EAA8DE92}"/>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2" name="Footer Placeholder 4">
            <a:extLst>
              <a:ext uri="{FF2B5EF4-FFF2-40B4-BE49-F238E27FC236}">
                <a16:creationId xmlns:a16="http://schemas.microsoft.com/office/drawing/2014/main" id="{81871346-0C8C-45BF-B77A-1F671933970E}"/>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Enter and View training slides</a:t>
            </a:r>
          </a:p>
        </p:txBody>
      </p:sp>
    </p:spTree>
    <p:extLst>
      <p:ext uri="{BB962C8B-B14F-4D97-AF65-F5344CB8AC3E}">
        <p14:creationId xmlns:p14="http://schemas.microsoft.com/office/powerpoint/2010/main" val="2695887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1069-36E5-0D6C-B5EB-B2716572BCD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BB0282F-09E5-55C3-AF53-E366C0AE612C}"/>
              </a:ext>
            </a:extLst>
          </p:cNvPr>
          <p:cNvSpPr>
            <a:spLocks noGrp="1"/>
          </p:cNvSpPr>
          <p:nvPr>
            <p:ph type="ftr" sz="quarter" idx="10"/>
          </p:nvPr>
        </p:nvSpPr>
        <p:spPr/>
        <p:txBody>
          <a:bodyPr/>
          <a:lstStyle/>
          <a:p>
            <a:pPr>
              <a:defRPr/>
            </a:pPr>
            <a:endParaRPr lang="en-GB"/>
          </a:p>
        </p:txBody>
      </p:sp>
      <p:sp>
        <p:nvSpPr>
          <p:cNvPr id="4" name="Slide Number Placeholder 3">
            <a:extLst>
              <a:ext uri="{FF2B5EF4-FFF2-40B4-BE49-F238E27FC236}">
                <a16:creationId xmlns:a16="http://schemas.microsoft.com/office/drawing/2014/main" id="{D8919E7E-26F0-AC08-2516-17923337B7AD}"/>
              </a:ext>
            </a:extLst>
          </p:cNvPr>
          <p:cNvSpPr>
            <a:spLocks noGrp="1"/>
          </p:cNvSpPr>
          <p:nvPr>
            <p:ph type="sldNum" sz="quarter" idx="11"/>
          </p:nvPr>
        </p:nvSpPr>
        <p:spPr/>
        <p:txBody>
          <a:bodyPr/>
          <a:lstStyle/>
          <a:p>
            <a:fld id="{489C7C31-EFE2-492B-861C-0B6361022CCC}" type="slidenum">
              <a:rPr lang="en-GB" altLang="en-US" smtClean="0"/>
              <a:pPr/>
              <a:t>‹#›</a:t>
            </a:fld>
            <a:endParaRPr lang="en-GB" altLang="en-US"/>
          </a:p>
        </p:txBody>
      </p:sp>
    </p:spTree>
    <p:extLst>
      <p:ext uri="{BB962C8B-B14F-4D97-AF65-F5344CB8AC3E}">
        <p14:creationId xmlns:p14="http://schemas.microsoft.com/office/powerpoint/2010/main" val="461261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1810534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885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9E2A3-4215-4F30-937F-38800BD61EB5}"/>
              </a:ext>
            </a:extLst>
          </p:cNvPr>
          <p:cNvSpPr>
            <a:spLocks noGrp="1"/>
          </p:cNvSpPr>
          <p:nvPr>
            <p:ph type="title" hasCustomPrompt="1"/>
          </p:nvPr>
        </p:nvSpPr>
        <p:spPr>
          <a:xfrm>
            <a:off x="628650" y="1753386"/>
            <a:ext cx="7886700" cy="1305390"/>
          </a:xfrm>
        </p:spPr>
        <p:txBody>
          <a:bodyPr lIns="0">
            <a:noAutofit/>
          </a:bodyPr>
          <a:lstStyle>
            <a:lvl1pPr>
              <a:lnSpc>
                <a:spcPct val="100000"/>
              </a:lnSpc>
              <a:defRPr sz="4000" i="0">
                <a:solidFill>
                  <a:schemeClr val="tx2"/>
                </a:solidFill>
                <a:highlight>
                  <a:srgbClr val="DB3B8E"/>
                </a:highlight>
              </a:defRPr>
            </a:lvl1pPr>
          </a:lstStyle>
          <a:p>
            <a:r>
              <a:rPr lang="en-US"/>
              <a:t>Title of </a:t>
            </a:r>
            <a:br>
              <a:rPr lang="en-US"/>
            </a:br>
            <a:r>
              <a:rPr lang="en-US"/>
              <a:t>presentation</a:t>
            </a:r>
            <a:endParaRPr lang="en-GB"/>
          </a:p>
        </p:txBody>
      </p:sp>
      <p:pic>
        <p:nvPicPr>
          <p:cNvPr id="8" name="Picture 7" descr="A close up of a piano&#10;&#10;Description automatically generated">
            <a:extLst>
              <a:ext uri="{FF2B5EF4-FFF2-40B4-BE49-F238E27FC236}">
                <a16:creationId xmlns:a16="http://schemas.microsoft.com/office/drawing/2014/main" id="{2C3AE858-D914-488C-88B5-135DA9CDF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1301" y="459168"/>
            <a:ext cx="2447549" cy="323089"/>
          </a:xfrm>
          <a:prstGeom prst="rect">
            <a:avLst/>
          </a:prstGeom>
        </p:spPr>
      </p:pic>
      <p:sp>
        <p:nvSpPr>
          <p:cNvPr id="10" name="Text Placeholder 9">
            <a:extLst>
              <a:ext uri="{FF2B5EF4-FFF2-40B4-BE49-F238E27FC236}">
                <a16:creationId xmlns:a16="http://schemas.microsoft.com/office/drawing/2014/main" id="{DEC207A0-F7F2-4AAD-9952-DB76B5143B98}"/>
              </a:ext>
            </a:extLst>
          </p:cNvPr>
          <p:cNvSpPr>
            <a:spLocks noGrp="1"/>
          </p:cNvSpPr>
          <p:nvPr>
            <p:ph type="body" sz="quarter" idx="10" hasCustomPrompt="1"/>
          </p:nvPr>
        </p:nvSpPr>
        <p:spPr>
          <a:xfrm>
            <a:off x="628650" y="3251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Presenter’s name</a:t>
            </a:r>
            <a:endParaRPr lang="en-GB"/>
          </a:p>
        </p:txBody>
      </p:sp>
      <p:sp>
        <p:nvSpPr>
          <p:cNvPr id="11" name="Text Placeholder 9">
            <a:extLst>
              <a:ext uri="{FF2B5EF4-FFF2-40B4-BE49-F238E27FC236}">
                <a16:creationId xmlns:a16="http://schemas.microsoft.com/office/drawing/2014/main" id="{6CE4900F-3322-497A-BBDC-54FB3E71194E}"/>
              </a:ext>
            </a:extLst>
          </p:cNvPr>
          <p:cNvSpPr>
            <a:spLocks noGrp="1"/>
          </p:cNvSpPr>
          <p:nvPr>
            <p:ph type="body" sz="quarter" idx="11" hasCustomPrompt="1"/>
          </p:nvPr>
        </p:nvSpPr>
        <p:spPr>
          <a:xfrm>
            <a:off x="628650" y="3886836"/>
            <a:ext cx="3943350" cy="354328"/>
          </a:xfrm>
        </p:spPr>
        <p:txBody>
          <a:bodyPr lIns="0"/>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Date</a:t>
            </a:r>
            <a:endParaRPr lang="en-GB"/>
          </a:p>
        </p:txBody>
      </p:sp>
      <p:cxnSp>
        <p:nvCxnSpPr>
          <p:cNvPr id="13" name="Straight Connector 12">
            <a:extLst>
              <a:ext uri="{FF2B5EF4-FFF2-40B4-BE49-F238E27FC236}">
                <a16:creationId xmlns:a16="http://schemas.microsoft.com/office/drawing/2014/main" id="{43614A51-5E75-4B24-AEA8-A82FB2E1B040}"/>
              </a:ext>
            </a:extLst>
          </p:cNvPr>
          <p:cNvCxnSpPr/>
          <p:nvPr userDrawn="1"/>
        </p:nvCxnSpPr>
        <p:spPr>
          <a:xfrm>
            <a:off x="628650" y="3619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88F443-94DB-4BB1-ACA6-29A836C7100B}"/>
              </a:ext>
            </a:extLst>
          </p:cNvPr>
          <p:cNvCxnSpPr/>
          <p:nvPr userDrawn="1"/>
        </p:nvCxnSpPr>
        <p:spPr>
          <a:xfrm>
            <a:off x="628650" y="4254500"/>
            <a:ext cx="3943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85588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30600" y="1485900"/>
            <a:ext cx="4984750" cy="4554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7F337D19-91B0-4B94-BC91-1EB74B532538}"/>
              </a:ext>
            </a:extLst>
          </p:cNvPr>
          <p:cNvSpPr>
            <a:spLocks noGrp="1"/>
          </p:cNvSpPr>
          <p:nvPr>
            <p:ph type="pic" sz="quarter" idx="13"/>
          </p:nvPr>
        </p:nvSpPr>
        <p:spPr>
          <a:xfrm>
            <a:off x="628650" y="1485900"/>
            <a:ext cx="2736850" cy="3175000"/>
          </a:xfrm>
        </p:spPr>
        <p:txBody>
          <a:bodyPr/>
          <a:lstStyle/>
          <a:p>
            <a:endParaRPr lang="en-GB"/>
          </a:p>
        </p:txBody>
      </p:sp>
      <p:pic>
        <p:nvPicPr>
          <p:cNvPr id="8" name="Picture 7" descr="P1031 HWE Brand project - PPT template - Footer.png">
            <a:extLst>
              <a:ext uri="{FF2B5EF4-FFF2-40B4-BE49-F238E27FC236}">
                <a16:creationId xmlns:a16="http://schemas.microsoft.com/office/drawing/2014/main" id="{6DCFBA7D-69E4-4C52-9990-7C1A1F0BC10A}"/>
              </a:ext>
            </a:extLst>
          </p:cNvPr>
          <p:cNvPicPr>
            <a:picLocks noChangeAspect="1"/>
          </p:cNvPicPr>
          <p:nvPr userDrawn="1"/>
        </p:nvPicPr>
        <p:blipFill>
          <a:blip r:embed="rId2" cstate="print"/>
          <a:stretch>
            <a:fillRect/>
          </a:stretch>
        </p:blipFill>
        <p:spPr>
          <a:xfrm>
            <a:off x="0" y="6170395"/>
            <a:ext cx="9144000" cy="762785"/>
          </a:xfrm>
          <a:prstGeom prst="rect">
            <a:avLst/>
          </a:prstGeom>
        </p:spPr>
      </p:pic>
      <p:sp>
        <p:nvSpPr>
          <p:cNvPr id="13" name="Footer Placeholder 4">
            <a:extLst>
              <a:ext uri="{FF2B5EF4-FFF2-40B4-BE49-F238E27FC236}">
                <a16:creationId xmlns:a16="http://schemas.microsoft.com/office/drawing/2014/main" id="{CA6283A1-9F43-4C02-BA83-2D665E329F68}"/>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Presentation Title Name      XX-XX Month Year Location</a:t>
            </a:r>
          </a:p>
        </p:txBody>
      </p:sp>
    </p:spTree>
    <p:extLst>
      <p:ext uri="{BB962C8B-B14F-4D97-AF65-F5344CB8AC3E}">
        <p14:creationId xmlns:p14="http://schemas.microsoft.com/office/powerpoint/2010/main" val="2212174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FB382EE4-CF5E-4345-980F-7680E4A984A0}"/>
              </a:ext>
            </a:extLst>
          </p:cNvPr>
          <p:cNvSpPr txBox="1">
            <a:spLocks/>
          </p:cNvSpPr>
          <p:nvPr userDrawn="1"/>
        </p:nvSpPr>
        <p:spPr>
          <a:xfrm>
            <a:off x="368264" y="6266224"/>
            <a:ext cx="1774844" cy="360000"/>
          </a:xfrm>
          <a:prstGeom prst="rect">
            <a:avLst/>
          </a:prstGeom>
        </p:spPr>
        <p:txBody>
          <a:bodyPr vert="horz" lIns="0" tIns="0" rIns="0" bIns="0" rtlCol="0" anchor="t" anchorCtr="0">
            <a:noAutofit/>
          </a:bodyPr>
          <a:lstStyle>
            <a:defPPr>
              <a:defRPr lang="en-US"/>
            </a:defPPr>
            <a:lvl1pPr marL="0" algn="l" defTabSz="914400" rtl="0" eaLnBrk="1" latinLnBrk="0" hangingPunct="1">
              <a:lnSpc>
                <a:spcPts val="1300"/>
              </a:lnSpc>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Poppins"/>
              </a:rPr>
              <a:t>Presentation Title Name      XX-XX Month Year Location</a:t>
            </a:r>
          </a:p>
        </p:txBody>
      </p:sp>
    </p:spTree>
    <p:extLst>
      <p:ext uri="{BB962C8B-B14F-4D97-AF65-F5344CB8AC3E}">
        <p14:creationId xmlns:p14="http://schemas.microsoft.com/office/powerpoint/2010/main" val="164122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 id="2147483674" r:id="rId15"/>
    <p:sldLayoutId id="2147483740" r:id="rId16"/>
    <p:sldLayoutId id="2147483742" r:id="rId17"/>
    <p:sldLayoutId id="2147483743" r:id="rId18"/>
    <p:sldLayoutId id="2147483744"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30" r:id="rId51"/>
    <p:sldLayoutId id="2147483732" r:id="rId52"/>
    <p:sldLayoutId id="2147483734" r:id="rId53"/>
    <p:sldLayoutId id="2147483735" r:id="rId54"/>
    <p:sldLayoutId id="2147483737" r:id="rId55"/>
    <p:sldLayoutId id="2147483739" r:id="rId56"/>
  </p:sldLayoutIdLst>
  <p:hf sldNum="0" hdr="0" ft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kkvyGrOEIfA?feature=oembed"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8F6FCE-5A7F-4091-B92B-C54A992AFA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9144000" cy="6083808"/>
          </a:xfrm>
          <a:prstGeom prst="rect">
            <a:avLst/>
          </a:prstGeom>
        </p:spPr>
      </p:pic>
      <p:pic>
        <p:nvPicPr>
          <p:cNvPr id="5" name="Picture 4" descr="Title page of Powerpoint presentation for this training session. Showing two women having an informal chat in a kitchen of what is probably their workplace.">
            <a:extLst>
              <a:ext uri="{FF2B5EF4-FFF2-40B4-BE49-F238E27FC236}">
                <a16:creationId xmlns:a16="http://schemas.microsoft.com/office/drawing/2014/main" id="{C3EDB2E6-0CE4-4BF5-9C6A-3C739A07AFBA}"/>
              </a:ext>
            </a:extLst>
          </p:cNvPr>
          <p:cNvPicPr>
            <a:picLocks noChangeAspect="1"/>
          </p:cNvPicPr>
          <p:nvPr/>
        </p:nvPicPr>
        <p:blipFill>
          <a:blip r:embed="rId4" cstate="print"/>
          <a:stretch>
            <a:fillRect/>
          </a:stretch>
        </p:blipFill>
        <p:spPr>
          <a:xfrm>
            <a:off x="0" y="249728"/>
            <a:ext cx="9144000" cy="6858000"/>
          </a:xfrm>
          <a:prstGeom prst="rect">
            <a:avLst/>
          </a:prstGeom>
        </p:spPr>
      </p:pic>
      <p:sp>
        <p:nvSpPr>
          <p:cNvPr id="10" name="Title 13">
            <a:extLst>
              <a:ext uri="{FF2B5EF4-FFF2-40B4-BE49-F238E27FC236}">
                <a16:creationId xmlns:a16="http://schemas.microsoft.com/office/drawing/2014/main" id="{3CC25AA1-E83E-4813-BB54-14B6CE825025}"/>
              </a:ext>
            </a:extLst>
          </p:cNvPr>
          <p:cNvSpPr txBox="1">
            <a:spLocks/>
          </p:cNvSpPr>
          <p:nvPr/>
        </p:nvSpPr>
        <p:spPr>
          <a:xfrm>
            <a:off x="374400" y="5367363"/>
            <a:ext cx="7740000" cy="612000"/>
          </a:xfrm>
          <a:prstGeom prst="rect">
            <a:avLst/>
          </a:prstGeom>
        </p:spPr>
        <p:txBody>
          <a:bodyPr vert="horz" lIns="0" tIns="0" rIns="0" bIns="0" rtlCol="0" anchor="t" anchorCtr="0">
            <a:noAutofit/>
          </a:bodyPr>
          <a:lstStyle>
            <a:lvl1pPr algn="l" defTabSz="914400" rtl="0" eaLnBrk="1" latinLnBrk="0" hangingPunct="1">
              <a:spcBef>
                <a:spcPct val="0"/>
              </a:spcBef>
              <a:buNone/>
              <a:defRPr sz="3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8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Enter and View Training</a:t>
            </a:r>
          </a:p>
        </p:txBody>
      </p:sp>
      <p:sp>
        <p:nvSpPr>
          <p:cNvPr id="12" name="Subtitle 10">
            <a:extLst>
              <a:ext uri="{FF2B5EF4-FFF2-40B4-BE49-F238E27FC236}">
                <a16:creationId xmlns:a16="http://schemas.microsoft.com/office/drawing/2014/main" id="{BDBEF0AB-9809-4481-86D5-3991B18565BC}"/>
              </a:ext>
            </a:extLst>
          </p:cNvPr>
          <p:cNvSpPr txBox="1">
            <a:spLocks/>
          </p:cNvSpPr>
          <p:nvPr/>
        </p:nvSpPr>
        <p:spPr>
          <a:xfrm>
            <a:off x="382559" y="5996272"/>
            <a:ext cx="7740000" cy="61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0"/>
              </a:spcAft>
              <a:buFont typeface="Arial" pitchFamily="34" charset="0"/>
              <a:buNone/>
              <a:defRPr sz="2000" b="1" kern="1200">
                <a:solidFill>
                  <a:schemeClr val="bg1"/>
                </a:solidFill>
                <a:latin typeface="+mn-lt"/>
                <a:ea typeface="+mn-ea"/>
                <a:cs typeface="+mn-cs"/>
              </a:defRPr>
            </a:lvl1pPr>
            <a:lvl2pPr marL="4572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solidFill>
                  <a:sysClr val="window" lastClr="FFFFFF"/>
                </a:solidFill>
                <a:latin typeface="Century Gothic" panose="020B0502020202020204" pitchFamily="34" charset="0"/>
              </a:rPr>
              <a:t>Residential and Nursing Care Home</a:t>
            </a:r>
            <a:endPar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AB1800C-8D74-AF2F-D4E1-F2BDB1C7039E}"/>
              </a:ext>
            </a:extLst>
          </p:cNvPr>
          <p:cNvSpPr txBox="1"/>
          <p:nvPr/>
        </p:nvSpPr>
        <p:spPr>
          <a:xfrm>
            <a:off x="7383735" y="4573614"/>
            <a:ext cx="226463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Poppins" panose="00000500000000000000" pitchFamily="2" charset="0"/>
                <a:ea typeface="Calibri" panose="020F0502020204030204" pitchFamily="34" charset="0"/>
                <a:cs typeface="+mn-cs"/>
              </a:rPr>
              <a:t>Image: Centre for Ageing Better </a:t>
            </a:r>
            <a:endParaRPr kumimoji="0" lang="en-GB" sz="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2" name="Picture 1">
            <a:extLst>
              <a:ext uri="{FF2B5EF4-FFF2-40B4-BE49-F238E27FC236}">
                <a16:creationId xmlns:a16="http://schemas.microsoft.com/office/drawing/2014/main" id="{0B22FBF1-F735-44F7-8585-457F31378EFF}"/>
              </a:ext>
            </a:extLst>
          </p:cNvPr>
          <p:cNvPicPr>
            <a:picLocks noChangeAspect="1"/>
          </p:cNvPicPr>
          <p:nvPr/>
        </p:nvPicPr>
        <p:blipFill>
          <a:blip r:embed="rId5" cstate="print"/>
          <a:stretch>
            <a:fillRect/>
          </a:stretch>
        </p:blipFill>
        <p:spPr>
          <a:xfrm>
            <a:off x="5871735" y="6209400"/>
            <a:ext cx="3024000" cy="828283"/>
          </a:xfrm>
          <a:prstGeom prst="rect">
            <a:avLst/>
          </a:prstGeom>
        </p:spPr>
      </p:pic>
    </p:spTree>
    <p:extLst>
      <p:ext uri="{BB962C8B-B14F-4D97-AF65-F5344CB8AC3E}">
        <p14:creationId xmlns:p14="http://schemas.microsoft.com/office/powerpoint/2010/main" val="223385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BC389-0E77-5AD4-40DC-52177EA5B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172F8-704B-4A09-5C11-AC931794C3F7}"/>
              </a:ext>
            </a:extLst>
          </p:cNvPr>
          <p:cNvSpPr>
            <a:spLocks noGrp="1"/>
          </p:cNvSpPr>
          <p:nvPr>
            <p:ph type="title"/>
          </p:nvPr>
        </p:nvSpPr>
        <p:spPr>
          <a:xfrm>
            <a:off x="465971" y="264709"/>
            <a:ext cx="8208000" cy="468000"/>
          </a:xfrm>
        </p:spPr>
        <p:txBody>
          <a:bodyPr/>
          <a:lstStyle/>
          <a:p>
            <a:r>
              <a:rPr lang="en-GB"/>
              <a:t>What happens during the visit?</a:t>
            </a:r>
          </a:p>
        </p:txBody>
      </p:sp>
      <p:sp>
        <p:nvSpPr>
          <p:cNvPr id="3" name="Content Placeholder 2">
            <a:extLst>
              <a:ext uri="{FF2B5EF4-FFF2-40B4-BE49-F238E27FC236}">
                <a16:creationId xmlns:a16="http://schemas.microsoft.com/office/drawing/2014/main" id="{FC23B709-2EE9-6C6B-3CBB-4B7C001F4F9A}"/>
              </a:ext>
            </a:extLst>
          </p:cNvPr>
          <p:cNvSpPr>
            <a:spLocks noGrp="1"/>
          </p:cNvSpPr>
          <p:nvPr>
            <p:ph idx="1"/>
          </p:nvPr>
        </p:nvSpPr>
        <p:spPr>
          <a:xfrm>
            <a:off x="534065" y="917707"/>
            <a:ext cx="8139906" cy="4020053"/>
          </a:xfrm>
        </p:spPr>
        <p:txBody>
          <a:bodyPr/>
          <a:lstStyle/>
          <a:p>
            <a:r>
              <a:rPr lang="en-US" b="1"/>
              <a:t>On arrival:</a:t>
            </a:r>
          </a:p>
          <a:p>
            <a:pPr marL="285750" indent="-285750">
              <a:buClr>
                <a:schemeClr val="accent1"/>
              </a:buClr>
              <a:buFont typeface="Arial" panose="020B0604020202020204" pitchFamily="34" charset="0"/>
              <a:buChar char="•"/>
            </a:pPr>
            <a:r>
              <a:rPr lang="en-US"/>
              <a:t>The lead should introduce themselves and any other ARs to the person in charge of the premises and provide the arrival letter.</a:t>
            </a:r>
          </a:p>
          <a:p>
            <a:pPr marL="285750" indent="-285750">
              <a:buClr>
                <a:schemeClr val="accent1"/>
              </a:buClr>
              <a:buFont typeface="Arial" panose="020B0604020202020204" pitchFamily="34" charset="0"/>
              <a:buChar char="•"/>
            </a:pPr>
            <a:r>
              <a:rPr lang="en-US"/>
              <a:t>All ARs should show their ID and any other documents that have been agreed. </a:t>
            </a:r>
          </a:p>
          <a:p>
            <a:pPr marL="285750" indent="-285750">
              <a:buClr>
                <a:schemeClr val="accent1"/>
              </a:buClr>
              <a:buFont typeface="Arial" panose="020B0604020202020204" pitchFamily="34" charset="0"/>
              <a:buChar char="•"/>
            </a:pPr>
            <a:r>
              <a:rPr lang="en-US"/>
              <a:t>The lead should also agree with the person in charge of the premises who can be approached to talk to and anything else to be aware of on the day, as well as what will happen next.</a:t>
            </a:r>
          </a:p>
          <a:p>
            <a:pPr marL="285750" indent="-285750">
              <a:buClr>
                <a:schemeClr val="accent1"/>
              </a:buClr>
              <a:buFont typeface="Arial" panose="020B0604020202020204" pitchFamily="34" charset="0"/>
              <a:buChar char="•"/>
            </a:pPr>
            <a:r>
              <a:rPr lang="en-US"/>
              <a:t>Remember that speaking to staff is secondary to speaking to residents and their family and friends.  Staff may help with communication but should not be providing the ‘answers’.</a:t>
            </a:r>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GB"/>
          </a:p>
          <a:p>
            <a:endParaRPr lang="en-US"/>
          </a:p>
          <a:p>
            <a:endParaRPr lang="en-US"/>
          </a:p>
          <a:p>
            <a:endParaRPr lang="en-GB"/>
          </a:p>
        </p:txBody>
      </p:sp>
    </p:spTree>
    <p:extLst>
      <p:ext uri="{BB962C8B-B14F-4D97-AF65-F5344CB8AC3E}">
        <p14:creationId xmlns:p14="http://schemas.microsoft.com/office/powerpoint/2010/main" val="360231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2BB8-729A-E813-C716-BCEBC82BA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0A162-66E1-8AF0-4F2F-EA02D538B9E1}"/>
              </a:ext>
            </a:extLst>
          </p:cNvPr>
          <p:cNvSpPr>
            <a:spLocks noGrp="1"/>
          </p:cNvSpPr>
          <p:nvPr>
            <p:ph type="title"/>
          </p:nvPr>
        </p:nvSpPr>
        <p:spPr>
          <a:xfrm>
            <a:off x="429183" y="445182"/>
            <a:ext cx="8208000" cy="468000"/>
          </a:xfrm>
        </p:spPr>
        <p:txBody>
          <a:bodyPr/>
          <a:lstStyle/>
          <a:p>
            <a:r>
              <a:rPr lang="en-GB"/>
              <a:t>What is your role?</a:t>
            </a:r>
          </a:p>
        </p:txBody>
      </p:sp>
      <p:sp>
        <p:nvSpPr>
          <p:cNvPr id="3" name="Content Placeholder 2">
            <a:extLst>
              <a:ext uri="{FF2B5EF4-FFF2-40B4-BE49-F238E27FC236}">
                <a16:creationId xmlns:a16="http://schemas.microsoft.com/office/drawing/2014/main" id="{3F54DD12-D4EE-1B2E-0E70-26715A24BFA2}"/>
              </a:ext>
            </a:extLst>
          </p:cNvPr>
          <p:cNvSpPr>
            <a:spLocks noGrp="1"/>
          </p:cNvSpPr>
          <p:nvPr>
            <p:ph idx="1"/>
          </p:nvPr>
        </p:nvSpPr>
        <p:spPr>
          <a:xfrm>
            <a:off x="417013" y="917238"/>
            <a:ext cx="8359664" cy="4975562"/>
          </a:xfrm>
        </p:spPr>
        <p:txBody>
          <a:bodyPr/>
          <a:lstStyle/>
          <a:p>
            <a:r>
              <a:rPr lang="en-GB" b="1"/>
              <a:t>The Lead Authorised Representative will:</a:t>
            </a:r>
          </a:p>
          <a:p>
            <a:endParaRPr lang="en-GB"/>
          </a:p>
          <a:p>
            <a:endParaRPr lang="en-GB"/>
          </a:p>
          <a:p>
            <a:endParaRPr lang="en-GB"/>
          </a:p>
          <a:p>
            <a:endParaRPr lang="en-GB"/>
          </a:p>
          <a:p>
            <a:endParaRPr lang="en-GB"/>
          </a:p>
          <a:p>
            <a:endParaRPr lang="en-GB"/>
          </a:p>
          <a:p>
            <a:br>
              <a:rPr lang="en-GB" b="1"/>
            </a:br>
            <a:r>
              <a:rPr lang="en-GB" b="1"/>
              <a:t>The Authorised Representative team will:</a:t>
            </a:r>
          </a:p>
          <a:p>
            <a:endParaRPr lang="en-GB"/>
          </a:p>
        </p:txBody>
      </p:sp>
    </p:spTree>
    <p:extLst>
      <p:ext uri="{BB962C8B-B14F-4D97-AF65-F5344CB8AC3E}">
        <p14:creationId xmlns:p14="http://schemas.microsoft.com/office/powerpoint/2010/main" val="150438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7231-BA4C-4240-B752-22FCCCF8F6EF}"/>
              </a:ext>
            </a:extLst>
          </p:cNvPr>
          <p:cNvSpPr>
            <a:spLocks noGrp="1"/>
          </p:cNvSpPr>
          <p:nvPr>
            <p:ph type="title"/>
          </p:nvPr>
        </p:nvSpPr>
        <p:spPr>
          <a:xfrm>
            <a:off x="429183" y="445182"/>
            <a:ext cx="8208000" cy="468000"/>
          </a:xfrm>
        </p:spPr>
        <p:txBody>
          <a:bodyPr/>
          <a:lstStyle/>
          <a:p>
            <a:r>
              <a:rPr lang="en-GB"/>
              <a:t>What is your role?</a:t>
            </a:r>
          </a:p>
        </p:txBody>
      </p:sp>
      <p:sp>
        <p:nvSpPr>
          <p:cNvPr id="3" name="Content Placeholder 2">
            <a:extLst>
              <a:ext uri="{FF2B5EF4-FFF2-40B4-BE49-F238E27FC236}">
                <a16:creationId xmlns:a16="http://schemas.microsoft.com/office/drawing/2014/main" id="{8AC88B42-273B-42ED-3C8C-B30FC76294BD}"/>
              </a:ext>
            </a:extLst>
          </p:cNvPr>
          <p:cNvSpPr>
            <a:spLocks noGrp="1"/>
          </p:cNvSpPr>
          <p:nvPr>
            <p:ph idx="1"/>
          </p:nvPr>
        </p:nvSpPr>
        <p:spPr>
          <a:xfrm>
            <a:off x="417013" y="917238"/>
            <a:ext cx="8359664" cy="4975562"/>
          </a:xfrm>
        </p:spPr>
        <p:txBody>
          <a:bodyPr/>
          <a:lstStyle/>
          <a:p>
            <a:r>
              <a:rPr lang="en-GB" b="1"/>
              <a:t>The Lead Authorised Representative will:</a:t>
            </a:r>
          </a:p>
          <a:p>
            <a:pPr marL="285750" indent="-285750">
              <a:buFont typeface="Arial" panose="020B0604020202020204" pitchFamily="34" charset="0"/>
              <a:buChar char="•"/>
            </a:pPr>
            <a:r>
              <a:rPr lang="en-GB"/>
              <a:t>Present the Arrival Letter to the manager or senior staff member</a:t>
            </a:r>
          </a:p>
          <a:p>
            <a:pPr marL="285750" indent="-285750">
              <a:buFont typeface="Arial" panose="020B0604020202020204" pitchFamily="34" charset="0"/>
              <a:buChar char="•"/>
            </a:pPr>
            <a:r>
              <a:rPr lang="en-GB"/>
              <a:t>Lead the introductions and explain the purpose</a:t>
            </a:r>
          </a:p>
          <a:p>
            <a:pPr marL="285750" indent="-285750">
              <a:buFont typeface="Arial" panose="020B0604020202020204" pitchFamily="34" charset="0"/>
              <a:buChar char="•"/>
            </a:pPr>
            <a:r>
              <a:rPr lang="en-GB"/>
              <a:t>Be the point of contact or escalation for the AR team</a:t>
            </a:r>
          </a:p>
          <a:p>
            <a:pPr marL="285750" indent="-285750">
              <a:buFont typeface="Arial" panose="020B0604020202020204" pitchFamily="34" charset="0"/>
              <a:buChar char="•"/>
            </a:pPr>
            <a:r>
              <a:rPr lang="en-GB"/>
              <a:t>Spend time with care home staff so that residents have the freedom to have open conversations with the other Healthwatch team members.</a:t>
            </a:r>
          </a:p>
          <a:p>
            <a:pPr marL="285750" indent="-285750">
              <a:buFont typeface="Arial" panose="020B0604020202020204" pitchFamily="34" charset="0"/>
              <a:buChar char="•"/>
            </a:pPr>
            <a:r>
              <a:rPr lang="en-GB"/>
              <a:t>Lead the debrief with the senior staff member at the end of the visit</a:t>
            </a:r>
          </a:p>
          <a:p>
            <a:pPr marL="285750" indent="-285750">
              <a:buFont typeface="Arial" panose="020B0604020202020204" pitchFamily="34" charset="0"/>
              <a:buChar char="•"/>
            </a:pPr>
            <a:r>
              <a:rPr lang="en-GB"/>
              <a:t>Collect notes or questionnaires from the AR team at the end of the visit</a:t>
            </a:r>
          </a:p>
          <a:p>
            <a:r>
              <a:rPr lang="en-GB" b="1"/>
              <a:t>The Authorised Representative team will:</a:t>
            </a:r>
          </a:p>
          <a:p>
            <a:pPr marL="285750" indent="-285750">
              <a:buFont typeface="Arial" panose="020B0604020202020204" pitchFamily="34" charset="0"/>
              <a:buChar char="•"/>
            </a:pPr>
            <a:r>
              <a:rPr lang="en-GB"/>
              <a:t>Engage with residents</a:t>
            </a:r>
          </a:p>
          <a:p>
            <a:pPr marL="285750" indent="-285750">
              <a:buFont typeface="Arial" panose="020B0604020202020204" pitchFamily="34" charset="0"/>
              <a:buChar char="•"/>
            </a:pPr>
            <a:r>
              <a:rPr lang="en-GB"/>
              <a:t>Take detailed notes of what they hear and what they observe</a:t>
            </a:r>
          </a:p>
          <a:p>
            <a:pPr marL="285750" indent="-285750">
              <a:buFont typeface="Arial" panose="020B0604020202020204" pitchFamily="34" charset="0"/>
              <a:buChar char="•"/>
            </a:pPr>
            <a:r>
              <a:rPr lang="en-GB"/>
              <a:t>Escalate any concerns to the Lead AR</a:t>
            </a:r>
          </a:p>
          <a:p>
            <a:pPr marL="285750" indent="-285750">
              <a:buFont typeface="Arial" panose="020B0604020202020204" pitchFamily="34" charset="0"/>
              <a:buChar char="•"/>
            </a:pPr>
            <a:endParaRPr lang="en-GB" b="1"/>
          </a:p>
        </p:txBody>
      </p:sp>
    </p:spTree>
    <p:extLst>
      <p:ext uri="{BB962C8B-B14F-4D97-AF65-F5344CB8AC3E}">
        <p14:creationId xmlns:p14="http://schemas.microsoft.com/office/powerpoint/2010/main" val="314572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13657-8A77-08BA-F44F-29C55770889D}"/>
              </a:ext>
            </a:extLst>
          </p:cNvPr>
          <p:cNvSpPr>
            <a:spLocks noGrp="1"/>
          </p:cNvSpPr>
          <p:nvPr>
            <p:ph idx="1"/>
          </p:nvPr>
        </p:nvSpPr>
        <p:spPr>
          <a:xfrm>
            <a:off x="468000" y="2071990"/>
            <a:ext cx="8208000" cy="3018961"/>
          </a:xfrm>
        </p:spPr>
        <p:txBody>
          <a:bodyPr/>
          <a:lstStyle/>
          <a:p>
            <a:pPr algn="ctr"/>
            <a:r>
              <a:rPr lang="en-GB" sz="5400" b="1"/>
              <a:t>Anything not clear so far? </a:t>
            </a:r>
          </a:p>
        </p:txBody>
      </p:sp>
    </p:spTree>
    <p:extLst>
      <p:ext uri="{BB962C8B-B14F-4D97-AF65-F5344CB8AC3E}">
        <p14:creationId xmlns:p14="http://schemas.microsoft.com/office/powerpoint/2010/main" val="267076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C869BB5E-379D-1FA4-CA65-BB3FB3CF8445}"/>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A969A8F8-1EB5-B3D6-DAD2-E3B4FCF2F027}"/>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395726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1A8A-8D52-C6F5-941B-603B04FC8CC9}"/>
              </a:ext>
            </a:extLst>
          </p:cNvPr>
          <p:cNvSpPr>
            <a:spLocks noGrp="1"/>
          </p:cNvSpPr>
          <p:nvPr>
            <p:ph type="title"/>
          </p:nvPr>
        </p:nvSpPr>
        <p:spPr/>
        <p:txBody>
          <a:bodyPr/>
          <a:lstStyle/>
          <a:p>
            <a:r>
              <a:rPr lang="en-GB"/>
              <a:t>DoLs: Deprivation of Liberty Safeguards</a:t>
            </a:r>
          </a:p>
        </p:txBody>
      </p:sp>
      <p:pic>
        <p:nvPicPr>
          <p:cNvPr id="6" name="Content Placeholder 5" descr="Closed glass doors at the entrance of a care home building, viewed from the inside.&#10;">
            <a:extLst>
              <a:ext uri="{FF2B5EF4-FFF2-40B4-BE49-F238E27FC236}">
                <a16:creationId xmlns:a16="http://schemas.microsoft.com/office/drawing/2014/main" id="{807E50FB-06D6-90CA-B1EE-5F3EBBA246F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986" r="4853"/>
          <a:stretch/>
        </p:blipFill>
        <p:spPr>
          <a:xfrm rot="21424032">
            <a:off x="2510249" y="1281385"/>
            <a:ext cx="3427537" cy="4659689"/>
          </a:xfrm>
        </p:spPr>
      </p:pic>
    </p:spTree>
    <p:extLst>
      <p:ext uri="{BB962C8B-B14F-4D97-AF65-F5344CB8AC3E}">
        <p14:creationId xmlns:p14="http://schemas.microsoft.com/office/powerpoint/2010/main" val="320579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5FE4-CD9D-9367-E63E-21279E130CB5}"/>
              </a:ext>
            </a:extLst>
          </p:cNvPr>
          <p:cNvSpPr>
            <a:spLocks noGrp="1"/>
          </p:cNvSpPr>
          <p:nvPr>
            <p:ph type="title"/>
          </p:nvPr>
        </p:nvSpPr>
        <p:spPr>
          <a:xfrm>
            <a:off x="336674" y="220898"/>
            <a:ext cx="8208000" cy="468000"/>
          </a:xfrm>
        </p:spPr>
        <p:txBody>
          <a:bodyPr/>
          <a:lstStyle/>
          <a:p>
            <a:r>
              <a:rPr lang="en-GB"/>
              <a:t>Deprivation of Liberty (DoLs)</a:t>
            </a:r>
          </a:p>
        </p:txBody>
      </p:sp>
      <p:sp>
        <p:nvSpPr>
          <p:cNvPr id="3" name="Content Placeholder 2">
            <a:extLst>
              <a:ext uri="{FF2B5EF4-FFF2-40B4-BE49-F238E27FC236}">
                <a16:creationId xmlns:a16="http://schemas.microsoft.com/office/drawing/2014/main" id="{CDA8DB19-0AFB-D4EC-9F09-70153230BD01}"/>
              </a:ext>
            </a:extLst>
          </p:cNvPr>
          <p:cNvSpPr>
            <a:spLocks noGrp="1"/>
          </p:cNvSpPr>
          <p:nvPr>
            <p:ph idx="1"/>
          </p:nvPr>
        </p:nvSpPr>
        <p:spPr>
          <a:xfrm>
            <a:off x="270865" y="944295"/>
            <a:ext cx="8808741" cy="5569646"/>
          </a:xfrm>
        </p:spPr>
        <p:txBody>
          <a:bodyPr/>
          <a:lstStyle/>
          <a:p>
            <a:r>
              <a:rPr lang="en-GB"/>
              <a:t>Arrangements for people who lack mental capacity to decide or consent to the arrangements for their care and treatment and who may:</a:t>
            </a:r>
          </a:p>
          <a:p>
            <a:pPr>
              <a:buFont typeface="Arial" panose="020B0604020202020204" pitchFamily="34" charset="0"/>
              <a:buChar char="•"/>
            </a:pPr>
            <a:r>
              <a:rPr lang="en-GB"/>
              <a:t>not be allowed to leave the care home or hospital</a:t>
            </a:r>
          </a:p>
          <a:p>
            <a:pPr>
              <a:buFont typeface="Arial" panose="020B0604020202020204" pitchFamily="34" charset="0"/>
              <a:buChar char="•"/>
            </a:pPr>
            <a:r>
              <a:rPr lang="en-GB"/>
              <a:t>have very limited, choice about their life within the care home or hospital</a:t>
            </a:r>
          </a:p>
          <a:p>
            <a:pPr>
              <a:buFont typeface="Arial" panose="020B0604020202020204" pitchFamily="34" charset="0"/>
              <a:buChar char="•"/>
            </a:pPr>
            <a:r>
              <a:rPr lang="en-GB"/>
              <a:t>be prevented from maintaining contact with the world outside.</a:t>
            </a:r>
          </a:p>
          <a:p>
            <a:r>
              <a:rPr lang="en-GB"/>
              <a:t>There is no definition of what is a deprivation of liberty, it will always depend on the individual situation.</a:t>
            </a:r>
          </a:p>
          <a:p>
            <a:r>
              <a:rPr lang="en-GB"/>
              <a:t>Aim to ensure a person is only deprived of their liberty where this is necessary for their safety, and that they receive the care and treatment they need. People have access to a court to challenge their detention and a representative to support them.</a:t>
            </a:r>
          </a:p>
          <a:p>
            <a:r>
              <a:rPr lang="en-GB"/>
              <a:t>If someone is at risk of, or is already being deprived of their liberty, the managing authority of the care home or hospital must apply for authorisation to the Local Authority (called supervisory body), and their policies and processes must be followed.</a:t>
            </a:r>
          </a:p>
          <a:p>
            <a:endParaRPr lang="en-GB" b="1"/>
          </a:p>
          <a:p>
            <a:endParaRPr lang="en-GB" b="1"/>
          </a:p>
          <a:p>
            <a:endParaRPr lang="en-GB" b="1"/>
          </a:p>
          <a:p>
            <a:endParaRPr lang="en-GB"/>
          </a:p>
        </p:txBody>
      </p:sp>
    </p:spTree>
    <p:extLst>
      <p:ext uri="{BB962C8B-B14F-4D97-AF65-F5344CB8AC3E}">
        <p14:creationId xmlns:p14="http://schemas.microsoft.com/office/powerpoint/2010/main" val="165047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5C86-CA3C-8D9C-C203-0B219B08399C}"/>
              </a:ext>
            </a:extLst>
          </p:cNvPr>
          <p:cNvSpPr>
            <a:spLocks noGrp="1"/>
          </p:cNvSpPr>
          <p:nvPr>
            <p:ph type="title"/>
          </p:nvPr>
        </p:nvSpPr>
        <p:spPr/>
        <p:txBody>
          <a:bodyPr/>
          <a:lstStyle/>
          <a:p>
            <a:r>
              <a:rPr lang="en-GB"/>
              <a:t>What do we do about this?</a:t>
            </a:r>
          </a:p>
        </p:txBody>
      </p:sp>
      <p:sp>
        <p:nvSpPr>
          <p:cNvPr id="3" name="Content Placeholder 2">
            <a:extLst>
              <a:ext uri="{FF2B5EF4-FFF2-40B4-BE49-F238E27FC236}">
                <a16:creationId xmlns:a16="http://schemas.microsoft.com/office/drawing/2014/main" id="{6D92CA2C-1C45-D104-B9DA-2514E9269BE2}"/>
              </a:ext>
            </a:extLst>
          </p:cNvPr>
          <p:cNvSpPr>
            <a:spLocks noGrp="1"/>
          </p:cNvSpPr>
          <p:nvPr>
            <p:ph idx="1"/>
          </p:nvPr>
        </p:nvSpPr>
        <p:spPr>
          <a:xfrm>
            <a:off x="457200" y="1340768"/>
            <a:ext cx="8208000" cy="4392000"/>
          </a:xfrm>
        </p:spPr>
        <p:txBody>
          <a:bodyPr/>
          <a:lstStyle/>
          <a:p>
            <a:r>
              <a:rPr lang="en-GB" b="1"/>
              <a:t>Deprivation of Liberty Safeguards (DoLs)</a:t>
            </a:r>
          </a:p>
          <a:p>
            <a:pPr marL="285750" indent="-285750">
              <a:buFont typeface="Arial" panose="020B0604020202020204" pitchFamily="34" charset="0"/>
              <a:buChar char="•"/>
            </a:pPr>
            <a:r>
              <a:rPr lang="en-GB"/>
              <a:t>The AR team are not expected to be experts in DoLs. </a:t>
            </a:r>
          </a:p>
          <a:p>
            <a:pPr marL="285750" indent="-285750">
              <a:buFont typeface="Arial" panose="020B0604020202020204" pitchFamily="34" charset="0"/>
              <a:buChar char="•"/>
            </a:pPr>
            <a:r>
              <a:rPr lang="en-GB"/>
              <a:t>Ask the senior staff member during the introduction conversation whether there are any DoLs in place</a:t>
            </a:r>
          </a:p>
          <a:p>
            <a:pPr marL="285750" indent="-285750">
              <a:buFont typeface="Arial" panose="020B0604020202020204" pitchFamily="34" charset="0"/>
              <a:buChar char="•"/>
            </a:pPr>
            <a:r>
              <a:rPr lang="en-GB"/>
              <a:t>If potential DoLs are observed, ARs should make an accurate note of what was observed or disclosed and advise the Lead AR before the end of visit debrief with the Home senior staff</a:t>
            </a:r>
          </a:p>
          <a:p>
            <a:pPr marL="285750" indent="-285750">
              <a:buFont typeface="Arial" panose="020B0604020202020204" pitchFamily="34" charset="0"/>
              <a:buChar char="•"/>
            </a:pPr>
            <a:r>
              <a:rPr lang="en-GB"/>
              <a:t>Any further action will be decided and/ or taken by the Local Healthwatch Safeguarding Lead</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For more information: https://www.scie.org.uk/mca/dols/at-a-glance/  </a:t>
            </a:r>
          </a:p>
          <a:p>
            <a:pPr marL="285750" indent="-285750">
              <a:buFont typeface="Arial" panose="020B0604020202020204" pitchFamily="34" charset="0"/>
              <a:buChar char="•"/>
            </a:pPr>
            <a:endParaRPr lang="en-GB"/>
          </a:p>
          <a:p>
            <a:endParaRPr lang="en-GB"/>
          </a:p>
          <a:p>
            <a:endParaRPr lang="en-GB"/>
          </a:p>
          <a:p>
            <a:endParaRPr lang="en-GB"/>
          </a:p>
        </p:txBody>
      </p:sp>
    </p:spTree>
    <p:extLst>
      <p:ext uri="{BB962C8B-B14F-4D97-AF65-F5344CB8AC3E}">
        <p14:creationId xmlns:p14="http://schemas.microsoft.com/office/powerpoint/2010/main" val="229197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CB3A-C106-3764-85D8-8B5E9D3A4A3A}"/>
              </a:ext>
            </a:extLst>
          </p:cNvPr>
          <p:cNvSpPr>
            <a:spLocks noGrp="1"/>
          </p:cNvSpPr>
          <p:nvPr>
            <p:ph type="title"/>
          </p:nvPr>
        </p:nvSpPr>
        <p:spPr/>
        <p:txBody>
          <a:bodyPr/>
          <a:lstStyle/>
          <a:p>
            <a:r>
              <a:rPr lang="en-GB"/>
              <a:t>Safeguarding</a:t>
            </a:r>
          </a:p>
        </p:txBody>
      </p:sp>
      <p:sp>
        <p:nvSpPr>
          <p:cNvPr id="3" name="Content Placeholder 2">
            <a:extLst>
              <a:ext uri="{FF2B5EF4-FFF2-40B4-BE49-F238E27FC236}">
                <a16:creationId xmlns:a16="http://schemas.microsoft.com/office/drawing/2014/main" id="{07E15E8F-29DC-428F-2E3E-F882C83D732B}"/>
              </a:ext>
            </a:extLst>
          </p:cNvPr>
          <p:cNvSpPr>
            <a:spLocks noGrp="1"/>
          </p:cNvSpPr>
          <p:nvPr>
            <p:ph idx="1"/>
          </p:nvPr>
        </p:nvSpPr>
        <p:spPr>
          <a:xfrm>
            <a:off x="457200" y="1234025"/>
            <a:ext cx="8208000" cy="4392000"/>
          </a:xfrm>
        </p:spPr>
        <p:txBody>
          <a:bodyPr/>
          <a:lstStyle/>
          <a:p>
            <a:pPr>
              <a:lnSpc>
                <a:spcPct val="150000"/>
              </a:lnSpc>
            </a:pPr>
            <a:r>
              <a:rPr lang="en-GB"/>
              <a:t>Safeguarding is for people who, because of issues such as dementia, learning disability, mental ill-health or substance abuse, have care and support needs that may make them more vulnerable to abuse or neglect.</a:t>
            </a:r>
          </a:p>
          <a:p>
            <a:pPr>
              <a:lnSpc>
                <a:spcPct val="150000"/>
              </a:lnSpc>
            </a:pPr>
            <a:endParaRPr lang="en-GB"/>
          </a:p>
          <a:p>
            <a:pPr>
              <a:lnSpc>
                <a:spcPct val="150000"/>
              </a:lnSpc>
            </a:pPr>
            <a:r>
              <a:rPr lang="en-GB"/>
              <a:t>What things might you see in a care home which could make you wonder if you should report a concern about how someone is being cared for or looked after?</a:t>
            </a:r>
          </a:p>
        </p:txBody>
      </p:sp>
    </p:spTree>
    <p:extLst>
      <p:ext uri="{BB962C8B-B14F-4D97-AF65-F5344CB8AC3E}">
        <p14:creationId xmlns:p14="http://schemas.microsoft.com/office/powerpoint/2010/main" val="24183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778-A573-09E3-9FD9-A296B05C14E5}"/>
              </a:ext>
            </a:extLst>
          </p:cNvPr>
          <p:cNvSpPr>
            <a:spLocks noGrp="1"/>
          </p:cNvSpPr>
          <p:nvPr>
            <p:ph type="title"/>
          </p:nvPr>
        </p:nvSpPr>
        <p:spPr>
          <a:xfrm>
            <a:off x="445030" y="332656"/>
            <a:ext cx="8208000" cy="468000"/>
          </a:xfrm>
        </p:spPr>
        <p:txBody>
          <a:bodyPr/>
          <a:lstStyle/>
          <a:p>
            <a:r>
              <a:rPr lang="en-GB" sz="2400" b="1"/>
              <a:t>Types of organisational or institutional abuse</a:t>
            </a:r>
          </a:p>
        </p:txBody>
      </p:sp>
      <p:sp>
        <p:nvSpPr>
          <p:cNvPr id="3" name="Content Placeholder 2">
            <a:extLst>
              <a:ext uri="{FF2B5EF4-FFF2-40B4-BE49-F238E27FC236}">
                <a16:creationId xmlns:a16="http://schemas.microsoft.com/office/drawing/2014/main" id="{DFFE6883-3787-A91E-EE4A-0AE20DA8909B}"/>
              </a:ext>
            </a:extLst>
          </p:cNvPr>
          <p:cNvSpPr>
            <a:spLocks noGrp="1"/>
          </p:cNvSpPr>
          <p:nvPr>
            <p:ph idx="1"/>
          </p:nvPr>
        </p:nvSpPr>
        <p:spPr>
          <a:xfrm>
            <a:off x="468000" y="747084"/>
            <a:ext cx="8208000" cy="4831794"/>
          </a:xfrm>
        </p:spPr>
        <p:txBody>
          <a:bodyPr/>
          <a:lstStyle/>
          <a:p>
            <a:pPr>
              <a:buFont typeface="Arial" panose="020B0604020202020204" pitchFamily="34" charset="0"/>
              <a:buChar char="•"/>
            </a:pPr>
            <a:r>
              <a:rPr lang="en-GB"/>
              <a:t>Discouraging visits or the involvement of relatives or friends</a:t>
            </a:r>
          </a:p>
          <a:p>
            <a:pPr>
              <a:buFont typeface="Arial" panose="020B0604020202020204" pitchFamily="34" charset="0"/>
              <a:buChar char="•"/>
            </a:pPr>
            <a:r>
              <a:rPr lang="en-GB"/>
              <a:t>Poor quality care which is a direct result of insufficient staff or high turnover </a:t>
            </a:r>
          </a:p>
          <a:p>
            <a:pPr>
              <a:buFont typeface="Arial" panose="020B0604020202020204" pitchFamily="34" charset="0"/>
              <a:buChar char="•"/>
            </a:pPr>
            <a:r>
              <a:rPr lang="en-GB"/>
              <a:t>Abusive and disrespectful attitudes towards people using the service</a:t>
            </a:r>
          </a:p>
          <a:p>
            <a:pPr>
              <a:buFont typeface="Arial" panose="020B0604020202020204" pitchFamily="34" charset="0"/>
              <a:buChar char="•"/>
            </a:pPr>
            <a:r>
              <a:rPr lang="en-GB"/>
              <a:t>Lack of respect for dignity and privacy</a:t>
            </a:r>
          </a:p>
          <a:p>
            <a:pPr>
              <a:buFont typeface="Arial" panose="020B0604020202020204" pitchFamily="34" charset="0"/>
              <a:buChar char="•"/>
            </a:pPr>
            <a:r>
              <a:rPr lang="en-GB"/>
              <a:t>Failure to manage residents with abusive behaviour</a:t>
            </a:r>
          </a:p>
          <a:p>
            <a:pPr>
              <a:buFont typeface="Arial" panose="020B0604020202020204" pitchFamily="34" charset="0"/>
              <a:buChar char="•"/>
            </a:pPr>
            <a:r>
              <a:rPr lang="en-GB"/>
              <a:t>Not providing adequate food and drink, or assistance with eating</a:t>
            </a:r>
          </a:p>
          <a:p>
            <a:pPr>
              <a:buFont typeface="Arial" panose="020B0604020202020204" pitchFamily="34" charset="0"/>
              <a:buChar char="•"/>
            </a:pPr>
            <a:r>
              <a:rPr lang="en-GB"/>
              <a:t>Not offering choice or not promoting independence</a:t>
            </a:r>
          </a:p>
          <a:p>
            <a:pPr>
              <a:buFont typeface="Arial" panose="020B0604020202020204" pitchFamily="34" charset="0"/>
              <a:buChar char="•"/>
            </a:pPr>
            <a:r>
              <a:rPr lang="en-GB"/>
              <a:t>Misuse of medication</a:t>
            </a:r>
          </a:p>
          <a:p>
            <a:pPr>
              <a:buFont typeface="Arial" panose="020B0604020202020204" pitchFamily="34" charset="0"/>
              <a:buChar char="•"/>
            </a:pPr>
            <a:r>
              <a:rPr lang="en-GB"/>
              <a:t>Failure to provide care with dentures, spectacles or hearing aids</a:t>
            </a:r>
          </a:p>
          <a:p>
            <a:pPr>
              <a:buFont typeface="Arial" panose="020B0604020202020204" pitchFamily="34" charset="0"/>
              <a:buChar char="•"/>
            </a:pPr>
            <a:r>
              <a:rPr lang="en-GB"/>
              <a:t>Not taking account of individuals’ cultural, religious or ethnic needs</a:t>
            </a:r>
          </a:p>
          <a:p>
            <a:pPr>
              <a:buFont typeface="Arial" panose="020B0604020202020204" pitchFamily="34" charset="0"/>
              <a:buChar char="•"/>
            </a:pPr>
            <a:r>
              <a:rPr lang="en-GB"/>
              <a:t>Interference with personal correspondence or communication</a:t>
            </a:r>
          </a:p>
          <a:p>
            <a:pPr>
              <a:buFont typeface="Arial" panose="020B0604020202020204" pitchFamily="34" charset="0"/>
              <a:buChar char="•"/>
            </a:pPr>
            <a:r>
              <a:rPr lang="en-GB"/>
              <a:t>Failure to respond to complaints</a:t>
            </a:r>
          </a:p>
        </p:txBody>
      </p:sp>
    </p:spTree>
    <p:extLst>
      <p:ext uri="{BB962C8B-B14F-4D97-AF65-F5344CB8AC3E}">
        <p14:creationId xmlns:p14="http://schemas.microsoft.com/office/powerpoint/2010/main" val="281608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B590-5AD3-E097-3D26-AB1823E08C13}"/>
              </a:ext>
            </a:extLst>
          </p:cNvPr>
          <p:cNvSpPr>
            <a:spLocks noGrp="1"/>
          </p:cNvSpPr>
          <p:nvPr>
            <p:ph type="title"/>
          </p:nvPr>
        </p:nvSpPr>
        <p:spPr>
          <a:xfrm>
            <a:off x="628650" y="480920"/>
            <a:ext cx="7886700" cy="808032"/>
          </a:xfrm>
        </p:spPr>
        <p:txBody>
          <a:bodyPr>
            <a:normAutofit/>
          </a:bodyPr>
          <a:lstStyle/>
          <a:p>
            <a:r>
              <a:rPr lang="en-GB" sz="3600">
                <a:latin typeface="Century Gothic" panose="020B0502020202020204" pitchFamily="34" charset="0"/>
              </a:rPr>
              <a:t>Housekeeping       Ground Rules</a:t>
            </a:r>
          </a:p>
        </p:txBody>
      </p:sp>
      <p:sp>
        <p:nvSpPr>
          <p:cNvPr id="3" name="Content Placeholder 2">
            <a:extLst>
              <a:ext uri="{FF2B5EF4-FFF2-40B4-BE49-F238E27FC236}">
                <a16:creationId xmlns:a16="http://schemas.microsoft.com/office/drawing/2014/main" id="{AB3BF77A-6CA6-3CFC-8740-8FAE7BB97D4B}"/>
              </a:ext>
            </a:extLst>
          </p:cNvPr>
          <p:cNvSpPr>
            <a:spLocks noGrp="1"/>
          </p:cNvSpPr>
          <p:nvPr>
            <p:ph idx="1"/>
          </p:nvPr>
        </p:nvSpPr>
        <p:spPr>
          <a:xfrm>
            <a:off x="4673600" y="1288952"/>
            <a:ext cx="4301588" cy="4554539"/>
          </a:xfrm>
        </p:spPr>
        <p:txBody>
          <a:bodyPr>
            <a:normAutofit fontScale="92500" lnSpcReduction="10000"/>
          </a:bodyPr>
          <a:lstStyle/>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Value everyone’s opinion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One person at a time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Say if you don’t understand</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Agree to disagree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No jargon!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Keep to time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Make your point as short as you can</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We want to hear from everyone!</a:t>
            </a:r>
          </a:p>
          <a:p>
            <a:pPr marL="342900" indent="-342900">
              <a:buClr>
                <a:schemeClr val="accent6">
                  <a:lumMod val="50000"/>
                </a:schemeClr>
              </a:buClr>
              <a:buFont typeface="Arial" panose="020B0604020202020204" pitchFamily="34" charset="0"/>
              <a:buChar char="•"/>
            </a:pPr>
            <a:r>
              <a:rPr lang="en-US" sz="2400" i="0">
                <a:solidFill>
                  <a:srgbClr val="004F6B"/>
                </a:solidFill>
                <a:latin typeface="Century Gothic" panose="020B0502020202020204" pitchFamily="34" charset="0"/>
              </a:rPr>
              <a:t>Phones on silent</a:t>
            </a:r>
            <a:endParaRPr lang="en-GB" sz="2400" i="0">
              <a:solidFill>
                <a:srgbClr val="004F6B"/>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A33A4F04-5FAD-D3EC-BE12-B2A98A863A7D}"/>
              </a:ext>
            </a:extLst>
          </p:cNvPr>
          <p:cNvSpPr txBox="1">
            <a:spLocks/>
          </p:cNvSpPr>
          <p:nvPr/>
        </p:nvSpPr>
        <p:spPr>
          <a:xfrm>
            <a:off x="730250" y="1288952"/>
            <a:ext cx="3740151" cy="455453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i="1" kern="1200">
                <a:solidFill>
                  <a:schemeClr val="accent3"/>
                </a:solidFill>
                <a:latin typeface="Century Gothic" panose="020B0502020202020204" pitchFamily="34" charset="0"/>
                <a:ea typeface="+mn-ea"/>
                <a:cs typeface="+mn-cs"/>
              </a:defRPr>
            </a:lvl1pPr>
            <a:lvl2pPr marL="270000" indent="-270000" algn="l" defTabSz="914400" rtl="0" eaLnBrk="1" latinLnBrk="0" hangingPunct="1">
              <a:lnSpc>
                <a:spcPct val="100000"/>
              </a:lnSpc>
              <a:spcBef>
                <a:spcPts val="0"/>
              </a:spcBef>
              <a:spcAft>
                <a:spcPts val="600"/>
              </a:spcAft>
              <a:buClr>
                <a:schemeClr val="accent4"/>
              </a:buClr>
              <a:buFont typeface="Trebuchet MS" panose="020B0603020202020204" pitchFamily="34" charset="0"/>
              <a:buChar char="+"/>
              <a:defRPr sz="1800" kern="1200">
                <a:solidFill>
                  <a:schemeClr val="tx2"/>
                </a:solidFill>
                <a:latin typeface="Century Gothic" panose="020B0502020202020204" pitchFamily="34" charset="0"/>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Fire exits and alarms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srgbClr val="004F6B"/>
              </a:solidFill>
              <a:effectLst/>
              <a:uLnTx/>
              <a:uFillTx/>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Toilets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srgbClr val="004F6B"/>
              </a:solidFill>
              <a:effectLst/>
              <a:uLnTx/>
              <a:uFillTx/>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r>
              <a:rPr kumimoji="0" lang="en-GB" sz="2400" b="0" i="0" u="none" strike="noStrike" kern="1200" cap="none" spc="0" normalizeH="0" baseline="0" noProof="0">
                <a:ln>
                  <a:noFill/>
                </a:ln>
                <a:solidFill>
                  <a:srgbClr val="004F6B"/>
                </a:solidFill>
                <a:effectLst/>
                <a:uLnTx/>
                <a:uFillTx/>
                <a:cs typeface="Poppins" panose="00000500000000000000" pitchFamily="2" charset="0"/>
              </a:rPr>
              <a:t>Lunch and breaks</a:t>
            </a:r>
          </a:p>
          <a:p>
            <a:pPr marL="342900" marR="0" lvl="0" indent="-342900" algn="l" defTabSz="914400" rtl="0" eaLnBrk="1" fontAlgn="auto" latinLnBrk="0" hangingPunct="1">
              <a:lnSpc>
                <a:spcPct val="100000"/>
              </a:lnSpc>
              <a:spcBef>
                <a:spcPts val="0"/>
              </a:spcBef>
              <a:spcAft>
                <a:spcPts val="600"/>
              </a:spcAft>
              <a:buClr>
                <a:srgbClr val="70AD47">
                  <a:lumMod val="50000"/>
                </a:srgbClr>
              </a:buClr>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cs typeface="Poppins" panose="00000500000000000000" pitchFamily="2" charset="0"/>
            </a:endParaRPr>
          </a:p>
        </p:txBody>
      </p:sp>
    </p:spTree>
    <p:extLst>
      <p:ext uri="{BB962C8B-B14F-4D97-AF65-F5344CB8AC3E}">
        <p14:creationId xmlns:p14="http://schemas.microsoft.com/office/powerpoint/2010/main" val="163208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5C86-CA3C-8D9C-C203-0B219B08399C}"/>
              </a:ext>
            </a:extLst>
          </p:cNvPr>
          <p:cNvSpPr>
            <a:spLocks noGrp="1"/>
          </p:cNvSpPr>
          <p:nvPr>
            <p:ph type="title"/>
          </p:nvPr>
        </p:nvSpPr>
        <p:spPr>
          <a:xfrm>
            <a:off x="457200" y="332656"/>
            <a:ext cx="8208000" cy="468000"/>
          </a:xfrm>
        </p:spPr>
        <p:txBody>
          <a:bodyPr/>
          <a:lstStyle/>
          <a:p>
            <a:r>
              <a:rPr lang="en-GB"/>
              <a:t>What do we do about this?</a:t>
            </a:r>
          </a:p>
        </p:txBody>
      </p:sp>
      <p:sp>
        <p:nvSpPr>
          <p:cNvPr id="3" name="Content Placeholder 2">
            <a:extLst>
              <a:ext uri="{FF2B5EF4-FFF2-40B4-BE49-F238E27FC236}">
                <a16:creationId xmlns:a16="http://schemas.microsoft.com/office/drawing/2014/main" id="{6D92CA2C-1C45-D104-B9DA-2514E9269BE2}"/>
              </a:ext>
            </a:extLst>
          </p:cNvPr>
          <p:cNvSpPr>
            <a:spLocks noGrp="1"/>
          </p:cNvSpPr>
          <p:nvPr>
            <p:ph idx="1"/>
          </p:nvPr>
        </p:nvSpPr>
        <p:spPr>
          <a:xfrm>
            <a:off x="430019" y="476672"/>
            <a:ext cx="8208000" cy="5620692"/>
          </a:xfrm>
        </p:spPr>
        <p:txBody>
          <a:bodyPr/>
          <a:lstStyle/>
          <a:p>
            <a:endParaRPr lang="en-GB"/>
          </a:p>
          <a:p>
            <a:r>
              <a:rPr lang="en-GB" sz="2400" b="1"/>
              <a:t>		Follow your safeguarding policy!</a:t>
            </a:r>
          </a:p>
          <a:p>
            <a:pPr marL="285750" indent="-285750">
              <a:buFont typeface="Wingdings" panose="05000000000000000000" pitchFamily="2" charset="2"/>
              <a:buChar char="§"/>
            </a:pPr>
            <a:r>
              <a:rPr lang="en-GB" b="1"/>
              <a:t>If you witness abuse, or if the person is in immediate danger</a:t>
            </a:r>
            <a:r>
              <a:rPr lang="en-GB"/>
              <a:t>: </a:t>
            </a:r>
          </a:p>
          <a:p>
            <a:pPr marL="645750" lvl="2" indent="-285750">
              <a:buFont typeface="Wingdings" panose="05000000000000000000" pitchFamily="2" charset="2"/>
              <a:buChar char="§"/>
            </a:pPr>
            <a:r>
              <a:rPr lang="en-GB"/>
              <a:t>call 999</a:t>
            </a:r>
          </a:p>
          <a:p>
            <a:pPr marL="645750" lvl="2" indent="-285750">
              <a:buFont typeface="Wingdings" panose="05000000000000000000" pitchFamily="2" charset="2"/>
              <a:buChar char="§"/>
            </a:pPr>
            <a:r>
              <a:rPr lang="en-GB"/>
              <a:t>find the Lead AR who will advise the senior staff member of the incident and end the visit immediately</a:t>
            </a:r>
          </a:p>
          <a:p>
            <a:pPr marL="645750" lvl="2" indent="-285750">
              <a:buFont typeface="Wingdings" panose="05000000000000000000" pitchFamily="2" charset="2"/>
              <a:buChar char="§"/>
            </a:pPr>
            <a:r>
              <a:rPr lang="en-GB"/>
              <a:t>The Lead AR and the visiting team will contact their Healthwatch Safeguarding lead and/ or management team who will manage the escalation and next steps</a:t>
            </a:r>
          </a:p>
          <a:p>
            <a:pPr marL="645750" lvl="2" indent="-285750">
              <a:buFont typeface="Wingdings" panose="05000000000000000000" pitchFamily="2" charset="2"/>
              <a:buChar char="§"/>
            </a:pPr>
            <a:endParaRPr lang="en-GB"/>
          </a:p>
          <a:p>
            <a:pPr lvl="2" indent="0">
              <a:buNone/>
            </a:pPr>
            <a:endParaRPr lang="en-GB"/>
          </a:p>
          <a:p>
            <a:pPr marL="645750" lvl="2" indent="-285750">
              <a:buFont typeface="Wingdings" panose="05000000000000000000" pitchFamily="2" charset="2"/>
              <a:buChar char="§"/>
            </a:pPr>
            <a:endParaRPr lang="en-GB"/>
          </a:p>
          <a:p>
            <a:endParaRPr lang="en-GB"/>
          </a:p>
        </p:txBody>
      </p:sp>
      <p:sp>
        <p:nvSpPr>
          <p:cNvPr id="4" name="TextBox 3">
            <a:extLst>
              <a:ext uri="{FF2B5EF4-FFF2-40B4-BE49-F238E27FC236}">
                <a16:creationId xmlns:a16="http://schemas.microsoft.com/office/drawing/2014/main" id="{7BD198B0-46E9-DFF3-F410-D59E88C2CE4C}"/>
              </a:ext>
            </a:extLst>
          </p:cNvPr>
          <p:cNvSpPr txBox="1"/>
          <p:nvPr/>
        </p:nvSpPr>
        <p:spPr>
          <a:xfrm>
            <a:off x="179512" y="3789040"/>
            <a:ext cx="8208000" cy="2308324"/>
          </a:xfrm>
          <a:prstGeom prst="rect">
            <a:avLst/>
          </a:prstGeom>
          <a:noFill/>
        </p:spPr>
        <p:txBody>
          <a:bodyPr wrap="square" rtlCol="0">
            <a:spAutoFit/>
          </a:bodyPr>
          <a:lstStyle/>
          <a:p>
            <a:pPr marL="285750" indent="-285750">
              <a:buFont typeface="Wingdings" panose="05000000000000000000" pitchFamily="2" charset="2"/>
              <a:buChar char="§"/>
            </a:pPr>
            <a:r>
              <a:rPr lang="en-GB" b="1">
                <a:latin typeface="Century Gothic" panose="020B0502020202020204" pitchFamily="34" charset="0"/>
              </a:rPr>
              <a:t>If abuse has been disclosed but not witnessed by you:</a:t>
            </a:r>
          </a:p>
          <a:p>
            <a:pPr marL="742950" lvl="1" indent="-285750">
              <a:buClr>
                <a:schemeClr val="accent1"/>
              </a:buClr>
              <a:buFont typeface="Wingdings" panose="05000000000000000000" pitchFamily="2" charset="2"/>
              <a:buChar char="§"/>
            </a:pPr>
            <a:r>
              <a:rPr lang="en-GB">
                <a:latin typeface="Century Gothic" panose="020B0502020202020204" pitchFamily="34" charset="0"/>
              </a:rPr>
              <a:t>Let the person know that what they have said concerns you and that you would like their permission to share the information with the Lead AR which may lead to a safeguarding concern being raised.</a:t>
            </a:r>
          </a:p>
          <a:p>
            <a:pPr marL="742950" lvl="1" indent="-285750">
              <a:buClr>
                <a:schemeClr val="accent1"/>
              </a:buClr>
              <a:buFont typeface="Wingdings" panose="05000000000000000000" pitchFamily="2" charset="2"/>
              <a:buChar char="§"/>
            </a:pPr>
            <a:endParaRPr lang="en-GB">
              <a:latin typeface="Century Gothic" panose="020B0502020202020204" pitchFamily="34" charset="0"/>
            </a:endParaRPr>
          </a:p>
          <a:p>
            <a:pPr marL="742950" lvl="1" indent="-285750">
              <a:buClr>
                <a:schemeClr val="accent1"/>
              </a:buClr>
              <a:buFont typeface="Wingdings" panose="05000000000000000000" pitchFamily="2" charset="2"/>
              <a:buChar char="§"/>
            </a:pPr>
            <a:r>
              <a:rPr lang="en-GB">
                <a:latin typeface="Century Gothic" panose="020B0502020202020204" pitchFamily="34" charset="0"/>
              </a:rPr>
              <a:t>Discuss with the Lead AR who will follow the Healthwatch Safeguarding policy and escalate and report as directed.  </a:t>
            </a:r>
          </a:p>
        </p:txBody>
      </p:sp>
    </p:spTree>
    <p:extLst>
      <p:ext uri="{BB962C8B-B14F-4D97-AF65-F5344CB8AC3E}">
        <p14:creationId xmlns:p14="http://schemas.microsoft.com/office/powerpoint/2010/main" val="304339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AF7E-BF34-019D-1999-44C7A6878013}"/>
              </a:ext>
            </a:extLst>
          </p:cNvPr>
          <p:cNvSpPr>
            <a:spLocks noGrp="1"/>
          </p:cNvSpPr>
          <p:nvPr>
            <p:ph type="title"/>
          </p:nvPr>
        </p:nvSpPr>
        <p:spPr/>
        <p:txBody>
          <a:bodyPr/>
          <a:lstStyle/>
          <a:p>
            <a:r>
              <a:rPr lang="en-GB"/>
              <a:t>Dementia	</a:t>
            </a:r>
          </a:p>
        </p:txBody>
      </p:sp>
      <p:sp>
        <p:nvSpPr>
          <p:cNvPr id="4" name="Text Placeholder 3">
            <a:extLst>
              <a:ext uri="{FF2B5EF4-FFF2-40B4-BE49-F238E27FC236}">
                <a16:creationId xmlns:a16="http://schemas.microsoft.com/office/drawing/2014/main" id="{1EB6CA1F-5715-6AC5-967E-2CD4E57351C3}"/>
              </a:ext>
            </a:extLst>
          </p:cNvPr>
          <p:cNvSpPr>
            <a:spLocks noGrp="1"/>
          </p:cNvSpPr>
          <p:nvPr>
            <p:ph type="body" sz="quarter" idx="13"/>
          </p:nvPr>
        </p:nvSpPr>
        <p:spPr/>
        <p:txBody>
          <a:bodyPr/>
          <a:lstStyle/>
          <a:p>
            <a:r>
              <a:rPr lang="en-GB"/>
              <a:t>Bookcase Analogy</a:t>
            </a:r>
          </a:p>
        </p:txBody>
      </p:sp>
      <p:pic>
        <p:nvPicPr>
          <p:cNvPr id="5" name="Online Media 4" descr="A frame from the video of Alzheimer’s Society – Bookcase Analogy which is ready to be played.">
            <a:hlinkClick r:id="" action="ppaction://media"/>
            <a:extLst>
              <a:ext uri="{FF2B5EF4-FFF2-40B4-BE49-F238E27FC236}">
                <a16:creationId xmlns:a16="http://schemas.microsoft.com/office/drawing/2014/main" id="{57C2497E-35EB-0D84-4DB8-79138E177FAE}"/>
              </a:ext>
            </a:extLst>
          </p:cNvPr>
          <p:cNvPicPr>
            <a:picLocks noRot="1" noChangeAspect="1"/>
          </p:cNvPicPr>
          <p:nvPr>
            <a:videoFile r:link="rId1"/>
          </p:nvPr>
        </p:nvPicPr>
        <p:blipFill>
          <a:blip r:embed="rId4"/>
          <a:stretch>
            <a:fillRect/>
          </a:stretch>
        </p:blipFill>
        <p:spPr>
          <a:xfrm>
            <a:off x="574138" y="1543264"/>
            <a:ext cx="7909997" cy="4468599"/>
          </a:xfrm>
          <a:prstGeom prst="rect">
            <a:avLst/>
          </a:prstGeom>
        </p:spPr>
      </p:pic>
    </p:spTree>
    <p:extLst>
      <p:ext uri="{BB962C8B-B14F-4D97-AF65-F5344CB8AC3E}">
        <p14:creationId xmlns:p14="http://schemas.microsoft.com/office/powerpoint/2010/main" val="38925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57BE-3D58-DF07-DD62-DCC585D23890}"/>
              </a:ext>
            </a:extLst>
          </p:cNvPr>
          <p:cNvSpPr>
            <a:spLocks noGrp="1"/>
          </p:cNvSpPr>
          <p:nvPr>
            <p:ph type="title"/>
          </p:nvPr>
        </p:nvSpPr>
        <p:spPr/>
        <p:txBody>
          <a:bodyPr/>
          <a:lstStyle/>
          <a:p>
            <a:r>
              <a:rPr lang="en-GB"/>
              <a:t>Dementia</a:t>
            </a:r>
          </a:p>
        </p:txBody>
      </p:sp>
      <p:sp>
        <p:nvSpPr>
          <p:cNvPr id="3" name="Content Placeholder 2">
            <a:extLst>
              <a:ext uri="{FF2B5EF4-FFF2-40B4-BE49-F238E27FC236}">
                <a16:creationId xmlns:a16="http://schemas.microsoft.com/office/drawing/2014/main" id="{FB11532C-5371-B993-CD87-1A997E756F93}"/>
              </a:ext>
            </a:extLst>
          </p:cNvPr>
          <p:cNvSpPr>
            <a:spLocks noGrp="1"/>
          </p:cNvSpPr>
          <p:nvPr>
            <p:ph idx="1"/>
          </p:nvPr>
        </p:nvSpPr>
        <p:spPr>
          <a:xfrm>
            <a:off x="457200" y="1233000"/>
            <a:ext cx="8208000" cy="4788288"/>
          </a:xfrm>
        </p:spPr>
        <p:txBody>
          <a:bodyPr/>
          <a:lstStyle/>
          <a:p>
            <a:r>
              <a:rPr lang="en-GB"/>
              <a:t>Dementia affects everyone differently so it's important to communicate in a way that is right for the person. Listen carefully and think about what you're going to say and how you'll say it. You can also communicate meaningfully without using spoken words.</a:t>
            </a:r>
          </a:p>
          <a:p>
            <a:endParaRPr lang="en-GB"/>
          </a:p>
          <a:p>
            <a:r>
              <a:rPr lang="en-GB"/>
              <a:t>Observation of non-verbal cues are important, even if you don’t get to have a full conversation to gather the experience.  </a:t>
            </a:r>
          </a:p>
          <a:p>
            <a:r>
              <a:rPr lang="en-GB"/>
              <a:t>Is the resident calm, content, and happy?</a:t>
            </a:r>
          </a:p>
          <a:p>
            <a:r>
              <a:rPr lang="en-GB"/>
              <a:t>Are they dressed appropriately for where they are? The season?</a:t>
            </a:r>
          </a:p>
          <a:p>
            <a:r>
              <a:rPr lang="en-GB"/>
              <a:t>Is their hair done?</a:t>
            </a:r>
          </a:p>
          <a:p>
            <a:r>
              <a:rPr lang="en-GB"/>
              <a:t>Do staff acknowledge them?</a:t>
            </a:r>
          </a:p>
          <a:p>
            <a:r>
              <a:rPr lang="en-GB"/>
              <a:t>How do they react to each staff member?</a:t>
            </a:r>
          </a:p>
          <a:p>
            <a:r>
              <a:rPr lang="en-GB"/>
              <a:t>Are they assisted to move, eat or reminded to drink if necessary?</a:t>
            </a:r>
          </a:p>
        </p:txBody>
      </p:sp>
    </p:spTree>
    <p:extLst>
      <p:ext uri="{BB962C8B-B14F-4D97-AF65-F5344CB8AC3E}">
        <p14:creationId xmlns:p14="http://schemas.microsoft.com/office/powerpoint/2010/main" val="169134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D72-13C8-070D-6B0B-F8C49C8ED25D}"/>
              </a:ext>
            </a:extLst>
          </p:cNvPr>
          <p:cNvSpPr>
            <a:spLocks noGrp="1"/>
          </p:cNvSpPr>
          <p:nvPr>
            <p:ph type="title"/>
          </p:nvPr>
        </p:nvSpPr>
        <p:spPr/>
        <p:txBody>
          <a:bodyPr/>
          <a:lstStyle/>
          <a:p>
            <a:r>
              <a:rPr lang="en-GB"/>
              <a:t>Dementia</a:t>
            </a:r>
          </a:p>
        </p:txBody>
      </p:sp>
      <p:sp>
        <p:nvSpPr>
          <p:cNvPr id="3" name="Content Placeholder 2">
            <a:extLst>
              <a:ext uri="{FF2B5EF4-FFF2-40B4-BE49-F238E27FC236}">
                <a16:creationId xmlns:a16="http://schemas.microsoft.com/office/drawing/2014/main" id="{5F2EF8ED-41BF-2950-8CCF-0A1D1ED08EC5}"/>
              </a:ext>
            </a:extLst>
          </p:cNvPr>
          <p:cNvSpPr>
            <a:spLocks noGrp="1"/>
          </p:cNvSpPr>
          <p:nvPr>
            <p:ph idx="1"/>
          </p:nvPr>
        </p:nvSpPr>
        <p:spPr>
          <a:xfrm>
            <a:off x="457200" y="1196752"/>
            <a:ext cx="8208000" cy="4837783"/>
          </a:xfrm>
        </p:spPr>
        <p:txBody>
          <a:bodyPr/>
          <a:lstStyle/>
          <a:p>
            <a:pPr marL="285750" indent="-285750">
              <a:buFont typeface="Arial" panose="020B0604020202020204" pitchFamily="34" charset="0"/>
              <a:buChar char="•"/>
            </a:pPr>
            <a:r>
              <a:rPr lang="en-GB"/>
              <a:t>Make sure the person you are talking to is comfortable, not hungry, thirsty, or in discomfort before you start.</a:t>
            </a:r>
          </a:p>
          <a:p>
            <a:pPr marL="285750" indent="-285750">
              <a:buFont typeface="Arial" panose="020B0604020202020204" pitchFamily="34" charset="0"/>
              <a:buChar char="•"/>
            </a:pPr>
            <a:r>
              <a:rPr lang="en-GB"/>
              <a:t>Use short simple sentences, but don’t talk down to them – they are adults.</a:t>
            </a:r>
          </a:p>
          <a:p>
            <a:pPr marL="285750" indent="-285750">
              <a:buFont typeface="Arial" panose="020B0604020202020204" pitchFamily="34" charset="0"/>
              <a:buChar char="•"/>
            </a:pPr>
            <a:r>
              <a:rPr lang="en-GB"/>
              <a:t>Be conversational rather than questioning. If you have to ask questions, try to use closed questions as yes/no answers are easier to process than having too many choices.</a:t>
            </a:r>
          </a:p>
          <a:p>
            <a:pPr marL="285750" indent="-285750">
              <a:buFont typeface="Arial" panose="020B0604020202020204" pitchFamily="34" charset="0"/>
              <a:buChar char="•"/>
            </a:pPr>
            <a:r>
              <a:rPr lang="en-GB"/>
              <a:t>Allow time between sentences for the person to process the information and respond. </a:t>
            </a:r>
          </a:p>
          <a:p>
            <a:pPr marL="285750" indent="-285750">
              <a:buFont typeface="Arial" panose="020B0604020202020204" pitchFamily="34" charset="0"/>
              <a:buChar char="•"/>
            </a:pPr>
            <a:r>
              <a:rPr lang="en-GB"/>
              <a:t>Try to let the person complete their own sentences -  try not to be too quick to assume you know what they are trying to say.</a:t>
            </a:r>
          </a:p>
          <a:p>
            <a:pPr marL="285750" indent="-285750">
              <a:buFont typeface="Arial" panose="020B0604020202020204" pitchFamily="34" charset="0"/>
              <a:buChar char="•"/>
            </a:pPr>
            <a:r>
              <a:rPr lang="en-GB"/>
              <a:t>Try to laugh together about any misunderstandings and mistakes. Humour can help to relieve tension but make sure the person doesn’t feel you are laughing at them.</a:t>
            </a:r>
          </a:p>
          <a:p>
            <a:pPr marL="285750" indent="-285750">
              <a:buFont typeface="Arial" panose="020B0604020202020204" pitchFamily="34" charset="0"/>
              <a:buChar char="•"/>
            </a:pPr>
            <a:endParaRPr lang="en-GB"/>
          </a:p>
          <a:p>
            <a:endParaRPr lang="en-GB"/>
          </a:p>
          <a:p>
            <a:endParaRPr lang="en-GB"/>
          </a:p>
        </p:txBody>
      </p:sp>
    </p:spTree>
    <p:extLst>
      <p:ext uri="{BB962C8B-B14F-4D97-AF65-F5344CB8AC3E}">
        <p14:creationId xmlns:p14="http://schemas.microsoft.com/office/powerpoint/2010/main" val="208106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DD16-1052-B577-8742-5D258AC023A1}"/>
            </a:ext>
          </a:extLst>
        </p:cNvPr>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D31233C6-CE31-12E2-13B8-56D94F3FCAE3}"/>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1ED31B29-F99C-72EF-C988-5EE9F9FE49A9}"/>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462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47BEA-6F74-762F-69C8-41E899C92ED2}"/>
            </a:ext>
          </a:extLst>
        </p:cNvPr>
        <p:cNvGrpSpPr/>
        <p:nvPr/>
      </p:nvGrpSpPr>
      <p:grpSpPr>
        <a:xfrm>
          <a:off x="0" y="0"/>
          <a:ext cx="0" cy="0"/>
          <a:chOff x="0" y="0"/>
          <a:chExt cx="0" cy="0"/>
        </a:xfrm>
      </p:grpSpPr>
      <p:pic>
        <p:nvPicPr>
          <p:cNvPr id="5" name="Picture Placeholder 4" descr="An older man wearing a brown coat and trousers viewed from over his left shoulder so we can't see his face. His hand is stretched out because he is having a manicure from woman wearing black clothes and pink plastic gloves. There are various manicure-related items on the table.">
            <a:extLst>
              <a:ext uri="{FF2B5EF4-FFF2-40B4-BE49-F238E27FC236}">
                <a16:creationId xmlns:a16="http://schemas.microsoft.com/office/drawing/2014/main" id="{FD3749FD-57F6-274B-4554-7A0D963B861B}"/>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A874559F-E2A9-9111-8092-816D2936425E}"/>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8507D545-6074-62F9-946C-0A2EB4578A82}"/>
              </a:ext>
            </a:extLst>
          </p:cNvPr>
          <p:cNvSpPr>
            <a:spLocks noGrp="1"/>
          </p:cNvSpPr>
          <p:nvPr>
            <p:ph type="ctrTitle"/>
          </p:nvPr>
        </p:nvSpPr>
        <p:spPr>
          <a:xfrm>
            <a:off x="309811" y="5743575"/>
            <a:ext cx="5904000" cy="557212"/>
          </a:xfrm>
        </p:spPr>
        <p:txBody>
          <a:bodyPr/>
          <a:lstStyle/>
          <a:p>
            <a:r>
              <a:rPr lang="en-US" altLang="en-US" sz="2800">
                <a:solidFill>
                  <a:schemeClr val="accent6"/>
                </a:solidFill>
              </a:rPr>
              <a:t>Part 2</a:t>
            </a:r>
            <a:endParaRPr lang="en-GB" sz="2800"/>
          </a:p>
        </p:txBody>
      </p:sp>
    </p:spTree>
    <p:extLst>
      <p:ext uri="{BB962C8B-B14F-4D97-AF65-F5344CB8AC3E}">
        <p14:creationId xmlns:p14="http://schemas.microsoft.com/office/powerpoint/2010/main" val="255771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row of differently coloured rainbow flags on the left and on the right hanging from the ceiling of a space in a large buildi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1" b="21871"/>
          <a:stretch/>
        </p:blipFill>
        <p:spPr/>
      </p:pic>
      <p:pic>
        <p:nvPicPr>
          <p:cNvPr id="2" name="Picture Placeholder 17" descr="P1031 HWE Brand project - PPT template - Slide 2.png">
            <a:extLst>
              <a:ext uri="{FF2B5EF4-FFF2-40B4-BE49-F238E27FC236}">
                <a16:creationId xmlns:a16="http://schemas.microsoft.com/office/drawing/2014/main" id="{7F243647-7B54-B159-DE88-FBF086246F4F}"/>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p:cNvSpPr>
            <a:spLocks noGrp="1"/>
          </p:cNvSpPr>
          <p:nvPr>
            <p:ph type="ctrTitle"/>
          </p:nvPr>
        </p:nvSpPr>
        <p:spPr>
          <a:xfrm>
            <a:off x="309811" y="5743575"/>
            <a:ext cx="5904000" cy="557212"/>
          </a:xfrm>
        </p:spPr>
        <p:txBody>
          <a:bodyPr/>
          <a:lstStyle/>
          <a:p>
            <a:r>
              <a:rPr lang="en-US" altLang="en-US" sz="2800">
                <a:solidFill>
                  <a:schemeClr val="accent6"/>
                </a:solidFill>
              </a:rPr>
              <a:t>Inclusion, Equality, Allyship</a:t>
            </a:r>
            <a:endParaRPr lang="en-GB" sz="2800"/>
          </a:p>
        </p:txBody>
      </p:sp>
    </p:spTree>
    <p:extLst>
      <p:ext uri="{BB962C8B-B14F-4D97-AF65-F5344CB8AC3E}">
        <p14:creationId xmlns:p14="http://schemas.microsoft.com/office/powerpoint/2010/main" val="42163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984-2912-F959-2593-BD6E28B781D2}"/>
              </a:ext>
            </a:extLst>
          </p:cNvPr>
          <p:cNvSpPr>
            <a:spLocks noGrp="1"/>
          </p:cNvSpPr>
          <p:nvPr>
            <p:ph type="title"/>
          </p:nvPr>
        </p:nvSpPr>
        <p:spPr>
          <a:xfrm>
            <a:off x="457200" y="216000"/>
            <a:ext cx="8208000" cy="432000"/>
          </a:xfrm>
        </p:spPr>
        <p:txBody>
          <a:bodyPr/>
          <a:lstStyle/>
          <a:p>
            <a:r>
              <a:rPr lang="en-GB"/>
              <a:t>How could difference affect residents?</a:t>
            </a:r>
          </a:p>
        </p:txBody>
      </p:sp>
      <p:sp>
        <p:nvSpPr>
          <p:cNvPr id="3" name="Content Placeholder 2">
            <a:extLst>
              <a:ext uri="{FF2B5EF4-FFF2-40B4-BE49-F238E27FC236}">
                <a16:creationId xmlns:a16="http://schemas.microsoft.com/office/drawing/2014/main" id="{1C06A9E2-419F-E125-C04C-C1FDA7D21483}"/>
              </a:ext>
            </a:extLst>
          </p:cNvPr>
          <p:cNvSpPr>
            <a:spLocks noGrp="1"/>
          </p:cNvSpPr>
          <p:nvPr>
            <p:ph idx="1"/>
          </p:nvPr>
        </p:nvSpPr>
        <p:spPr>
          <a:xfrm>
            <a:off x="457200" y="787529"/>
            <a:ext cx="8208000" cy="4847761"/>
          </a:xfrm>
        </p:spPr>
        <p:txBody>
          <a:bodyPr/>
          <a:lstStyle/>
          <a:p>
            <a:r>
              <a:rPr lang="en-GB" b="1"/>
              <a:t>Examples of how one resident’s experience might be different to the experience of others because of their personal characteristics:</a:t>
            </a:r>
            <a:endParaRPr lang="en-GB"/>
          </a:p>
          <a:p>
            <a:endParaRPr lang="en-GB"/>
          </a:p>
        </p:txBody>
      </p:sp>
    </p:spTree>
    <p:extLst>
      <p:ext uri="{BB962C8B-B14F-4D97-AF65-F5344CB8AC3E}">
        <p14:creationId xmlns:p14="http://schemas.microsoft.com/office/powerpoint/2010/main" val="11769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984-2912-F959-2593-BD6E28B781D2}"/>
              </a:ext>
            </a:extLst>
          </p:cNvPr>
          <p:cNvSpPr>
            <a:spLocks noGrp="1"/>
          </p:cNvSpPr>
          <p:nvPr>
            <p:ph type="title"/>
          </p:nvPr>
        </p:nvSpPr>
        <p:spPr>
          <a:xfrm>
            <a:off x="457200" y="216000"/>
            <a:ext cx="8208000" cy="468000"/>
          </a:xfrm>
        </p:spPr>
        <p:txBody>
          <a:bodyPr/>
          <a:lstStyle/>
          <a:p>
            <a:r>
              <a:rPr lang="en-GB"/>
              <a:t>How could difference affect residents?</a:t>
            </a:r>
          </a:p>
        </p:txBody>
      </p:sp>
      <p:sp>
        <p:nvSpPr>
          <p:cNvPr id="5" name="TextBox 4">
            <a:extLst>
              <a:ext uri="{FF2B5EF4-FFF2-40B4-BE49-F238E27FC236}">
                <a16:creationId xmlns:a16="http://schemas.microsoft.com/office/drawing/2014/main" id="{5574FFF2-5CB7-432D-7229-7533ED35F7ED}"/>
              </a:ext>
            </a:extLst>
          </p:cNvPr>
          <p:cNvSpPr txBox="1"/>
          <p:nvPr/>
        </p:nvSpPr>
        <p:spPr>
          <a:xfrm>
            <a:off x="227894" y="746214"/>
            <a:ext cx="8688212" cy="5632311"/>
          </a:xfrm>
          <a:prstGeom prst="rect">
            <a:avLst/>
          </a:prstGeom>
          <a:noFill/>
        </p:spPr>
        <p:txBody>
          <a:bodyPr wrap="square">
            <a:spAutoFit/>
          </a:bodyPr>
          <a:lstStyle/>
          <a:p>
            <a:r>
              <a:rPr lang="en-GB" b="1">
                <a:latin typeface="Century Gothic" panose="020B0502020202020204" pitchFamily="34" charset="0"/>
              </a:rPr>
              <a:t>Examples of how one resident’s experience might be different to the experience of others because of their personal characteristics:</a:t>
            </a:r>
            <a:endParaRPr lang="en-GB">
              <a:latin typeface="Century Gothic" panose="020B0502020202020204" pitchFamily="34" charset="0"/>
            </a:endParaRPr>
          </a:p>
          <a:p>
            <a:br>
              <a:rPr lang="en-GB">
                <a:latin typeface="Century Gothic" panose="020B0502020202020204" pitchFamily="34" charset="0"/>
              </a:rPr>
            </a:br>
            <a:r>
              <a:rPr lang="en-GB">
                <a:latin typeface="Century Gothic" panose="020B0502020202020204" pitchFamily="34" charset="0"/>
              </a:rPr>
              <a:t>Care staff and Nursing staff not knowing how to provide personal care to someone who has transitioned.</a:t>
            </a:r>
            <a:br>
              <a:rPr lang="en-GB">
                <a:latin typeface="Century Gothic" panose="020B0502020202020204" pitchFamily="34" charset="0"/>
              </a:rPr>
            </a:br>
            <a:endParaRPr lang="en-GB">
              <a:latin typeface="Century Gothic" panose="020B0502020202020204" pitchFamily="34" charset="0"/>
            </a:endParaRPr>
          </a:p>
          <a:p>
            <a:r>
              <a:rPr lang="en-GB">
                <a:latin typeface="Century Gothic" panose="020B0502020202020204" pitchFamily="34" charset="0"/>
              </a:rPr>
              <a:t>Care staff coming from countries or cultures where being gay is illegal – or ‘against God’ and not being able to separate this from their care responsibilities.</a:t>
            </a:r>
            <a:br>
              <a:rPr lang="en-GB">
                <a:latin typeface="Century Gothic" panose="020B0502020202020204" pitchFamily="34" charset="0"/>
              </a:rPr>
            </a:br>
            <a:endParaRPr lang="en-GB">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rPr>
              <a:t>Cultural differences: food or behaviour that aren’t found in the care home.</a:t>
            </a:r>
            <a:br>
              <a:rPr lang="en-GB">
                <a:latin typeface="Century Gothic" panose="020B0502020202020204" pitchFamily="34" charset="0"/>
              </a:rPr>
            </a:br>
            <a:endParaRPr lang="en-GB">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rPr>
              <a:t>Gay men with Dementia – they may have come out after ‘Section 28’ had ended, but their memories may have them back in the time where being Gay was illegal – they may be fearful that people will ‘find out’, or they may feel that they have to ‘come out’ all over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entury Gothic" panose="020B0502020202020204" pitchFamily="34" charset="0"/>
            </a:endParaRPr>
          </a:p>
          <a:p>
            <a:pPr>
              <a:defRPr/>
            </a:pPr>
            <a:r>
              <a:rPr lang="en-GB" kern="100">
                <a:effectLst/>
                <a:latin typeface="Century Gothic" panose="020B0502020202020204" pitchFamily="34" charset="0"/>
                <a:ea typeface="Aptos" panose="020B0004020202020204" pitchFamily="34" charset="0"/>
                <a:cs typeface="Arial" panose="020B0604020202020204" pitchFamily="34" charset="0"/>
              </a:rPr>
              <a:t>Trans </a:t>
            </a:r>
            <a:r>
              <a:rPr lang="en-GB" kern="100">
                <a:latin typeface="Century Gothic" panose="020B0502020202020204" pitchFamily="34" charset="0"/>
                <a:ea typeface="Aptos" panose="020B0004020202020204" pitchFamily="34" charset="0"/>
                <a:cs typeface="Arial" panose="020B0604020202020204" pitchFamily="34" charset="0"/>
              </a:rPr>
              <a:t>people</a:t>
            </a:r>
            <a:r>
              <a:rPr lang="en-GB" kern="100">
                <a:effectLst/>
                <a:latin typeface="Century Gothic" panose="020B0502020202020204" pitchFamily="34" charset="0"/>
                <a:ea typeface="Aptos" panose="020B0004020202020204" pitchFamily="34" charset="0"/>
                <a:cs typeface="Arial" panose="020B0604020202020204" pitchFamily="34" charset="0"/>
              </a:rPr>
              <a:t> may have different personal care needs</a:t>
            </a:r>
            <a:r>
              <a:rPr lang="en-GB" kern="100">
                <a:latin typeface="Century Gothic" panose="020B0502020202020204" pitchFamily="34" charset="0"/>
                <a:ea typeface="Aptos" panose="020B0004020202020204" pitchFamily="34" charset="0"/>
                <a:cs typeface="Arial" panose="020B0604020202020204" pitchFamily="34" charset="0"/>
              </a:rPr>
              <a:t>. M</a:t>
            </a:r>
            <a:r>
              <a:rPr lang="en-GB" kern="100">
                <a:effectLst/>
                <a:latin typeface="Century Gothic" panose="020B0502020202020204" pitchFamily="34" charset="0"/>
                <a:ea typeface="Aptos" panose="020B0004020202020204" pitchFamily="34" charset="0"/>
                <a:cs typeface="Arial" panose="020B0604020202020204" pitchFamily="34" charset="0"/>
              </a:rPr>
              <a:t>ay experience staff lifting sheets to ‘have a look’ (true story from a trans resident).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entury Gothic" panose="020B0502020202020204" pitchFamily="34" charset="0"/>
            </a:endParaRPr>
          </a:p>
        </p:txBody>
      </p:sp>
    </p:spTree>
    <p:extLst>
      <p:ext uri="{BB962C8B-B14F-4D97-AF65-F5344CB8AC3E}">
        <p14:creationId xmlns:p14="http://schemas.microsoft.com/office/powerpoint/2010/main" val="201566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3209EC-A80C-94CA-E0A0-DE58F10107E4}"/>
              </a:ext>
            </a:extLst>
          </p:cNvPr>
          <p:cNvSpPr>
            <a:spLocks noGrp="1"/>
          </p:cNvSpPr>
          <p:nvPr>
            <p:ph type="title"/>
          </p:nvPr>
        </p:nvSpPr>
        <p:spPr>
          <a:xfrm>
            <a:off x="457200" y="617525"/>
            <a:ext cx="2566085" cy="1054756"/>
          </a:xfrm>
        </p:spPr>
        <p:txBody>
          <a:bodyPr/>
          <a:lstStyle/>
          <a:p>
            <a:r>
              <a:rPr lang="en-US"/>
              <a:t>Is inequality</a:t>
            </a:r>
            <a:br>
              <a:rPr lang="en-US"/>
            </a:br>
            <a:r>
              <a:rPr lang="en-US"/>
              <a:t>equal?</a:t>
            </a:r>
          </a:p>
        </p:txBody>
      </p:sp>
      <p:pic>
        <p:nvPicPr>
          <p:cNvPr id="5" name="Content Placeholder 4" descr="On the left, a drawing of a Wheel of Power/Privilege that shows different characteristics or statuses that a person might have and different degrees within that status. Such as within 'Housing' is listed: Owns property, Renting, Homeless; or within Mental Health is: Robust, Mostly stable, vulnerable. Words to the outside of the wheel are associated with being marginalised; those to the centre are associated with the word power in the middle.&#10;&#10;To the right are similar characteristics along a scale showing which usually hold more power and which usually hold less power. The question 'Which are yours' is included.">
            <a:extLst>
              <a:ext uri="{FF2B5EF4-FFF2-40B4-BE49-F238E27FC236}">
                <a16:creationId xmlns:a16="http://schemas.microsoft.com/office/drawing/2014/main" id="{A2323389-6253-3717-FE41-D79213E85589}"/>
              </a:ext>
            </a:extLst>
          </p:cNvPr>
          <p:cNvPicPr>
            <a:picLocks noGrp="1" noChangeAspect="1"/>
          </p:cNvPicPr>
          <p:nvPr>
            <p:ph idx="1"/>
          </p:nvPr>
        </p:nvPicPr>
        <p:blipFill>
          <a:blip r:embed="rId3"/>
          <a:srcRect l="54765" t="2960"/>
          <a:stretch/>
        </p:blipFill>
        <p:spPr>
          <a:xfrm>
            <a:off x="2842053" y="82378"/>
            <a:ext cx="5787081" cy="5941470"/>
          </a:xfrm>
          <a:prstGeom prst="rect">
            <a:avLst/>
          </a:prstGeom>
          <a:noFill/>
        </p:spPr>
      </p:pic>
    </p:spTree>
    <p:extLst>
      <p:ext uri="{BB962C8B-B14F-4D97-AF65-F5344CB8AC3E}">
        <p14:creationId xmlns:p14="http://schemas.microsoft.com/office/powerpoint/2010/main" val="29210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DA31-24CF-1645-AD64-473195B41BBD}"/>
              </a:ext>
            </a:extLst>
          </p:cNvPr>
          <p:cNvSpPr>
            <a:spLocks noGrp="1"/>
          </p:cNvSpPr>
          <p:nvPr>
            <p:ph type="title"/>
          </p:nvPr>
        </p:nvSpPr>
        <p:spPr/>
        <p:txBody>
          <a:bodyPr/>
          <a:lstStyle/>
          <a:p>
            <a:r>
              <a:rPr lang="en-GB">
                <a:latin typeface="Century Gothic" panose="020B0502020202020204" pitchFamily="34" charset="0"/>
              </a:rPr>
              <a:t>Information about this session</a:t>
            </a:r>
          </a:p>
        </p:txBody>
      </p:sp>
      <p:sp>
        <p:nvSpPr>
          <p:cNvPr id="3" name="Content Placeholder 2">
            <a:extLst>
              <a:ext uri="{FF2B5EF4-FFF2-40B4-BE49-F238E27FC236}">
                <a16:creationId xmlns:a16="http://schemas.microsoft.com/office/drawing/2014/main" id="{EBA4DE61-9E1E-4A29-47FB-F839B4BE9D2A}"/>
              </a:ext>
            </a:extLst>
          </p:cNvPr>
          <p:cNvSpPr>
            <a:spLocks noGrp="1"/>
          </p:cNvSpPr>
          <p:nvPr>
            <p:ph idx="1"/>
          </p:nvPr>
        </p:nvSpPr>
        <p:spPr>
          <a:xfrm>
            <a:off x="519141" y="1216936"/>
            <a:ext cx="7886700" cy="4822484"/>
          </a:xfrm>
        </p:spPr>
        <p:txBody>
          <a:bodyPr>
            <a:noAutofit/>
          </a:bodyPr>
          <a:lstStyle/>
          <a:p>
            <a:r>
              <a:rPr lang="en-GB" i="0">
                <a:latin typeface="Century Gothic" panose="020B0502020202020204" pitchFamily="34" charset="0"/>
                <a:cs typeface="Poppins" panose="00000500000000000000" pitchFamily="2" charset="0"/>
              </a:rPr>
              <a:t>Who is this session for?</a:t>
            </a:r>
          </a:p>
          <a:p>
            <a:r>
              <a:rPr lang="en-GB" i="0">
                <a:latin typeface="Century Gothic" panose="020B0502020202020204" pitchFamily="34" charset="0"/>
                <a:cs typeface="Poppins" panose="00000500000000000000" pitchFamily="2" charset="0"/>
              </a:rPr>
              <a:t>This session has been developed for people who have an understanding of Enter and View, and who will be visiting residential and </a:t>
            </a:r>
            <a:r>
              <a:rPr lang="en-GB">
                <a:latin typeface="Century Gothic" panose="020B0502020202020204" pitchFamily="34" charset="0"/>
                <a:cs typeface="Poppins" panose="00000500000000000000" pitchFamily="2" charset="0"/>
              </a:rPr>
              <a:t>nu</a:t>
            </a:r>
            <a:r>
              <a:rPr lang="en-GB" i="0">
                <a:latin typeface="Century Gothic" panose="020B0502020202020204" pitchFamily="34" charset="0"/>
                <a:cs typeface="Poppins" panose="00000500000000000000" pitchFamily="2" charset="0"/>
              </a:rPr>
              <a:t>rsing </a:t>
            </a:r>
            <a:r>
              <a:rPr lang="en-GB">
                <a:latin typeface="Century Gothic" panose="020B0502020202020204" pitchFamily="34" charset="0"/>
                <a:cs typeface="Poppins" panose="00000500000000000000" pitchFamily="2" charset="0"/>
              </a:rPr>
              <a:t>c</a:t>
            </a:r>
            <a:r>
              <a:rPr lang="en-GB" i="0">
                <a:latin typeface="Century Gothic" panose="020B0502020202020204" pitchFamily="34" charset="0"/>
                <a:cs typeface="Poppins" panose="00000500000000000000" pitchFamily="2" charset="0"/>
              </a:rPr>
              <a:t>are </a:t>
            </a:r>
            <a:r>
              <a:rPr lang="en-GB">
                <a:latin typeface="Century Gothic" panose="020B0502020202020204" pitchFamily="34" charset="0"/>
                <a:cs typeface="Poppins" panose="00000500000000000000" pitchFamily="2" charset="0"/>
              </a:rPr>
              <a:t>h</a:t>
            </a:r>
            <a:r>
              <a:rPr lang="en-GB" i="0">
                <a:latin typeface="Century Gothic" panose="020B0502020202020204" pitchFamily="34" charset="0"/>
                <a:cs typeface="Poppins" panose="00000500000000000000" pitchFamily="2" charset="0"/>
              </a:rPr>
              <a:t>omes.</a:t>
            </a:r>
          </a:p>
          <a:p>
            <a:r>
              <a:rPr lang="en-GB" i="0">
                <a:latin typeface="Century Gothic" panose="020B0502020202020204" pitchFamily="34" charset="0"/>
                <a:cs typeface="Poppins" panose="00000500000000000000" pitchFamily="2" charset="0"/>
              </a:rPr>
              <a:t>By the end of this training, you will:</a:t>
            </a:r>
          </a:p>
          <a:p>
            <a:endParaRPr lang="en-GB" i="0">
              <a:latin typeface="Century Gothic" panose="020B0502020202020204" pitchFamily="34" charset="0"/>
              <a:cs typeface="Poppins" panose="00000500000000000000" pitchFamily="2" charset="0"/>
            </a:endParaRP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your role as an Authorised Representative (AR) within the visit</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gained ideas about how to prepare for and carry out a visit to a care home</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thought through a range of situations that might come up</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what information is required for reporting</a:t>
            </a:r>
          </a:p>
          <a:p>
            <a:endParaRPr lang="en-GB">
              <a:latin typeface="Century Gothic" panose="020B0502020202020204" pitchFamily="34" charset="0"/>
            </a:endParaRPr>
          </a:p>
        </p:txBody>
      </p:sp>
    </p:spTree>
    <p:extLst>
      <p:ext uri="{BB962C8B-B14F-4D97-AF65-F5344CB8AC3E}">
        <p14:creationId xmlns:p14="http://schemas.microsoft.com/office/powerpoint/2010/main" val="121321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41FC-D3FC-13DC-1C9F-A82DB6FE0BEE}"/>
              </a:ext>
            </a:extLst>
          </p:cNvPr>
          <p:cNvSpPr>
            <a:spLocks noGrp="1"/>
          </p:cNvSpPr>
          <p:nvPr>
            <p:ph type="title"/>
          </p:nvPr>
        </p:nvSpPr>
        <p:spPr/>
        <p:txBody>
          <a:bodyPr/>
          <a:lstStyle/>
          <a:p>
            <a:r>
              <a:rPr lang="en-GB"/>
              <a:t>Are ‘microaggressions’ really that tiny?</a:t>
            </a:r>
          </a:p>
        </p:txBody>
      </p:sp>
      <p:pic>
        <p:nvPicPr>
          <p:cNvPr id="7" name="Content Placeholder 6" descr="Three speech bubbles above text about who they are said to.&#10;&quot;But where are you really from?&quot; said to a British person of African descent who said he is British when asked his nationality.&#10;&quot;You might have trouble learning the new technology.&quot; said to an older worker when they have offered to help with a new work project.&#10;&quot;I expect your priorities will change now.&quot; said to a woman at work by her manager before her wedding.">
            <a:extLst>
              <a:ext uri="{FF2B5EF4-FFF2-40B4-BE49-F238E27FC236}">
                <a16:creationId xmlns:a16="http://schemas.microsoft.com/office/drawing/2014/main" id="{F924E2E1-80A2-D5A5-95BE-5E3FDE39853D}"/>
              </a:ext>
            </a:extLst>
          </p:cNvPr>
          <p:cNvPicPr>
            <a:picLocks noGrp="1" noChangeAspect="1"/>
          </p:cNvPicPr>
          <p:nvPr>
            <p:ph idx="1"/>
          </p:nvPr>
        </p:nvPicPr>
        <p:blipFill>
          <a:blip r:embed="rId3"/>
          <a:stretch>
            <a:fillRect/>
          </a:stretch>
        </p:blipFill>
        <p:spPr>
          <a:xfrm>
            <a:off x="471488" y="1409596"/>
            <a:ext cx="8208962" cy="4038809"/>
          </a:xfrm>
          <a:prstGeom prst="rect">
            <a:avLst/>
          </a:prstGeom>
        </p:spPr>
      </p:pic>
    </p:spTree>
    <p:extLst>
      <p:ext uri="{BB962C8B-B14F-4D97-AF65-F5344CB8AC3E}">
        <p14:creationId xmlns:p14="http://schemas.microsoft.com/office/powerpoint/2010/main" val="2845838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CCBB-0141-B44E-A37C-0EA8FCA3EEA5}"/>
              </a:ext>
            </a:extLst>
          </p:cNvPr>
          <p:cNvSpPr>
            <a:spLocks noGrp="1"/>
          </p:cNvSpPr>
          <p:nvPr>
            <p:ph type="title"/>
          </p:nvPr>
        </p:nvSpPr>
        <p:spPr>
          <a:xfrm>
            <a:off x="468000" y="310028"/>
            <a:ext cx="8208000" cy="936955"/>
          </a:xfrm>
        </p:spPr>
        <p:txBody>
          <a:bodyPr/>
          <a:lstStyle/>
          <a:p>
            <a:r>
              <a:rPr lang="en-GB"/>
              <a:t>What’s the risk if we’re not aware of bias and microaggressions? </a:t>
            </a:r>
          </a:p>
        </p:txBody>
      </p:sp>
      <p:sp>
        <p:nvSpPr>
          <p:cNvPr id="3" name="Content Placeholder 2">
            <a:extLst>
              <a:ext uri="{FF2B5EF4-FFF2-40B4-BE49-F238E27FC236}">
                <a16:creationId xmlns:a16="http://schemas.microsoft.com/office/drawing/2014/main" id="{C3A117A4-67A6-AE87-0597-9BCF8EDA0BFE}"/>
              </a:ext>
            </a:extLst>
          </p:cNvPr>
          <p:cNvSpPr>
            <a:spLocks noGrp="1"/>
          </p:cNvSpPr>
          <p:nvPr>
            <p:ph idx="1"/>
          </p:nvPr>
        </p:nvSpPr>
        <p:spPr>
          <a:xfrm>
            <a:off x="467999" y="1311719"/>
            <a:ext cx="8368503" cy="4542043"/>
          </a:xfrm>
        </p:spPr>
        <p:txBody>
          <a:bodyPr/>
          <a:lstStyle/>
          <a:p>
            <a:r>
              <a:rPr lang="en-GB"/>
              <a:t>We could:</a:t>
            </a:r>
          </a:p>
          <a:p>
            <a:pPr marL="285750" indent="-285750">
              <a:buFont typeface="Arial" panose="020B0604020202020204" pitchFamily="34" charset="0"/>
              <a:buChar char="•"/>
            </a:pPr>
            <a:r>
              <a:rPr lang="en-GB"/>
              <a:t>Interpret what they say or do with preconceived ideas about them.</a:t>
            </a:r>
          </a:p>
          <a:p>
            <a:pPr marL="285750" indent="-285750">
              <a:buFont typeface="Arial" panose="020B0604020202020204" pitchFamily="34" charset="0"/>
              <a:buChar char="•"/>
            </a:pPr>
            <a:r>
              <a:rPr lang="en-GB"/>
              <a:t>Blame them for not doing something or acting in a certain way.</a:t>
            </a:r>
          </a:p>
          <a:p>
            <a:pPr marL="285750" indent="-285750">
              <a:buFont typeface="Arial" panose="020B0604020202020204" pitchFamily="34" charset="0"/>
              <a:buChar char="•"/>
            </a:pPr>
            <a:r>
              <a:rPr lang="en-GB"/>
              <a:t>Make them feel like an outsider – alienating them.</a:t>
            </a:r>
          </a:p>
          <a:p>
            <a:pPr marL="285750" indent="-285750">
              <a:buFont typeface="Arial" panose="020B0604020202020204" pitchFamily="34" charset="0"/>
              <a:buChar char="•"/>
            </a:pPr>
            <a:r>
              <a:rPr lang="en-GB"/>
              <a:t>Make them feel isolated and with no-one who understands them.</a:t>
            </a:r>
          </a:p>
          <a:p>
            <a:pPr marL="285750" indent="-285750">
              <a:buFont typeface="Arial" panose="020B0604020202020204" pitchFamily="34" charset="0"/>
              <a:buChar char="•"/>
            </a:pPr>
            <a:r>
              <a:rPr lang="en-GB"/>
              <a:t>Dismiss their concerns as being because they are too sensitive, elderly or confused.</a:t>
            </a:r>
          </a:p>
          <a:p>
            <a:pPr marL="285750" indent="-285750">
              <a:buFont typeface="Arial" panose="020B0604020202020204" pitchFamily="34" charset="0"/>
              <a:buChar char="•"/>
            </a:pPr>
            <a:r>
              <a:rPr lang="en-GB"/>
              <a:t>Contribute to them not having the same opportunities or care.</a:t>
            </a:r>
          </a:p>
          <a:p>
            <a:pPr marL="285750" indent="-285750">
              <a:buFont typeface="Arial" panose="020B0604020202020204" pitchFamily="34" charset="0"/>
              <a:buChar char="•"/>
            </a:pPr>
            <a:r>
              <a:rPr lang="en-GB"/>
              <a:t>Disrespect them – showing low regard or esteem for them.</a:t>
            </a:r>
            <a:br>
              <a:rPr lang="en-GB"/>
            </a:br>
            <a:br>
              <a:rPr lang="en-GB"/>
            </a:br>
            <a:r>
              <a:rPr lang="en-GB" b="1"/>
              <a:t>All leading to them feeling like they don’t belong and no-one wants them here.</a:t>
            </a:r>
            <a:br>
              <a:rPr lang="en-GB"/>
            </a:br>
            <a:endParaRPr lang="en-GB"/>
          </a:p>
        </p:txBody>
      </p:sp>
    </p:spTree>
    <p:extLst>
      <p:ext uri="{BB962C8B-B14F-4D97-AF65-F5344CB8AC3E}">
        <p14:creationId xmlns:p14="http://schemas.microsoft.com/office/powerpoint/2010/main" val="1216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A1AB-B561-D142-6EBB-B50A38420B78}"/>
              </a:ext>
            </a:extLst>
          </p:cNvPr>
          <p:cNvSpPr>
            <a:spLocks noGrp="1"/>
          </p:cNvSpPr>
          <p:nvPr>
            <p:ph type="title"/>
          </p:nvPr>
        </p:nvSpPr>
        <p:spPr/>
        <p:txBody>
          <a:bodyPr/>
          <a:lstStyle/>
          <a:p>
            <a:r>
              <a:rPr lang="en-GB"/>
              <a:t>What can I do?</a:t>
            </a:r>
          </a:p>
        </p:txBody>
      </p:sp>
      <p:sp>
        <p:nvSpPr>
          <p:cNvPr id="3" name="Content Placeholder 2">
            <a:extLst>
              <a:ext uri="{FF2B5EF4-FFF2-40B4-BE49-F238E27FC236}">
                <a16:creationId xmlns:a16="http://schemas.microsoft.com/office/drawing/2014/main" id="{E44C3618-34D2-0474-BEF1-BF840A225716}"/>
              </a:ext>
            </a:extLst>
          </p:cNvPr>
          <p:cNvSpPr>
            <a:spLocks noGrp="1"/>
          </p:cNvSpPr>
          <p:nvPr>
            <p:ph idx="1"/>
          </p:nvPr>
        </p:nvSpPr>
        <p:spPr>
          <a:xfrm>
            <a:off x="434928" y="1233000"/>
            <a:ext cx="8208000" cy="4392000"/>
          </a:xfrm>
        </p:spPr>
        <p:txBody>
          <a:bodyPr/>
          <a:lstStyle/>
          <a:p>
            <a:r>
              <a:rPr lang="en-GB"/>
              <a:t>Names are important</a:t>
            </a:r>
          </a:p>
          <a:p>
            <a:r>
              <a:rPr lang="en-GB"/>
              <a:t>Ask someone how they pronounce their name – and practice!  Get it right, don’t say ‘oh – I’ll call you x’</a:t>
            </a:r>
          </a:p>
          <a:p>
            <a:r>
              <a:rPr lang="en-GB"/>
              <a:t>Pronouns are important</a:t>
            </a:r>
          </a:p>
          <a:p>
            <a:r>
              <a:rPr lang="en-GB"/>
              <a:t>Being misgendered negatively impacts people’s mental health.  Follow their lead, ask someone (privately) how they prefer to be addressed.  Try not to make assumptions.</a:t>
            </a:r>
          </a:p>
          <a:p>
            <a:r>
              <a:rPr lang="en-GB"/>
              <a:t>Where are you from? – accept the answer, don’t add the ‘where are you really/ originally from?’</a:t>
            </a:r>
          </a:p>
          <a:p>
            <a:r>
              <a:rPr lang="en-GB"/>
              <a:t>Remember there is a difference between nationality and ethnicity.</a:t>
            </a:r>
          </a:p>
          <a:p>
            <a:r>
              <a:rPr lang="en-GB"/>
              <a:t>If you get it wrong – and we all will sometime – apologise, don’t get defensive.  ‘I’m sorry, I meant [correct name/ pronoun/ title]’ – keep it brief, the apology isn’t all about you or the mistake.</a:t>
            </a:r>
          </a:p>
          <a:p>
            <a:endParaRPr lang="en-GB"/>
          </a:p>
        </p:txBody>
      </p:sp>
    </p:spTree>
    <p:extLst>
      <p:ext uri="{BB962C8B-B14F-4D97-AF65-F5344CB8AC3E}">
        <p14:creationId xmlns:p14="http://schemas.microsoft.com/office/powerpoint/2010/main" val="369801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7B43-CD2D-0341-5594-6D952318C1A6}"/>
            </a:ext>
          </a:extLst>
        </p:cNvPr>
        <p:cNvGrpSpPr/>
        <p:nvPr/>
      </p:nvGrpSpPr>
      <p:grpSpPr>
        <a:xfrm>
          <a:off x="0" y="0"/>
          <a:ext cx="0" cy="0"/>
          <a:chOff x="0" y="0"/>
          <a:chExt cx="0" cy="0"/>
        </a:xfrm>
      </p:grpSpPr>
      <p:pic>
        <p:nvPicPr>
          <p:cNvPr id="5" name="Picture Placeholder 4" descr="A sign on a wall&#10;&#10;AI-generated content may be incorrect.">
            <a:extLst>
              <a:ext uri="{FF2B5EF4-FFF2-40B4-BE49-F238E27FC236}">
                <a16:creationId xmlns:a16="http://schemas.microsoft.com/office/drawing/2014/main" id="{6A588A40-343D-919C-36A6-7968A09CB0CA}"/>
              </a:ext>
              <a:ext uri="{C183D7F6-B498-43B3-948B-1728B52AA6E4}">
                <adec:decorative xmlns:adec="http://schemas.microsoft.com/office/drawing/2017/decorative" val="0"/>
              </a:ext>
            </a:extLst>
          </p:cNvPr>
          <p:cNvPicPr>
            <a:picLocks noGrp="1" noChangeAspect="1"/>
          </p:cNvPicPr>
          <p:nvPr>
            <p:ph type="pic" sz="quarter" idx="10"/>
          </p:nvPr>
        </p:nvPicPr>
        <p:blipFill>
          <a:blip r:embed="rId3"/>
          <a:srcRect l="860" t="11584" r="18609" b="181"/>
          <a:stretch>
            <a:fillRect/>
          </a:stretch>
        </p:blipFill>
        <p:spPr>
          <a:xfrm>
            <a:off x="-1126" y="-494271"/>
            <a:ext cx="9146447" cy="6697370"/>
          </a:xfrm>
        </p:spPr>
      </p:pic>
      <p:pic>
        <p:nvPicPr>
          <p:cNvPr id="2" name="Picture Placeholder 17" descr="P1031 HWE Brand project - PPT template - Slide 2.png">
            <a:extLst>
              <a:ext uri="{FF2B5EF4-FFF2-40B4-BE49-F238E27FC236}">
                <a16:creationId xmlns:a16="http://schemas.microsoft.com/office/drawing/2014/main" id="{DBCCBD75-4E66-6C00-D2B1-C62BF787C220}"/>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FE04F8D2-28C1-2FB9-8FC2-6E46900EA0EB}"/>
              </a:ext>
            </a:extLst>
          </p:cNvPr>
          <p:cNvSpPr>
            <a:spLocks noGrp="1"/>
          </p:cNvSpPr>
          <p:nvPr>
            <p:ph type="ctrTitle"/>
          </p:nvPr>
        </p:nvSpPr>
        <p:spPr>
          <a:xfrm>
            <a:off x="309811" y="5743575"/>
            <a:ext cx="5904000" cy="557212"/>
          </a:xfrm>
        </p:spPr>
        <p:txBody>
          <a:bodyPr/>
          <a:lstStyle/>
          <a:p>
            <a:r>
              <a:rPr lang="en-US" altLang="en-US" sz="2800" dirty="0">
                <a:solidFill>
                  <a:schemeClr val="accent6"/>
                </a:solidFill>
                <a:latin typeface="Century Gothic"/>
              </a:rPr>
              <a:t>The visit</a:t>
            </a:r>
          </a:p>
        </p:txBody>
      </p:sp>
    </p:spTree>
    <p:extLst>
      <p:ext uri="{BB962C8B-B14F-4D97-AF65-F5344CB8AC3E}">
        <p14:creationId xmlns:p14="http://schemas.microsoft.com/office/powerpoint/2010/main" val="1832897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C86E-BB02-DDD9-3AB9-36DE2F4068E1}"/>
              </a:ext>
            </a:extLst>
          </p:cNvPr>
          <p:cNvSpPr>
            <a:spLocks noGrp="1"/>
          </p:cNvSpPr>
          <p:nvPr>
            <p:ph type="title"/>
          </p:nvPr>
        </p:nvSpPr>
        <p:spPr/>
        <p:txBody>
          <a:bodyPr/>
          <a:lstStyle/>
          <a:p>
            <a:r>
              <a:rPr lang="en-GB"/>
              <a:t>Prior to visit</a:t>
            </a:r>
          </a:p>
        </p:txBody>
      </p:sp>
      <p:sp>
        <p:nvSpPr>
          <p:cNvPr id="3" name="Content Placeholder 2">
            <a:extLst>
              <a:ext uri="{FF2B5EF4-FFF2-40B4-BE49-F238E27FC236}">
                <a16:creationId xmlns:a16="http://schemas.microsoft.com/office/drawing/2014/main" id="{EF6939E4-D4CA-7069-D8A8-B1E2C98B80CA}"/>
              </a:ext>
            </a:extLst>
          </p:cNvPr>
          <p:cNvSpPr>
            <a:spLocks noGrp="1"/>
          </p:cNvSpPr>
          <p:nvPr>
            <p:ph idx="1"/>
          </p:nvPr>
        </p:nvSpPr>
        <p:spPr>
          <a:xfrm>
            <a:off x="478800" y="1474631"/>
            <a:ext cx="8208000" cy="4392000"/>
          </a:xfrm>
        </p:spPr>
        <p:txBody>
          <a:bodyPr/>
          <a:lstStyle/>
          <a:p>
            <a:r>
              <a:rPr lang="en-GB">
                <a:cs typeface="Poppins Light" panose="00000400000000000000" pitchFamily="2" charset="0"/>
              </a:rPr>
              <a:t>The visiting team should have been briefed on:</a:t>
            </a:r>
          </a:p>
          <a:p>
            <a:pPr marL="285750" indent="-285750">
              <a:buFont typeface="Arial" panose="020B0604020202020204" pitchFamily="34" charset="0"/>
              <a:buChar char="•"/>
            </a:pPr>
            <a:r>
              <a:rPr lang="en-GB">
                <a:cs typeface="Poppins Light" panose="00000400000000000000" pitchFamily="2" charset="0"/>
              </a:rPr>
              <a:t>Is this visit Announced or Unannounced</a:t>
            </a:r>
          </a:p>
          <a:p>
            <a:pPr marL="285750" indent="-285750">
              <a:buFont typeface="Arial" panose="020B0604020202020204" pitchFamily="34" charset="0"/>
              <a:buChar char="•"/>
            </a:pPr>
            <a:r>
              <a:rPr lang="en-GB">
                <a:cs typeface="Poppins Light" panose="00000400000000000000" pitchFamily="2" charset="0"/>
              </a:rPr>
              <a:t>The stated purpose – what type of conversations are you expected to have?</a:t>
            </a:r>
          </a:p>
          <a:p>
            <a:pPr marL="285750" indent="-285750">
              <a:buFont typeface="Arial" panose="020B0604020202020204" pitchFamily="34" charset="0"/>
              <a:buChar char="•"/>
            </a:pPr>
            <a:r>
              <a:rPr lang="en-GB">
                <a:cs typeface="Poppins Light" panose="00000400000000000000" pitchFamily="2" charset="0"/>
              </a:rPr>
              <a:t>Type of care home being visited and any recommendations that may have been made previously if this is a repeat visit</a:t>
            </a:r>
          </a:p>
          <a:p>
            <a:pPr marL="285750" indent="-285750">
              <a:buFont typeface="Arial" panose="020B0604020202020204" pitchFamily="34" charset="0"/>
              <a:buChar char="•"/>
            </a:pPr>
            <a:r>
              <a:rPr lang="en-GB">
                <a:cs typeface="Poppins Light" panose="00000400000000000000" pitchFamily="2" charset="0"/>
              </a:rPr>
              <a:t>Which ARs are involved and who is taking the role of Lead</a:t>
            </a:r>
          </a:p>
          <a:p>
            <a:pPr marL="285750" indent="-285750">
              <a:buFont typeface="Arial" panose="020B0604020202020204" pitchFamily="34" charset="0"/>
              <a:buChar char="•"/>
            </a:pPr>
            <a:endParaRPr lang="en-GB">
              <a:cs typeface="Poppins Light" panose="00000400000000000000" pitchFamily="2" charset="0"/>
            </a:endParaRPr>
          </a:p>
          <a:p>
            <a:r>
              <a:rPr lang="en-GB">
                <a:cs typeface="Poppins Light" panose="00000400000000000000" pitchFamily="2" charset="0"/>
              </a:rPr>
              <a:t>Ensure everyone on the visiting team knows what you’ll do should you find when you arrive that a resident has just passed away, or if there is a severe medical situation with a resident while you are there.</a:t>
            </a:r>
            <a:endParaRPr lang="en-GB"/>
          </a:p>
        </p:txBody>
      </p:sp>
    </p:spTree>
    <p:extLst>
      <p:ext uri="{BB962C8B-B14F-4D97-AF65-F5344CB8AC3E}">
        <p14:creationId xmlns:p14="http://schemas.microsoft.com/office/powerpoint/2010/main" val="2020656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90C8-7B16-4E5B-F390-E455A1FC4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187BF-D442-80CE-C8A6-698A6AA6A1F1}"/>
              </a:ext>
            </a:extLst>
          </p:cNvPr>
          <p:cNvSpPr>
            <a:spLocks noGrp="1"/>
          </p:cNvSpPr>
          <p:nvPr>
            <p:ph type="title"/>
          </p:nvPr>
        </p:nvSpPr>
        <p:spPr>
          <a:xfrm>
            <a:off x="468000" y="227044"/>
            <a:ext cx="8208000" cy="468000"/>
          </a:xfrm>
        </p:spPr>
        <p:txBody>
          <a:bodyPr/>
          <a:lstStyle/>
          <a:p>
            <a:r>
              <a:rPr lang="en-GB" sz="3200">
                <a:latin typeface="+mn-lt"/>
              </a:rPr>
              <a:t>You’re in the door!  Now what?</a:t>
            </a:r>
          </a:p>
        </p:txBody>
      </p:sp>
      <p:sp>
        <p:nvSpPr>
          <p:cNvPr id="3" name="Content Placeholder 2">
            <a:extLst>
              <a:ext uri="{FF2B5EF4-FFF2-40B4-BE49-F238E27FC236}">
                <a16:creationId xmlns:a16="http://schemas.microsoft.com/office/drawing/2014/main" id="{600A77AF-A29C-167D-8C17-F44129327889}"/>
              </a:ext>
            </a:extLst>
          </p:cNvPr>
          <p:cNvSpPr>
            <a:spLocks noGrp="1"/>
          </p:cNvSpPr>
          <p:nvPr>
            <p:ph idx="1"/>
          </p:nvPr>
        </p:nvSpPr>
        <p:spPr>
          <a:xfrm>
            <a:off x="344510" y="695044"/>
            <a:ext cx="8454980" cy="5172202"/>
          </a:xfrm>
        </p:spPr>
        <p:txBody>
          <a:bodyPr/>
          <a:lstStyle/>
          <a:p>
            <a:r>
              <a:rPr lang="en-GB"/>
              <a:t>Be professional and friendly!</a:t>
            </a:r>
          </a:p>
          <a:p>
            <a:r>
              <a:rPr lang="en-GB"/>
              <a:t>Take note of what is going on around you – the sounds, smells, and sights are all important.</a:t>
            </a:r>
          </a:p>
          <a:p>
            <a:r>
              <a:rPr lang="en-GB"/>
              <a:t>Who are you going to have a conversation with? Find your person.</a:t>
            </a:r>
          </a:p>
          <a:p>
            <a:r>
              <a:rPr lang="en-GB"/>
              <a:t>Introduce yourself, explain who you are – and what Healthwatch does – and why you would like to have a chat with them.</a:t>
            </a:r>
          </a:p>
          <a:p>
            <a:pPr marL="285750" indent="-285750">
              <a:buClr>
                <a:schemeClr val="accent1"/>
              </a:buClr>
              <a:buFont typeface="Arial" panose="020B0604020202020204" pitchFamily="34" charset="0"/>
              <a:buChar char="•"/>
            </a:pPr>
            <a:r>
              <a:rPr lang="en-US"/>
              <a:t>Seek consent – “are you happy to have a chat?”</a:t>
            </a:r>
          </a:p>
          <a:p>
            <a:pPr marL="285750" indent="-285750">
              <a:buClr>
                <a:schemeClr val="accent1"/>
              </a:buClr>
              <a:buFont typeface="Arial" panose="020B0604020202020204" pitchFamily="34" charset="0"/>
              <a:buChar char="•"/>
            </a:pPr>
            <a:r>
              <a:rPr lang="en-US"/>
              <a:t>Offer the option not to participate if they don’t wish to.</a:t>
            </a:r>
          </a:p>
          <a:p>
            <a:pPr marL="285750" indent="-285750">
              <a:buClr>
                <a:schemeClr val="accent1"/>
              </a:buClr>
              <a:buFont typeface="Arial" panose="020B0604020202020204" pitchFamily="34" charset="0"/>
              <a:buChar char="•"/>
            </a:pPr>
            <a:r>
              <a:rPr lang="en-US"/>
              <a:t>Explain what will happen with any information they share with Healthwatch, how it will be used and stored, including how any notes taken will comply with your data protection policy. Have the policy with you for people to see if they want to.</a:t>
            </a:r>
          </a:p>
          <a:p>
            <a:pPr marL="285750" indent="-285750">
              <a:buClr>
                <a:schemeClr val="accent1"/>
              </a:buClr>
              <a:buFont typeface="Arial" panose="020B0604020202020204" pitchFamily="34" charset="0"/>
              <a:buChar char="•"/>
            </a:pPr>
            <a:r>
              <a:rPr lang="en-US"/>
              <a:t>How to get in contact with Healthwatch after the visit.</a:t>
            </a:r>
          </a:p>
          <a:p>
            <a:pPr marL="285750" indent="-285750">
              <a:buClr>
                <a:schemeClr val="accent1"/>
              </a:buClr>
              <a:buFont typeface="Arial" panose="020B0604020202020204" pitchFamily="34" charset="0"/>
              <a:buChar char="•"/>
            </a:pPr>
            <a:r>
              <a:rPr lang="en-US"/>
              <a:t>Take notes.  Offer to show people what you are writing – it’s </a:t>
            </a:r>
            <a:r>
              <a:rPr lang="en-US" u="sng"/>
              <a:t>their</a:t>
            </a:r>
            <a:r>
              <a:rPr lang="en-US"/>
              <a:t> story after all.</a:t>
            </a:r>
            <a:endParaRPr lang="en-GB"/>
          </a:p>
          <a:p>
            <a:endParaRPr lang="en-GB"/>
          </a:p>
          <a:p>
            <a:endParaRPr lang="en-US"/>
          </a:p>
          <a:p>
            <a:endParaRPr lang="en-US"/>
          </a:p>
          <a:p>
            <a:endParaRPr lang="en-GB"/>
          </a:p>
        </p:txBody>
      </p:sp>
    </p:spTree>
    <p:extLst>
      <p:ext uri="{BB962C8B-B14F-4D97-AF65-F5344CB8AC3E}">
        <p14:creationId xmlns:p14="http://schemas.microsoft.com/office/powerpoint/2010/main" val="4273840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2592-405B-EEE0-EE06-47DF697E5775}"/>
              </a:ext>
            </a:extLst>
          </p:cNvPr>
          <p:cNvSpPr>
            <a:spLocks noGrp="1"/>
          </p:cNvSpPr>
          <p:nvPr>
            <p:ph type="title"/>
          </p:nvPr>
        </p:nvSpPr>
        <p:spPr>
          <a:xfrm>
            <a:off x="457200" y="512728"/>
            <a:ext cx="8208000" cy="468000"/>
          </a:xfrm>
        </p:spPr>
        <p:txBody>
          <a:bodyPr/>
          <a:lstStyle/>
          <a:p>
            <a:r>
              <a:rPr lang="en-GB"/>
              <a:t>Where to talk?</a:t>
            </a:r>
          </a:p>
        </p:txBody>
      </p:sp>
      <p:sp>
        <p:nvSpPr>
          <p:cNvPr id="3" name="Content Placeholder 2">
            <a:extLst>
              <a:ext uri="{FF2B5EF4-FFF2-40B4-BE49-F238E27FC236}">
                <a16:creationId xmlns:a16="http://schemas.microsoft.com/office/drawing/2014/main" id="{FFC9AD73-D1EA-AE5A-B8E8-23B650D257F9}"/>
              </a:ext>
            </a:extLst>
          </p:cNvPr>
          <p:cNvSpPr>
            <a:spLocks noGrp="1"/>
          </p:cNvSpPr>
          <p:nvPr>
            <p:ph idx="1"/>
          </p:nvPr>
        </p:nvSpPr>
        <p:spPr>
          <a:xfrm>
            <a:off x="457200" y="1175281"/>
            <a:ext cx="8208000" cy="4846140"/>
          </a:xfrm>
        </p:spPr>
        <p:txBody>
          <a:bodyPr/>
          <a:lstStyle/>
          <a:p>
            <a:r>
              <a:rPr lang="en-GB"/>
              <a:t>Lounge?</a:t>
            </a:r>
          </a:p>
          <a:p>
            <a:r>
              <a:rPr lang="en-GB"/>
              <a:t>Bedroom?</a:t>
            </a:r>
          </a:p>
          <a:p>
            <a:r>
              <a:rPr lang="en-GB"/>
              <a:t>Dining room?</a:t>
            </a:r>
          </a:p>
          <a:p>
            <a:r>
              <a:rPr lang="en-GB"/>
              <a:t>Garden?</a:t>
            </a:r>
          </a:p>
          <a:p>
            <a:r>
              <a:rPr lang="en-GB"/>
              <a:t>With Groups of residents?</a:t>
            </a:r>
            <a:br>
              <a:rPr lang="en-GB"/>
            </a:br>
            <a:r>
              <a:rPr lang="en-GB"/>
              <a:t>Or</a:t>
            </a:r>
            <a:br>
              <a:rPr lang="en-GB"/>
            </a:br>
            <a:r>
              <a:rPr lang="en-GB"/>
              <a:t>Individuals?</a:t>
            </a:r>
          </a:p>
          <a:p>
            <a:br>
              <a:rPr lang="en-GB"/>
            </a:br>
            <a:r>
              <a:rPr lang="en-GB"/>
              <a:t>Anywhere that residents, or their families and carers are happy to chat.</a:t>
            </a:r>
          </a:p>
          <a:p>
            <a:r>
              <a:rPr lang="en-GB"/>
              <a:t>You will find a lot of residents are bedbound or prefer to stay in their rooms.  Your Healthwatch may have a view on this.</a:t>
            </a:r>
          </a:p>
          <a:p>
            <a:pPr algn="ctr"/>
            <a:r>
              <a:rPr lang="en-GB"/>
              <a:t>  BUT!</a:t>
            </a:r>
          </a:p>
          <a:p>
            <a:pPr algn="ctr"/>
            <a:r>
              <a:rPr lang="en-GB"/>
              <a:t>Safety first!</a:t>
            </a:r>
          </a:p>
        </p:txBody>
      </p:sp>
    </p:spTree>
    <p:extLst>
      <p:ext uri="{BB962C8B-B14F-4D97-AF65-F5344CB8AC3E}">
        <p14:creationId xmlns:p14="http://schemas.microsoft.com/office/powerpoint/2010/main" val="301008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C650-53A9-C684-F5E2-5BF9D8DB2DAE}"/>
              </a:ext>
            </a:extLst>
          </p:cNvPr>
          <p:cNvSpPr>
            <a:spLocks noGrp="1"/>
          </p:cNvSpPr>
          <p:nvPr>
            <p:ph type="title"/>
          </p:nvPr>
        </p:nvSpPr>
        <p:spPr/>
        <p:txBody>
          <a:bodyPr/>
          <a:lstStyle/>
          <a:p>
            <a:r>
              <a:rPr lang="en-GB"/>
              <a:t>Bedrooms</a:t>
            </a:r>
          </a:p>
        </p:txBody>
      </p:sp>
      <p:sp>
        <p:nvSpPr>
          <p:cNvPr id="3" name="Content Placeholder 2">
            <a:extLst>
              <a:ext uri="{FF2B5EF4-FFF2-40B4-BE49-F238E27FC236}">
                <a16:creationId xmlns:a16="http://schemas.microsoft.com/office/drawing/2014/main" id="{27A39214-F4B3-1751-1576-91DE3BADAD1C}"/>
              </a:ext>
            </a:extLst>
          </p:cNvPr>
          <p:cNvSpPr>
            <a:spLocks noGrp="1"/>
          </p:cNvSpPr>
          <p:nvPr>
            <p:ph idx="1"/>
          </p:nvPr>
        </p:nvSpPr>
        <p:spPr>
          <a:xfrm>
            <a:off x="468000" y="1233000"/>
            <a:ext cx="8208000" cy="4392000"/>
          </a:xfrm>
        </p:spPr>
        <p:txBody>
          <a:bodyPr/>
          <a:lstStyle/>
          <a:p>
            <a:r>
              <a:rPr lang="en-GB"/>
              <a:t>With increasing numbers of Care Home residents being bedbound, it is important that we consider how we might hear about their experience of care.</a:t>
            </a:r>
          </a:p>
          <a:p>
            <a:endParaRPr lang="en-GB"/>
          </a:p>
          <a:p>
            <a:r>
              <a:rPr lang="en-GB"/>
              <a:t>With bedrooms NOT being part of the communal area – how do we speak to these residents?</a:t>
            </a:r>
          </a:p>
          <a:p>
            <a:endParaRPr lang="en-GB"/>
          </a:p>
          <a:p>
            <a:endParaRPr lang="en-GB"/>
          </a:p>
          <a:p>
            <a:r>
              <a:rPr lang="en-GB"/>
              <a:t>What topics of conversation would be helpful to hear about things from their perspective?</a:t>
            </a:r>
          </a:p>
          <a:p>
            <a:endParaRPr lang="en-GB"/>
          </a:p>
          <a:p>
            <a:endParaRPr lang="en-GB"/>
          </a:p>
        </p:txBody>
      </p:sp>
    </p:spTree>
    <p:extLst>
      <p:ext uri="{BB962C8B-B14F-4D97-AF65-F5344CB8AC3E}">
        <p14:creationId xmlns:p14="http://schemas.microsoft.com/office/powerpoint/2010/main" val="3693050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F212-7780-392F-C8D4-05129303C80B}"/>
              </a:ext>
            </a:extLst>
          </p:cNvPr>
          <p:cNvSpPr>
            <a:spLocks noGrp="1"/>
          </p:cNvSpPr>
          <p:nvPr>
            <p:ph type="title"/>
          </p:nvPr>
        </p:nvSpPr>
        <p:spPr/>
        <p:txBody>
          <a:bodyPr/>
          <a:lstStyle/>
          <a:p>
            <a:r>
              <a:rPr lang="en-GB"/>
              <a:t>Conversations and Questions</a:t>
            </a:r>
          </a:p>
        </p:txBody>
      </p:sp>
      <p:sp>
        <p:nvSpPr>
          <p:cNvPr id="3" name="Content Placeholder 2">
            <a:extLst>
              <a:ext uri="{FF2B5EF4-FFF2-40B4-BE49-F238E27FC236}">
                <a16:creationId xmlns:a16="http://schemas.microsoft.com/office/drawing/2014/main" id="{FC751A14-0912-B2C6-0AB7-5397D6E4F914}"/>
              </a:ext>
            </a:extLst>
          </p:cNvPr>
          <p:cNvSpPr>
            <a:spLocks noGrp="1"/>
          </p:cNvSpPr>
          <p:nvPr>
            <p:ph idx="1"/>
          </p:nvPr>
        </p:nvSpPr>
        <p:spPr>
          <a:xfrm>
            <a:off x="440254" y="1361014"/>
            <a:ext cx="8208000" cy="4660274"/>
          </a:xfrm>
        </p:spPr>
        <p:txBody>
          <a:bodyPr/>
          <a:lstStyle/>
          <a:p>
            <a:r>
              <a:rPr lang="en-GB"/>
              <a:t>Introduce yourself, your Healthwatch, and your role – as an example:</a:t>
            </a:r>
          </a:p>
          <a:p>
            <a:r>
              <a:rPr lang="en-GB"/>
              <a:t>“Hi there, My name is ____, I work/ I’m a volunteer with Healthwatch ____.Healthwatch is an organisation set up to make sure people have their voices heard by people who provide or pay for health and care services such as *this care home* We are here today to ask how people living here feel about * purpose of visit *.  Is it ok for me to sit and have a chat with you?”  </a:t>
            </a:r>
          </a:p>
          <a:p>
            <a:r>
              <a:rPr lang="en-GB"/>
              <a:t>If people prefer not to talk to you – thank them and move on.</a:t>
            </a:r>
          </a:p>
          <a:p>
            <a:r>
              <a:rPr lang="en-GB"/>
              <a:t>If they consent – thank them, and then explain that you are going to be making notes while you speak, that any information will be </a:t>
            </a:r>
            <a:r>
              <a:rPr lang="en-GB" b="1"/>
              <a:t>anonymous</a:t>
            </a:r>
            <a:r>
              <a:rPr lang="en-GB"/>
              <a:t>, how it will be used, and why. </a:t>
            </a:r>
          </a:p>
          <a:p>
            <a:r>
              <a:rPr lang="en-GB"/>
              <a:t>People can change their minds and withdraw consent at any stage.</a:t>
            </a:r>
          </a:p>
          <a:p>
            <a:r>
              <a:rPr lang="en-GB"/>
              <a:t>Remember that at its heart, </a:t>
            </a:r>
            <a:r>
              <a:rPr lang="en-GB" b="1"/>
              <a:t>Enter and View is just a bunch of people talking (listening) to a bunch of people.</a:t>
            </a:r>
          </a:p>
          <a:p>
            <a:endParaRPr lang="en-GB"/>
          </a:p>
          <a:p>
            <a:endParaRPr lang="en-GB"/>
          </a:p>
          <a:p>
            <a:endParaRPr lang="en-GB"/>
          </a:p>
          <a:p>
            <a:endParaRPr lang="en-GB"/>
          </a:p>
          <a:p>
            <a:endParaRPr lang="en-GB"/>
          </a:p>
        </p:txBody>
      </p:sp>
      <p:sp>
        <p:nvSpPr>
          <p:cNvPr id="4" name="Text Placeholder 3">
            <a:extLst>
              <a:ext uri="{FF2B5EF4-FFF2-40B4-BE49-F238E27FC236}">
                <a16:creationId xmlns:a16="http://schemas.microsoft.com/office/drawing/2014/main" id="{12266CBB-5C29-8B52-B9E5-25FA8BF96A20}"/>
              </a:ext>
            </a:extLst>
          </p:cNvPr>
          <p:cNvSpPr>
            <a:spLocks noGrp="1"/>
          </p:cNvSpPr>
          <p:nvPr>
            <p:ph type="body" sz="quarter" idx="13"/>
          </p:nvPr>
        </p:nvSpPr>
        <p:spPr/>
        <p:txBody>
          <a:bodyPr/>
          <a:lstStyle/>
          <a:p>
            <a:r>
              <a:rPr lang="en-GB"/>
              <a:t>How do I start?</a:t>
            </a:r>
          </a:p>
        </p:txBody>
      </p:sp>
    </p:spTree>
    <p:extLst>
      <p:ext uri="{BB962C8B-B14F-4D97-AF65-F5344CB8AC3E}">
        <p14:creationId xmlns:p14="http://schemas.microsoft.com/office/powerpoint/2010/main" val="1071500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F212-7780-392F-C8D4-05129303C80B}"/>
              </a:ext>
            </a:extLst>
          </p:cNvPr>
          <p:cNvSpPr>
            <a:spLocks noGrp="1"/>
          </p:cNvSpPr>
          <p:nvPr>
            <p:ph type="title"/>
          </p:nvPr>
        </p:nvSpPr>
        <p:spPr/>
        <p:txBody>
          <a:bodyPr/>
          <a:lstStyle/>
          <a:p>
            <a:r>
              <a:rPr lang="en-GB"/>
              <a:t>Practical tips and tricks</a:t>
            </a:r>
          </a:p>
        </p:txBody>
      </p:sp>
      <p:sp>
        <p:nvSpPr>
          <p:cNvPr id="3" name="Content Placeholder 2">
            <a:extLst>
              <a:ext uri="{FF2B5EF4-FFF2-40B4-BE49-F238E27FC236}">
                <a16:creationId xmlns:a16="http://schemas.microsoft.com/office/drawing/2014/main" id="{FC751A14-0912-B2C6-0AB7-5397D6E4F914}"/>
              </a:ext>
            </a:extLst>
          </p:cNvPr>
          <p:cNvSpPr>
            <a:spLocks noGrp="1"/>
          </p:cNvSpPr>
          <p:nvPr>
            <p:ph idx="1"/>
          </p:nvPr>
        </p:nvSpPr>
        <p:spPr>
          <a:xfrm>
            <a:off x="440254" y="1484784"/>
            <a:ext cx="8208000" cy="4392000"/>
          </a:xfrm>
        </p:spPr>
        <p:txBody>
          <a:bodyPr/>
          <a:lstStyle/>
          <a:p>
            <a:r>
              <a:rPr lang="en-GB"/>
              <a:t>Your conversations will be based around the information you need to support the purpose for your visit.  </a:t>
            </a:r>
          </a:p>
          <a:p>
            <a:r>
              <a:rPr lang="en-GB"/>
              <a:t>Make sure you are familiar with the questions you are looking to answer and use these as conversation prompts. Alongside the general Conversation Prompt document.</a:t>
            </a:r>
          </a:p>
          <a:p>
            <a:r>
              <a:rPr lang="en-GB"/>
              <a:t>If the conversation falters, or goes too far off track, bring it back with one of the questions that haven’t been answered through the conversation so far.</a:t>
            </a:r>
          </a:p>
          <a:p>
            <a:r>
              <a:rPr lang="en-GB"/>
              <a:t>If you are getting non-committal or one-word answers, follow up with a why/ how/ who or when type question to draw out the reason for the answer. </a:t>
            </a:r>
          </a:p>
          <a:p>
            <a:r>
              <a:rPr lang="en-GB"/>
              <a:t>Observe the person – body language and non-verbal cues are important</a:t>
            </a:r>
          </a:p>
          <a:p>
            <a:endParaRPr lang="en-GB"/>
          </a:p>
        </p:txBody>
      </p:sp>
      <p:sp>
        <p:nvSpPr>
          <p:cNvPr id="4" name="Text Placeholder 3">
            <a:extLst>
              <a:ext uri="{FF2B5EF4-FFF2-40B4-BE49-F238E27FC236}">
                <a16:creationId xmlns:a16="http://schemas.microsoft.com/office/drawing/2014/main" id="{12266CBB-5C29-8B52-B9E5-25FA8BF96A20}"/>
              </a:ext>
            </a:extLst>
          </p:cNvPr>
          <p:cNvSpPr>
            <a:spLocks noGrp="1"/>
          </p:cNvSpPr>
          <p:nvPr>
            <p:ph type="body" sz="quarter" idx="13"/>
          </p:nvPr>
        </p:nvSpPr>
        <p:spPr/>
        <p:txBody>
          <a:bodyPr/>
          <a:lstStyle/>
          <a:p>
            <a:r>
              <a:rPr lang="en-GB"/>
              <a:t>Starting and guiding conversations</a:t>
            </a:r>
          </a:p>
        </p:txBody>
      </p:sp>
    </p:spTree>
    <p:extLst>
      <p:ext uri="{BB962C8B-B14F-4D97-AF65-F5344CB8AC3E}">
        <p14:creationId xmlns:p14="http://schemas.microsoft.com/office/powerpoint/2010/main" val="16941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27282-9C16-22E4-3290-130CFFFA1526}"/>
            </a:ext>
          </a:extLst>
        </p:cNvPr>
        <p:cNvGrpSpPr/>
        <p:nvPr/>
      </p:nvGrpSpPr>
      <p:grpSpPr>
        <a:xfrm>
          <a:off x="0" y="0"/>
          <a:ext cx="0" cy="0"/>
          <a:chOff x="0" y="0"/>
          <a:chExt cx="0" cy="0"/>
        </a:xfrm>
      </p:grpSpPr>
      <p:pic>
        <p:nvPicPr>
          <p:cNvPr id="5" name="Picture Placeholder 4" descr="A woman a community information event wearing a cream coloured coat and matching scarf -  laughing.">
            <a:extLst>
              <a:ext uri="{FF2B5EF4-FFF2-40B4-BE49-F238E27FC236}">
                <a16:creationId xmlns:a16="http://schemas.microsoft.com/office/drawing/2014/main" id="{5AAC7680-A6EA-BB6E-DC11-3F76E4671EB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A500225D-162E-F271-5B36-168C91786629}"/>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329507CD-7611-3830-0719-29B7CBAC7213}"/>
              </a:ext>
            </a:extLst>
          </p:cNvPr>
          <p:cNvSpPr>
            <a:spLocks noGrp="1"/>
          </p:cNvSpPr>
          <p:nvPr>
            <p:ph type="ctrTitle"/>
          </p:nvPr>
        </p:nvSpPr>
        <p:spPr>
          <a:xfrm>
            <a:off x="309811" y="5743575"/>
            <a:ext cx="5904000" cy="557212"/>
          </a:xfrm>
        </p:spPr>
        <p:txBody>
          <a:bodyPr/>
          <a:lstStyle/>
          <a:p>
            <a:r>
              <a:rPr lang="en-US" altLang="en-US" sz="2800">
                <a:solidFill>
                  <a:schemeClr val="accent6"/>
                </a:solidFill>
              </a:rPr>
              <a:t>Part 1</a:t>
            </a:r>
            <a:endParaRPr lang="en-GB" sz="2800"/>
          </a:p>
        </p:txBody>
      </p:sp>
    </p:spTree>
    <p:extLst>
      <p:ext uri="{BB962C8B-B14F-4D97-AF65-F5344CB8AC3E}">
        <p14:creationId xmlns:p14="http://schemas.microsoft.com/office/powerpoint/2010/main" val="21640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nge of cakes on a three tier cake stand on a table in the room of a care home.">
            <a:extLst>
              <a:ext uri="{FF2B5EF4-FFF2-40B4-BE49-F238E27FC236}">
                <a16:creationId xmlns:a16="http://schemas.microsoft.com/office/drawing/2014/main" id="{C869BB5E-379D-1FA4-CA65-BB3FB3CF8445}"/>
              </a:ext>
            </a:extLst>
          </p:cNvPr>
          <p:cNvPicPr>
            <a:picLocks noChangeAspect="1"/>
          </p:cNvPicPr>
          <p:nvPr/>
        </p:nvPicPr>
        <p:blipFill>
          <a:blip r:embed="rId3"/>
          <a:stretch>
            <a:fillRect/>
          </a:stretch>
        </p:blipFill>
        <p:spPr>
          <a:xfrm>
            <a:off x="2771800" y="421210"/>
            <a:ext cx="4176467" cy="5570846"/>
          </a:xfrm>
          <a:prstGeom prst="rect">
            <a:avLst/>
          </a:prstGeom>
        </p:spPr>
      </p:pic>
      <p:sp>
        <p:nvSpPr>
          <p:cNvPr id="6" name="Content Placeholder 5">
            <a:extLst>
              <a:ext uri="{FF2B5EF4-FFF2-40B4-BE49-F238E27FC236}">
                <a16:creationId xmlns:a16="http://schemas.microsoft.com/office/drawing/2014/main" id="{A969A8F8-1EB5-B3D6-DAD2-E3B4FCF2F027}"/>
              </a:ext>
            </a:extLst>
          </p:cNvPr>
          <p:cNvSpPr>
            <a:spLocks noGrp="1"/>
          </p:cNvSpPr>
          <p:nvPr>
            <p:ph idx="1"/>
          </p:nvPr>
        </p:nvSpPr>
        <p:spPr/>
        <p:txBody>
          <a:bodyPr/>
          <a:lstStyle/>
          <a:p>
            <a:r>
              <a:rPr lang="en-GB"/>
              <a:t>Break!</a:t>
            </a:r>
          </a:p>
        </p:txBody>
      </p:sp>
    </p:spTree>
    <p:extLst>
      <p:ext uri="{BB962C8B-B14F-4D97-AF65-F5344CB8AC3E}">
        <p14:creationId xmlns:p14="http://schemas.microsoft.com/office/powerpoint/2010/main" val="120799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57C3A-57C3-73AB-F946-5A26B42B2228}"/>
            </a:ext>
          </a:extLst>
        </p:cNvPr>
        <p:cNvGrpSpPr/>
        <p:nvPr/>
      </p:nvGrpSpPr>
      <p:grpSpPr>
        <a:xfrm>
          <a:off x="0" y="0"/>
          <a:ext cx="0" cy="0"/>
          <a:chOff x="0" y="0"/>
          <a:chExt cx="0" cy="0"/>
        </a:xfrm>
      </p:grpSpPr>
      <p:pic>
        <p:nvPicPr>
          <p:cNvPr id="5" name="Picture Placeholder 4" descr="Two women sitting on a bench having a conversation.">
            <a:extLst>
              <a:ext uri="{FF2B5EF4-FFF2-40B4-BE49-F238E27FC236}">
                <a16:creationId xmlns:a16="http://schemas.microsoft.com/office/drawing/2014/main" id="{D35299C6-A517-8CC6-888D-4F2A299767B1}"/>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2F7E4772-86B3-E7EF-79C7-132DEC5255E5}"/>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F2CF494D-49E6-E68D-3045-F624D913FA83}"/>
              </a:ext>
            </a:extLst>
          </p:cNvPr>
          <p:cNvSpPr>
            <a:spLocks noGrp="1"/>
          </p:cNvSpPr>
          <p:nvPr>
            <p:ph type="ctrTitle"/>
          </p:nvPr>
        </p:nvSpPr>
        <p:spPr>
          <a:xfrm>
            <a:off x="309811" y="5743575"/>
            <a:ext cx="5904000" cy="557212"/>
          </a:xfrm>
        </p:spPr>
        <p:txBody>
          <a:bodyPr/>
          <a:lstStyle/>
          <a:p>
            <a:r>
              <a:rPr lang="en-US" altLang="en-US" sz="2800">
                <a:solidFill>
                  <a:schemeClr val="accent6"/>
                </a:solidFill>
              </a:rPr>
              <a:t>Scenario section of Part 2</a:t>
            </a:r>
            <a:endParaRPr lang="en-GB" sz="2800"/>
          </a:p>
        </p:txBody>
      </p:sp>
    </p:spTree>
    <p:extLst>
      <p:ext uri="{BB962C8B-B14F-4D97-AF65-F5344CB8AC3E}">
        <p14:creationId xmlns:p14="http://schemas.microsoft.com/office/powerpoint/2010/main" val="212811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2CA1-1777-C071-6F66-932C628BAC15}"/>
              </a:ext>
            </a:extLst>
          </p:cNvPr>
          <p:cNvSpPr>
            <a:spLocks noGrp="1"/>
          </p:cNvSpPr>
          <p:nvPr>
            <p:ph type="title"/>
          </p:nvPr>
        </p:nvSpPr>
        <p:spPr>
          <a:xfrm>
            <a:off x="457200" y="468125"/>
            <a:ext cx="8208000" cy="468000"/>
          </a:xfrm>
        </p:spPr>
        <p:txBody>
          <a:bodyPr/>
          <a:lstStyle/>
          <a:p>
            <a:r>
              <a:rPr lang="en-GB"/>
              <a:t>Scenario discussion 1</a:t>
            </a:r>
          </a:p>
        </p:txBody>
      </p:sp>
      <p:sp>
        <p:nvSpPr>
          <p:cNvPr id="3" name="Content Placeholder 2">
            <a:extLst>
              <a:ext uri="{FF2B5EF4-FFF2-40B4-BE49-F238E27FC236}">
                <a16:creationId xmlns:a16="http://schemas.microsoft.com/office/drawing/2014/main" id="{7FF5E63B-1747-5114-D4BC-3CCE73C64EA0}"/>
              </a:ext>
            </a:extLst>
          </p:cNvPr>
          <p:cNvSpPr>
            <a:spLocks noGrp="1"/>
          </p:cNvSpPr>
          <p:nvPr>
            <p:ph idx="1"/>
          </p:nvPr>
        </p:nvSpPr>
        <p:spPr>
          <a:xfrm>
            <a:off x="468000" y="981636"/>
            <a:ext cx="8208000" cy="5018740"/>
          </a:xfrm>
        </p:spPr>
        <p:txBody>
          <a:bodyPr/>
          <a:lstStyle/>
          <a:p>
            <a:r>
              <a:rPr lang="en-GB"/>
              <a:t>Your first conversation on a visit to Garfield Nursing Home is with Lucy who had just been playing a card game with one of the care assistants. You sit next to them in the busy day room and Lucy very quickly starts telling you lots about different members of their family.</a:t>
            </a:r>
          </a:p>
          <a:p>
            <a:r>
              <a:rPr lang="en-GB"/>
              <a:t>You try to ask Lucy some of your favourite introductory questions about day-to-day life at the nursing home, but after a one or two word answer they go back to telling you stories about the lives of their family members. </a:t>
            </a:r>
          </a:p>
          <a:p>
            <a:r>
              <a:rPr lang="en-GB"/>
              <a:t>The care assistant interrupts them every so often to try and help answer your questions, but they are giving you their own answers from their point of view.</a:t>
            </a:r>
            <a:br>
              <a:rPr lang="en-GB"/>
            </a:br>
            <a:br>
              <a:rPr lang="en-GB"/>
            </a:br>
            <a:endParaRPr lang="en-GB"/>
          </a:p>
          <a:p>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3963700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0EDE-C468-76A1-0557-AC3C225BF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781F6-8C75-407D-11DF-2651DF727D87}"/>
              </a:ext>
            </a:extLst>
          </p:cNvPr>
          <p:cNvSpPr>
            <a:spLocks noGrp="1"/>
          </p:cNvSpPr>
          <p:nvPr>
            <p:ph type="title"/>
          </p:nvPr>
        </p:nvSpPr>
        <p:spPr>
          <a:xfrm>
            <a:off x="457200" y="450197"/>
            <a:ext cx="8208000" cy="468000"/>
          </a:xfrm>
        </p:spPr>
        <p:txBody>
          <a:bodyPr/>
          <a:lstStyle/>
          <a:p>
            <a:r>
              <a:rPr lang="en-GB"/>
              <a:t>Scenario discussion 2</a:t>
            </a:r>
          </a:p>
        </p:txBody>
      </p:sp>
      <p:sp>
        <p:nvSpPr>
          <p:cNvPr id="12" name="Content Placeholder 2">
            <a:extLst>
              <a:ext uri="{FF2B5EF4-FFF2-40B4-BE49-F238E27FC236}">
                <a16:creationId xmlns:a16="http://schemas.microsoft.com/office/drawing/2014/main" id="{D8763235-2887-F3E5-AC09-6AF29604EEC3}"/>
              </a:ext>
            </a:extLst>
          </p:cNvPr>
          <p:cNvSpPr>
            <a:spLocks noGrp="1"/>
          </p:cNvSpPr>
          <p:nvPr>
            <p:ph idx="1"/>
          </p:nvPr>
        </p:nvSpPr>
        <p:spPr>
          <a:xfrm>
            <a:off x="457200" y="981636"/>
            <a:ext cx="8208000" cy="4894728"/>
          </a:xfrm>
        </p:spPr>
        <p:txBody>
          <a:bodyPr/>
          <a:lstStyle/>
          <a:p>
            <a:r>
              <a:rPr lang="en-GB"/>
              <a:t>You’ve completed a few useful conversations with residents at Banford House, which is a dual-registered care home. You’re getting an overall impression that they see the long-serving owners and small staff team as caring, but also quite traditional or maybe even old-fashioned. You’re surprised at how many residents previously lived a long distance away from the small town where the home is located.</a:t>
            </a:r>
          </a:p>
          <a:p>
            <a:r>
              <a:rPr lang="en-GB"/>
              <a:t>The home manager tells you that Malcolm, a man in his early 80’s had been saying all week that he wanted to speak with Healthwatch when you visited. You find him sitting reading a newspaper in a side-alcove of the day room. However, he now seems very uncertain about talking with you. He’s only really giving you ‘yes’ or ‘no’ answers to your questions and seems to have other things on his mind.</a:t>
            </a:r>
            <a:br>
              <a:rPr lang="en-GB"/>
            </a:b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153707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F52A-EBA8-7D8B-3E26-2587359BC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79282-2F8E-425E-9B05-114A49420536}"/>
              </a:ext>
            </a:extLst>
          </p:cNvPr>
          <p:cNvSpPr>
            <a:spLocks noGrp="1"/>
          </p:cNvSpPr>
          <p:nvPr>
            <p:ph type="title"/>
          </p:nvPr>
        </p:nvSpPr>
        <p:spPr>
          <a:xfrm>
            <a:off x="457200" y="468125"/>
            <a:ext cx="8208000" cy="468000"/>
          </a:xfrm>
        </p:spPr>
        <p:txBody>
          <a:bodyPr/>
          <a:lstStyle/>
          <a:p>
            <a:r>
              <a:rPr lang="en-GB"/>
              <a:t>Scenario discussion 3</a:t>
            </a:r>
          </a:p>
        </p:txBody>
      </p:sp>
      <p:sp>
        <p:nvSpPr>
          <p:cNvPr id="4" name="Content Placeholder 2">
            <a:extLst>
              <a:ext uri="{FF2B5EF4-FFF2-40B4-BE49-F238E27FC236}">
                <a16:creationId xmlns:a16="http://schemas.microsoft.com/office/drawing/2014/main" id="{3E9532AD-5F37-FC59-784B-5593F98BA6E2}"/>
              </a:ext>
            </a:extLst>
          </p:cNvPr>
          <p:cNvSpPr txBox="1">
            <a:spLocks/>
          </p:cNvSpPr>
          <p:nvPr/>
        </p:nvSpPr>
        <p:spPr>
          <a:xfrm>
            <a:off x="457199" y="936125"/>
            <a:ext cx="8322235" cy="510011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Sedgington Manor is a large care home with dementia care. It recently changed ownership as it was bought by a large national provider. You’re aware that the new manager who was transferred from another home owned by the same company has only been here a couple of months.</a:t>
            </a:r>
          </a:p>
          <a:p>
            <a:r>
              <a:rPr lang="en-GB"/>
              <a:t>It takes ages to be let in when you first arrive. The manager very quickly starts rushing you around on a tour of the extensive building. Other staff you pass as you walk with the manager seem distant and avoid engaging with the manager, but they are all in a rush to go somewhere.</a:t>
            </a:r>
          </a:p>
          <a:p>
            <a:r>
              <a:rPr lang="en-GB"/>
              <a:t>All residents are in their bedrooms – you can hear lots of TVs – apart from one man who’s asleep in a chair in the day room. You’re told a poster about your visit has been displayed for weeks, but you’re aware there have been no responses to the survey for family members that it mentions.</a:t>
            </a:r>
            <a:br>
              <a:rPr lang="en-GB"/>
            </a:b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683213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2E3-C024-0498-B54A-C6236D680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399F6-D406-6768-634B-C0E98676E5F1}"/>
              </a:ext>
            </a:extLst>
          </p:cNvPr>
          <p:cNvSpPr>
            <a:spLocks noGrp="1"/>
          </p:cNvSpPr>
          <p:nvPr>
            <p:ph type="title"/>
          </p:nvPr>
        </p:nvSpPr>
        <p:spPr>
          <a:xfrm>
            <a:off x="457200" y="468125"/>
            <a:ext cx="8208000" cy="468000"/>
          </a:xfrm>
        </p:spPr>
        <p:txBody>
          <a:bodyPr/>
          <a:lstStyle/>
          <a:p>
            <a:r>
              <a:rPr lang="en-GB"/>
              <a:t>Scenario discussion 4</a:t>
            </a:r>
          </a:p>
        </p:txBody>
      </p:sp>
      <p:sp>
        <p:nvSpPr>
          <p:cNvPr id="7" name="Content Placeholder 2">
            <a:extLst>
              <a:ext uri="{FF2B5EF4-FFF2-40B4-BE49-F238E27FC236}">
                <a16:creationId xmlns:a16="http://schemas.microsoft.com/office/drawing/2014/main" id="{7819DEF5-D9F8-58DE-E3EF-812EA55F8657}"/>
              </a:ext>
            </a:extLst>
          </p:cNvPr>
          <p:cNvSpPr txBox="1">
            <a:spLocks/>
          </p:cNvSpPr>
          <p:nvPr/>
        </p:nvSpPr>
        <p:spPr>
          <a:xfrm>
            <a:off x="457199" y="936124"/>
            <a:ext cx="8322235" cy="5058275"/>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You’ve been getting a fairly good impression of the newly refurbished Anglia Heights specialist neurological care home. As you were shown around by the manager and a regional manager, who happens to be here today, you could see many residents occupied with activities led by staff. There are good modern facilities, and signage and notice boards are cheery; though maybe a bit ‘corporate’ feeling for your liking.</a:t>
            </a:r>
          </a:p>
          <a:p>
            <a:r>
              <a:rPr lang="en-GB"/>
              <a:t>As you’re heading to the dining room for the start of the lunch service, a family member of a resident pulls you aside. They say to you, “you realise they’re just putting on a good show for you today, don’t you? I’m not saying there’s anything terrible about the place, but I’ve never seen so many staff on shift, and usually people are just left to sit about and almost ignored. We’re looking for somewhere else more homely for our son.”</a:t>
            </a:r>
          </a:p>
          <a:p>
            <a:r>
              <a:rPr lang="en-GB"/>
              <a:t>The family member doesn’t seem keen to say more and rushes off.</a:t>
            </a:r>
            <a:br>
              <a:rPr lang="en-GB"/>
            </a:br>
            <a:r>
              <a:rPr lang="en-GB" b="1"/>
              <a:t>What issues does this raise?</a:t>
            </a:r>
          </a:p>
          <a:p>
            <a:r>
              <a:rPr lang="en-GB" b="1"/>
              <a:t>What things would you think about as an Authorised Representative?</a:t>
            </a:r>
          </a:p>
          <a:p>
            <a:r>
              <a:rPr lang="en-GB" b="1"/>
              <a:t>What might you do?</a:t>
            </a:r>
          </a:p>
          <a:p>
            <a:r>
              <a:rPr lang="en-GB"/>
              <a:t> </a:t>
            </a:r>
          </a:p>
        </p:txBody>
      </p:sp>
    </p:spTree>
    <p:extLst>
      <p:ext uri="{BB962C8B-B14F-4D97-AF65-F5344CB8AC3E}">
        <p14:creationId xmlns:p14="http://schemas.microsoft.com/office/powerpoint/2010/main" val="2186140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61C4-EC5A-271B-D2EC-8AEF932F2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0E9F1-4272-CA2B-58FA-78CAE36F78A1}"/>
              </a:ext>
            </a:extLst>
          </p:cNvPr>
          <p:cNvSpPr>
            <a:spLocks noGrp="1"/>
          </p:cNvSpPr>
          <p:nvPr>
            <p:ph type="title"/>
          </p:nvPr>
        </p:nvSpPr>
        <p:spPr>
          <a:xfrm>
            <a:off x="457200" y="150202"/>
            <a:ext cx="8208000" cy="468000"/>
          </a:xfrm>
        </p:spPr>
        <p:txBody>
          <a:bodyPr/>
          <a:lstStyle/>
          <a:p>
            <a:r>
              <a:rPr lang="en-GB"/>
              <a:t>Scenario discussion 5</a:t>
            </a:r>
          </a:p>
        </p:txBody>
      </p:sp>
      <p:sp>
        <p:nvSpPr>
          <p:cNvPr id="3" name="Content Placeholder 2">
            <a:extLst>
              <a:ext uri="{FF2B5EF4-FFF2-40B4-BE49-F238E27FC236}">
                <a16:creationId xmlns:a16="http://schemas.microsoft.com/office/drawing/2014/main" id="{EDF662FE-C042-5618-81DB-9DA344B03174}"/>
              </a:ext>
            </a:extLst>
          </p:cNvPr>
          <p:cNvSpPr>
            <a:spLocks noGrp="1"/>
          </p:cNvSpPr>
          <p:nvPr>
            <p:ph idx="1"/>
          </p:nvPr>
        </p:nvSpPr>
        <p:spPr>
          <a:xfrm>
            <a:off x="457199" y="705901"/>
            <a:ext cx="8372901" cy="4829181"/>
          </a:xfrm>
        </p:spPr>
        <p:txBody>
          <a:bodyPr/>
          <a:lstStyle/>
          <a:p>
            <a:r>
              <a:rPr lang="en-GB"/>
              <a:t>Hassan is a first-language British Sign Language (BSL) user who is talking to you with support from the Personal Assistant (PA) that he employs to take him out to socialise. They interpret for him when they are with him three times each week. They also end up having to do this as a favour for Hassan when the GP visits him, because the care home and GP surgery are in dispute about which of them should cover the cost of interpreting.</a:t>
            </a:r>
          </a:p>
          <a:p>
            <a:r>
              <a:rPr lang="en-GB"/>
              <a:t>Over the last two years, his sight has hugely deteriorated, and he can’t now read many things. However, he tells you the home manager won’t accept that he needs any help with this.</a:t>
            </a:r>
          </a:p>
          <a:p>
            <a:r>
              <a:rPr lang="en-GB"/>
              <a:t>He tells you that at the moment he’s self-funding, so pays the home £1,800 per week. However, his savings are running low, and he’ll soon be funded by the Council, who will pay the home their usual fee of £1,000. He tells you that the home are trying to delay this drop in their income by pressuring his PA to reduce how much he spends going out for meals and on trips.</a:t>
            </a:r>
            <a:br>
              <a:rPr lang="en-GB"/>
            </a:br>
            <a:r>
              <a:rPr lang="en-GB" b="1"/>
              <a:t>What issues does this raise?</a:t>
            </a:r>
          </a:p>
          <a:p>
            <a:r>
              <a:rPr lang="en-GB" b="1"/>
              <a:t>What things would you think about as an Authorised Representative?</a:t>
            </a:r>
          </a:p>
          <a:p>
            <a:r>
              <a:rPr lang="en-GB" b="1"/>
              <a:t>What might you do?</a:t>
            </a:r>
          </a:p>
          <a:p>
            <a:endParaRPr lang="en-GB"/>
          </a:p>
          <a:p>
            <a:endParaRPr lang="en-GB"/>
          </a:p>
          <a:p>
            <a:r>
              <a:rPr lang="en-GB"/>
              <a:t> </a:t>
            </a:r>
          </a:p>
        </p:txBody>
      </p:sp>
    </p:spTree>
    <p:extLst>
      <p:ext uri="{BB962C8B-B14F-4D97-AF65-F5344CB8AC3E}">
        <p14:creationId xmlns:p14="http://schemas.microsoft.com/office/powerpoint/2010/main" val="1234274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9268-4F4D-E7CC-6E7A-D4AEDA19CF66}"/>
            </a:ext>
          </a:extLst>
        </p:cNvPr>
        <p:cNvGrpSpPr/>
        <p:nvPr/>
      </p:nvGrpSpPr>
      <p:grpSpPr>
        <a:xfrm>
          <a:off x="0" y="0"/>
          <a:ext cx="0" cy="0"/>
          <a:chOff x="0" y="0"/>
          <a:chExt cx="0" cy="0"/>
        </a:xfrm>
      </p:grpSpPr>
      <p:pic>
        <p:nvPicPr>
          <p:cNvPr id="5" name="Picture Placeholder 4" descr="A woman and a man sitting next to each other smiling at the camera. They are outside a building and have warm clothing on.">
            <a:extLst>
              <a:ext uri="{FF2B5EF4-FFF2-40B4-BE49-F238E27FC236}">
                <a16:creationId xmlns:a16="http://schemas.microsoft.com/office/drawing/2014/main" id="{CF9EBA92-F4A4-3721-BA4B-72C4B1602265}"/>
              </a:ext>
              <a:ext uri="{C183D7F6-B498-43B3-948B-1728B52AA6E4}">
                <adec:decorative xmlns:adec="http://schemas.microsoft.com/office/drawing/2017/decorative"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66" r="5566"/>
          <a:stretch/>
        </p:blipFill>
        <p:spPr/>
      </p:pic>
      <p:pic>
        <p:nvPicPr>
          <p:cNvPr id="2" name="Picture Placeholder 17" descr="P1031 HWE Brand project - PPT template - Slide 2.png">
            <a:extLst>
              <a:ext uri="{FF2B5EF4-FFF2-40B4-BE49-F238E27FC236}">
                <a16:creationId xmlns:a16="http://schemas.microsoft.com/office/drawing/2014/main" id="{4070E657-2E21-1992-5322-CEA3087C229C}"/>
              </a:ext>
            </a:extLst>
          </p:cNvPr>
          <p:cNvPicPr>
            <a:picLocks noChangeAspect="1"/>
          </p:cNvPicPr>
          <p:nvPr/>
        </p:nvPicPr>
        <p:blipFill>
          <a:blip r:embed="rId4" cstate="print"/>
          <a:srcRect t="187" b="12607"/>
          <a:stretch/>
        </p:blipFill>
        <p:spPr>
          <a:xfrm>
            <a:off x="0" y="2004388"/>
            <a:ext cx="9160682" cy="4853612"/>
          </a:xfrm>
          <a:prstGeom prst="rect">
            <a:avLst/>
          </a:prstGeom>
        </p:spPr>
      </p:pic>
      <p:sp>
        <p:nvSpPr>
          <p:cNvPr id="6" name="Title 5">
            <a:extLst>
              <a:ext uri="{FF2B5EF4-FFF2-40B4-BE49-F238E27FC236}">
                <a16:creationId xmlns:a16="http://schemas.microsoft.com/office/drawing/2014/main" id="{4E61D021-871F-B459-6824-BF6997DE33AF}"/>
              </a:ext>
            </a:extLst>
          </p:cNvPr>
          <p:cNvSpPr>
            <a:spLocks noGrp="1"/>
          </p:cNvSpPr>
          <p:nvPr>
            <p:ph type="ctrTitle"/>
          </p:nvPr>
        </p:nvSpPr>
        <p:spPr>
          <a:xfrm>
            <a:off x="309811" y="5743575"/>
            <a:ext cx="5904000" cy="557212"/>
          </a:xfrm>
        </p:spPr>
        <p:txBody>
          <a:bodyPr/>
          <a:lstStyle/>
          <a:p>
            <a:r>
              <a:rPr lang="en-US" altLang="en-US" sz="2800">
                <a:solidFill>
                  <a:schemeClr val="accent6"/>
                </a:solidFill>
              </a:rPr>
              <a:t>After the visit section of Part 2</a:t>
            </a:r>
            <a:endParaRPr lang="en-GB" sz="2800"/>
          </a:p>
        </p:txBody>
      </p:sp>
    </p:spTree>
    <p:extLst>
      <p:ext uri="{BB962C8B-B14F-4D97-AF65-F5344CB8AC3E}">
        <p14:creationId xmlns:p14="http://schemas.microsoft.com/office/powerpoint/2010/main" val="3169911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6E72-37E0-68EC-BC1B-B794FF800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6BF30-B26C-04E2-3122-6A7F4425AA59}"/>
              </a:ext>
            </a:extLst>
          </p:cNvPr>
          <p:cNvSpPr>
            <a:spLocks noGrp="1"/>
          </p:cNvSpPr>
          <p:nvPr>
            <p:ph type="title"/>
          </p:nvPr>
        </p:nvSpPr>
        <p:spPr/>
        <p:txBody>
          <a:bodyPr/>
          <a:lstStyle/>
          <a:p>
            <a:r>
              <a:rPr lang="en-GB"/>
              <a:t>What happens after the visit?</a:t>
            </a:r>
          </a:p>
        </p:txBody>
      </p:sp>
      <p:sp>
        <p:nvSpPr>
          <p:cNvPr id="3" name="Content Placeholder 2">
            <a:extLst>
              <a:ext uri="{FF2B5EF4-FFF2-40B4-BE49-F238E27FC236}">
                <a16:creationId xmlns:a16="http://schemas.microsoft.com/office/drawing/2014/main" id="{7C2E8137-286A-156B-BBDA-94D2322F59F1}"/>
              </a:ext>
            </a:extLst>
          </p:cNvPr>
          <p:cNvSpPr>
            <a:spLocks noGrp="1"/>
          </p:cNvSpPr>
          <p:nvPr>
            <p:ph idx="1"/>
          </p:nvPr>
        </p:nvSpPr>
        <p:spPr>
          <a:xfrm>
            <a:off x="457200" y="1233000"/>
            <a:ext cx="8208000" cy="4392000"/>
          </a:xfrm>
        </p:spPr>
        <p:txBody>
          <a:bodyPr/>
          <a:lstStyle/>
          <a:p>
            <a:pPr marL="285750" indent="-285750">
              <a:buClr>
                <a:schemeClr val="accent1"/>
              </a:buClr>
              <a:buFont typeface="Arial" panose="020B0604020202020204" pitchFamily="34" charset="0"/>
              <a:buChar char="•"/>
            </a:pPr>
            <a:r>
              <a:rPr lang="en-US" sz="1800"/>
              <a:t>Volunteer Debrief – reflection and a chance to talk about conversations that might have been upsetting.</a:t>
            </a:r>
          </a:p>
          <a:p>
            <a:pPr marL="285750" indent="-285750">
              <a:buClr>
                <a:schemeClr val="accent1"/>
              </a:buClr>
              <a:buFont typeface="Arial" panose="020B0604020202020204" pitchFamily="34" charset="0"/>
              <a:buChar char="•"/>
            </a:pPr>
            <a:r>
              <a:rPr lang="en-US" sz="1800"/>
              <a:t>Getting your notes to the Lead AR who will pass them to the person writing the report</a:t>
            </a:r>
          </a:p>
          <a:p>
            <a:pPr marL="285750" indent="-285750">
              <a:buClr>
                <a:schemeClr val="accent1"/>
              </a:buClr>
              <a:buFont typeface="Arial" panose="020B0604020202020204" pitchFamily="34" charset="0"/>
              <a:buChar char="•"/>
            </a:pPr>
            <a:r>
              <a:rPr lang="en-US" sz="1800"/>
              <a:t>Report written and submitted to provider within 20 working days.</a:t>
            </a:r>
          </a:p>
          <a:p>
            <a:pPr marL="285750" indent="-285750">
              <a:buClr>
                <a:schemeClr val="accent1"/>
              </a:buClr>
              <a:buFont typeface="Arial" panose="020B0604020202020204" pitchFamily="34" charset="0"/>
              <a:buChar char="•"/>
            </a:pPr>
            <a:r>
              <a:rPr lang="en-US" sz="1800"/>
              <a:t>Findings are also shared with regulators, local authority, NHS commissioners and quality assurers, the public, Healthwatch England and any other relevant partners.</a:t>
            </a:r>
          </a:p>
          <a:p>
            <a:pPr marL="285750" indent="-285750">
              <a:buClr>
                <a:schemeClr val="accent1"/>
              </a:buClr>
              <a:buFont typeface="Arial" panose="020B0604020202020204" pitchFamily="34" charset="0"/>
              <a:buChar char="•"/>
            </a:pPr>
            <a:r>
              <a:rPr lang="en-US" sz="1800"/>
              <a:t>Service providers must respond to our report and its recommendations within 20 working days.</a:t>
            </a:r>
          </a:p>
          <a:p>
            <a:pPr marL="285750" indent="-285750">
              <a:buClr>
                <a:schemeClr val="accent1"/>
              </a:buClr>
              <a:buFont typeface="Arial" panose="020B0604020202020204" pitchFamily="34" charset="0"/>
              <a:buChar char="•"/>
            </a:pPr>
            <a:r>
              <a:rPr lang="en-US"/>
              <a:t>Disseminate and publish the report</a:t>
            </a:r>
            <a:endParaRPr lang="en-US" sz="1800"/>
          </a:p>
          <a:p>
            <a:pPr marL="285750" indent="-285750">
              <a:buClr>
                <a:schemeClr val="accent1"/>
              </a:buClr>
              <a:buFont typeface="Arial" panose="020B0604020202020204" pitchFamily="34" charset="0"/>
              <a:buChar char="•"/>
            </a:pPr>
            <a:r>
              <a:rPr lang="en-US" sz="1800"/>
              <a:t>**Follow-up within 12 months to see our impact**  </a:t>
            </a:r>
            <a:endParaRPr lang="en-GB"/>
          </a:p>
        </p:txBody>
      </p:sp>
    </p:spTree>
    <p:extLst>
      <p:ext uri="{BB962C8B-B14F-4D97-AF65-F5344CB8AC3E}">
        <p14:creationId xmlns:p14="http://schemas.microsoft.com/office/powerpoint/2010/main" val="3628417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174D-EA51-7BFA-27EA-47A996C19D20}"/>
              </a:ext>
            </a:extLst>
          </p:cNvPr>
          <p:cNvSpPr>
            <a:spLocks noGrp="1"/>
          </p:cNvSpPr>
          <p:nvPr>
            <p:ph type="title"/>
          </p:nvPr>
        </p:nvSpPr>
        <p:spPr/>
        <p:txBody>
          <a:bodyPr/>
          <a:lstStyle/>
          <a:p>
            <a:r>
              <a:rPr lang="en-GB">
                <a:latin typeface="Century Gothic" panose="020B0502020202020204" pitchFamily="34" charset="0"/>
              </a:rPr>
              <a:t>Did we achieve the aims of the training?</a:t>
            </a:r>
          </a:p>
        </p:txBody>
      </p:sp>
      <p:sp>
        <p:nvSpPr>
          <p:cNvPr id="4" name="Content Placeholder 2">
            <a:extLst>
              <a:ext uri="{FF2B5EF4-FFF2-40B4-BE49-F238E27FC236}">
                <a16:creationId xmlns:a16="http://schemas.microsoft.com/office/drawing/2014/main" id="{FCF56448-4EC4-AA41-9E0A-E2372CC7A771}"/>
              </a:ext>
            </a:extLst>
          </p:cNvPr>
          <p:cNvSpPr txBox="1">
            <a:spLocks/>
          </p:cNvSpPr>
          <p:nvPr/>
        </p:nvSpPr>
        <p:spPr>
          <a:xfrm>
            <a:off x="545036" y="1685937"/>
            <a:ext cx="7886700" cy="3777604"/>
          </a:xfrm>
          <a:prstGeom prst="rect">
            <a:avLst/>
          </a:prstGeom>
        </p:spPr>
        <p:txBody>
          <a:bodyPr vert="horz" lIns="0" tIns="0" rIns="0" bIns="0" rtlCol="0" anchor="t" anchorCtr="0">
            <a:norm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270000" algn="l" defTabSz="914400" rtl="0" eaLnBrk="1" latinLnBrk="0" hangingPunct="1">
              <a:lnSpc>
                <a:spcPts val="2000"/>
              </a:lnSpc>
              <a:spcBef>
                <a:spcPts val="0"/>
              </a:spcBef>
              <a:spcAft>
                <a:spcPts val="1200"/>
              </a:spcAft>
              <a:buClr>
                <a:schemeClr val="accent1"/>
              </a:buClr>
              <a:buSzPct val="100000"/>
              <a:buFont typeface="Arial" pitchFamily="34" charset="0"/>
              <a:buChar char="•"/>
              <a:tabLst>
                <a:tab pos="0" algn="l"/>
              </a:tabLst>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Century Gothic" panose="020B0502020202020204" pitchFamily="34" charset="0"/>
                <a:cs typeface="Poppins" panose="00000500000000000000" pitchFamily="2" charset="0"/>
              </a:rPr>
              <a:t>By the end of this training, you will:</a:t>
            </a:r>
          </a:p>
          <a:p>
            <a:endParaRPr lang="en-GB">
              <a:latin typeface="Century Gothic" panose="020B0502020202020204" pitchFamily="34" charset="0"/>
              <a:cs typeface="Poppins" panose="00000500000000000000" pitchFamily="2" charset="0"/>
            </a:endParaRP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your role as an Authorised Representative (AR) within the visit</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gained ideas about how to prepare for and carry out a visit to a care home</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Have thought through a range of situations that might come up</a:t>
            </a:r>
          </a:p>
          <a:p>
            <a:pPr marL="285750" indent="-285750">
              <a:buFont typeface="Wingdings" panose="05000000000000000000" pitchFamily="2" charset="2"/>
              <a:buChar char="ü"/>
            </a:pPr>
            <a:r>
              <a:rPr lang="en-GB" i="0">
                <a:latin typeface="Century Gothic" panose="020B0502020202020204" pitchFamily="34" charset="0"/>
                <a:cs typeface="Poppins" panose="00000500000000000000" pitchFamily="2" charset="0"/>
              </a:rPr>
              <a:t>Understand what information is required for reporting</a:t>
            </a:r>
          </a:p>
        </p:txBody>
      </p:sp>
    </p:spTree>
    <p:extLst>
      <p:ext uri="{BB962C8B-B14F-4D97-AF65-F5344CB8AC3E}">
        <p14:creationId xmlns:p14="http://schemas.microsoft.com/office/powerpoint/2010/main" val="274266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3A26-73A7-FB1E-897C-986772CEA3F5}"/>
              </a:ext>
            </a:extLst>
          </p:cNvPr>
          <p:cNvSpPr>
            <a:spLocks noGrp="1"/>
          </p:cNvSpPr>
          <p:nvPr>
            <p:ph type="title"/>
          </p:nvPr>
        </p:nvSpPr>
        <p:spPr>
          <a:xfrm>
            <a:off x="543278" y="601664"/>
            <a:ext cx="7886700" cy="808032"/>
          </a:xfrm>
        </p:spPr>
        <p:txBody>
          <a:bodyPr>
            <a:normAutofit/>
          </a:bodyPr>
          <a:lstStyle/>
          <a:p>
            <a:r>
              <a:rPr lang="en-GB" sz="3600">
                <a:latin typeface="Century Gothic" panose="020B0502020202020204" pitchFamily="34" charset="0"/>
              </a:rPr>
              <a:t>Introductions</a:t>
            </a:r>
            <a:endParaRPr lang="en-GB" sz="3200">
              <a:latin typeface="Century Gothic" panose="020B0502020202020204" pitchFamily="34" charset="0"/>
            </a:endParaRPr>
          </a:p>
        </p:txBody>
      </p:sp>
      <p:sp>
        <p:nvSpPr>
          <p:cNvPr id="3" name="Content Placeholder 2">
            <a:extLst>
              <a:ext uri="{FF2B5EF4-FFF2-40B4-BE49-F238E27FC236}">
                <a16:creationId xmlns:a16="http://schemas.microsoft.com/office/drawing/2014/main" id="{C7B05149-8789-FF73-AAA5-98F81296B179}"/>
              </a:ext>
            </a:extLst>
          </p:cNvPr>
          <p:cNvSpPr>
            <a:spLocks noGrp="1"/>
          </p:cNvSpPr>
          <p:nvPr>
            <p:ph idx="1"/>
          </p:nvPr>
        </p:nvSpPr>
        <p:spPr>
          <a:xfrm>
            <a:off x="3294497" y="1351959"/>
            <a:ext cx="5348014" cy="4554539"/>
          </a:xfrm>
        </p:spPr>
        <p:txBody>
          <a:bodyPr>
            <a:normAutofit/>
          </a:bodyPr>
          <a:lstStyle/>
          <a:p>
            <a:pPr marL="342900" indent="-342900">
              <a:spcBef>
                <a:spcPts val="1200"/>
              </a:spcBef>
              <a:spcAft>
                <a:spcPts val="1200"/>
              </a:spcAft>
              <a:buClr>
                <a:schemeClr val="accent3">
                  <a:lumMod val="50000"/>
                </a:schemeClr>
              </a:buClr>
              <a:buFont typeface="Arial" panose="020B0604020202020204" pitchFamily="34" charset="0"/>
              <a:buChar char="•"/>
            </a:pPr>
            <a:r>
              <a:rPr lang="en-GB" sz="2400" i="0">
                <a:solidFill>
                  <a:srgbClr val="004F6B"/>
                </a:solidFill>
                <a:latin typeface="Century Gothic" panose="020B0502020202020204" pitchFamily="34" charset="0"/>
              </a:rPr>
              <a:t>Please introduce yourself</a:t>
            </a:r>
          </a:p>
          <a:p>
            <a:pPr marL="342900" indent="-342900">
              <a:spcBef>
                <a:spcPts val="1200"/>
              </a:spcBef>
              <a:spcAft>
                <a:spcPts val="1200"/>
              </a:spcAft>
              <a:buClr>
                <a:schemeClr val="accent3">
                  <a:lumMod val="50000"/>
                </a:schemeClr>
              </a:buClr>
              <a:buFont typeface="Arial" panose="020B0604020202020204" pitchFamily="34" charset="0"/>
              <a:buChar char="•"/>
            </a:pPr>
            <a:r>
              <a:rPr lang="en-GB" sz="2400" i="0">
                <a:solidFill>
                  <a:srgbClr val="004F6B"/>
                </a:solidFill>
                <a:latin typeface="Century Gothic" panose="020B0502020202020204" pitchFamily="34" charset="0"/>
              </a:rPr>
              <a:t>How many Enter and View visits to residential or nursing care homes have you been on?</a:t>
            </a:r>
            <a:br>
              <a:rPr lang="en-GB" sz="2400" i="0">
                <a:solidFill>
                  <a:srgbClr val="004F6B"/>
                </a:solidFill>
                <a:latin typeface="Century Gothic" panose="020B0502020202020204" pitchFamily="34" charset="0"/>
              </a:rPr>
            </a:b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1) none yet</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2) a few</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3) quite a lot</a:t>
            </a:r>
            <a:br>
              <a:rPr lang="en-GB" sz="2400" i="0">
                <a:solidFill>
                  <a:srgbClr val="004F6B"/>
                </a:solidFill>
                <a:latin typeface="Century Gothic" panose="020B0502020202020204" pitchFamily="34" charset="0"/>
              </a:rPr>
            </a:br>
            <a:r>
              <a:rPr lang="en-GB" sz="2400" i="0">
                <a:solidFill>
                  <a:srgbClr val="004F6B"/>
                </a:solidFill>
                <a:latin typeface="Century Gothic" panose="020B0502020202020204" pitchFamily="34" charset="0"/>
              </a:rPr>
              <a:t>4) lots!</a:t>
            </a:r>
          </a:p>
        </p:txBody>
      </p:sp>
      <p:pic>
        <p:nvPicPr>
          <p:cNvPr id="5" name="Picture 4" descr="A person signing hello using British Sign Language">
            <a:extLst>
              <a:ext uri="{FF2B5EF4-FFF2-40B4-BE49-F238E27FC236}">
                <a16:creationId xmlns:a16="http://schemas.microsoft.com/office/drawing/2014/main" id="{DAFCBA69-7339-A25B-00B5-302CA8FD1FC8}"/>
              </a:ext>
            </a:extLst>
          </p:cNvPr>
          <p:cNvPicPr>
            <a:picLocks noChangeAspect="1"/>
          </p:cNvPicPr>
          <p:nvPr/>
        </p:nvPicPr>
        <p:blipFill rotWithShape="1">
          <a:blip r:embed="rId3">
            <a:extLst>
              <a:ext uri="{28A0092B-C50C-407E-A947-70E740481C1C}">
                <a14:useLocalDpi xmlns:a14="http://schemas.microsoft.com/office/drawing/2010/main" val="0"/>
              </a:ext>
            </a:extLst>
          </a:blip>
          <a:srcRect l="15900" r="19302"/>
          <a:stretch/>
        </p:blipFill>
        <p:spPr>
          <a:xfrm>
            <a:off x="323528" y="1306114"/>
            <a:ext cx="2751219" cy="4245771"/>
          </a:xfrm>
          <a:prstGeom prst="rect">
            <a:avLst/>
          </a:prstGeom>
        </p:spPr>
      </p:pic>
    </p:spTree>
    <p:extLst>
      <p:ext uri="{BB962C8B-B14F-4D97-AF65-F5344CB8AC3E}">
        <p14:creationId xmlns:p14="http://schemas.microsoft.com/office/powerpoint/2010/main" val="2340553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9CC2-1B13-3855-6D2D-547FCCFB4811}"/>
              </a:ext>
            </a:extLst>
          </p:cNvPr>
          <p:cNvSpPr>
            <a:spLocks noGrp="1"/>
          </p:cNvSpPr>
          <p:nvPr>
            <p:ph type="title"/>
          </p:nvPr>
        </p:nvSpPr>
        <p:spPr/>
        <p:txBody>
          <a:bodyPr/>
          <a:lstStyle/>
          <a:p>
            <a:r>
              <a:rPr lang="en-GB"/>
              <a:t>Congratulations!</a:t>
            </a:r>
          </a:p>
        </p:txBody>
      </p:sp>
      <p:sp>
        <p:nvSpPr>
          <p:cNvPr id="3" name="Content Placeholder 2">
            <a:extLst>
              <a:ext uri="{FF2B5EF4-FFF2-40B4-BE49-F238E27FC236}">
                <a16:creationId xmlns:a16="http://schemas.microsoft.com/office/drawing/2014/main" id="{9229FC43-1164-640D-47CA-1F38922CA276}"/>
              </a:ext>
            </a:extLst>
          </p:cNvPr>
          <p:cNvSpPr>
            <a:spLocks noGrp="1"/>
          </p:cNvSpPr>
          <p:nvPr>
            <p:ph idx="1"/>
          </p:nvPr>
        </p:nvSpPr>
        <p:spPr>
          <a:xfrm>
            <a:off x="3751879" y="1700808"/>
            <a:ext cx="4878243" cy="3863237"/>
          </a:xfrm>
        </p:spPr>
        <p:txBody>
          <a:bodyPr/>
          <a:lstStyle/>
          <a:p>
            <a:pPr>
              <a:lnSpc>
                <a:spcPts val="1800"/>
              </a:lnSpc>
            </a:pPr>
            <a:r>
              <a:rPr lang="en-GB" altLang="en-US"/>
              <a:t>You have now completed our Enter &amp; View training for visits to residential and nursing care homes!</a:t>
            </a:r>
          </a:p>
          <a:p>
            <a:pPr>
              <a:lnSpc>
                <a:spcPts val="1800"/>
              </a:lnSpc>
            </a:pPr>
            <a:endParaRPr lang="en-GB" altLang="en-US"/>
          </a:p>
          <a:p>
            <a:pPr>
              <a:lnSpc>
                <a:spcPts val="1800"/>
              </a:lnSpc>
            </a:pPr>
            <a:r>
              <a:rPr lang="en-GB" altLang="en-US"/>
              <a:t>Thank you for offering your skills and time to help improve services for residents in these homes. </a:t>
            </a:r>
            <a:br>
              <a:rPr lang="en-GB" altLang="en-US"/>
            </a:br>
            <a:endParaRPr lang="en-GB" altLang="en-US"/>
          </a:p>
          <a:p>
            <a:pPr>
              <a:lnSpc>
                <a:spcPts val="1800"/>
              </a:lnSpc>
            </a:pPr>
            <a:r>
              <a:rPr lang="en-GB" altLang="en-US"/>
              <a:t>We look forward to working with you. </a:t>
            </a:r>
          </a:p>
          <a:p>
            <a:endParaRPr lang="en-GB"/>
          </a:p>
        </p:txBody>
      </p:sp>
      <p:pic>
        <p:nvPicPr>
          <p:cNvPr id="7" name="Picture 6" descr="A person wearing a scarf and a Healthwatch lanyard&#10;">
            <a:extLst>
              <a:ext uri="{FF2B5EF4-FFF2-40B4-BE49-F238E27FC236}">
                <a16:creationId xmlns:a16="http://schemas.microsoft.com/office/drawing/2014/main" id="{B4F34BEF-CE38-ABB2-2CBD-74A850910EA5}"/>
              </a:ext>
            </a:extLst>
          </p:cNvPr>
          <p:cNvPicPr>
            <a:picLocks noChangeAspect="1"/>
          </p:cNvPicPr>
          <p:nvPr/>
        </p:nvPicPr>
        <p:blipFill>
          <a:blip r:embed="rId3"/>
          <a:stretch>
            <a:fillRect/>
          </a:stretch>
        </p:blipFill>
        <p:spPr>
          <a:xfrm>
            <a:off x="237828" y="1556792"/>
            <a:ext cx="3542083" cy="3535986"/>
          </a:xfrm>
          <a:prstGeom prst="rect">
            <a:avLst/>
          </a:prstGeom>
        </p:spPr>
      </p:pic>
    </p:spTree>
    <p:extLst>
      <p:ext uri="{BB962C8B-B14F-4D97-AF65-F5344CB8AC3E}">
        <p14:creationId xmlns:p14="http://schemas.microsoft.com/office/powerpoint/2010/main" val="129082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3F5A3-FBB4-C98E-5293-8D7D389641FD}"/>
              </a:ext>
            </a:extLst>
          </p:cNvPr>
          <p:cNvSpPr>
            <a:spLocks noGrp="1"/>
          </p:cNvSpPr>
          <p:nvPr>
            <p:ph type="body" sz="quarter" idx="10"/>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5AF7-BC4A-B324-44F4-EB27E6A76C0A}"/>
              </a:ext>
            </a:extLst>
          </p:cNvPr>
          <p:cNvSpPr>
            <a:spLocks noGrp="1"/>
          </p:cNvSpPr>
          <p:nvPr>
            <p:ph type="title"/>
          </p:nvPr>
        </p:nvSpPr>
        <p:spPr>
          <a:xfrm>
            <a:off x="457200" y="335422"/>
            <a:ext cx="8208000" cy="468000"/>
          </a:xfrm>
        </p:spPr>
        <p:txBody>
          <a:bodyPr/>
          <a:lstStyle/>
          <a:p>
            <a:r>
              <a:rPr lang="en-GB">
                <a:latin typeface="Century Gothic" panose="020B0502020202020204" pitchFamily="34" charset="0"/>
              </a:rPr>
              <a:t>Types of care home</a:t>
            </a:r>
          </a:p>
        </p:txBody>
      </p:sp>
      <p:sp>
        <p:nvSpPr>
          <p:cNvPr id="3" name="Content Placeholder 2">
            <a:extLst>
              <a:ext uri="{FF2B5EF4-FFF2-40B4-BE49-F238E27FC236}">
                <a16:creationId xmlns:a16="http://schemas.microsoft.com/office/drawing/2014/main" id="{5B1C026D-E19B-C0DA-4FBE-8D6EF9CEC239}"/>
              </a:ext>
            </a:extLst>
          </p:cNvPr>
          <p:cNvSpPr>
            <a:spLocks noGrp="1"/>
          </p:cNvSpPr>
          <p:nvPr>
            <p:ph idx="1"/>
          </p:nvPr>
        </p:nvSpPr>
        <p:spPr>
          <a:xfrm>
            <a:off x="617850" y="803422"/>
            <a:ext cx="7886700" cy="5330678"/>
          </a:xfrm>
        </p:spPr>
        <p:txBody>
          <a:bodyPr/>
          <a:lstStyle/>
          <a:p>
            <a:pPr marL="285750" indent="-285750">
              <a:buFont typeface="Arial" panose="020B0604020202020204" pitchFamily="34" charset="0"/>
              <a:buChar char="•"/>
            </a:pPr>
            <a:r>
              <a:rPr lang="en-GB" b="1">
                <a:latin typeface="Century Gothic" panose="020B0502020202020204" pitchFamily="34" charset="0"/>
              </a:rPr>
              <a:t>Care homes </a:t>
            </a:r>
            <a:r>
              <a:rPr lang="en-GB">
                <a:latin typeface="Century Gothic" panose="020B0502020202020204" pitchFamily="34" charset="0"/>
              </a:rPr>
              <a:t>provide accommodation for residents who might need help with personal care such as washing, dressing, taking medication and going to the toilet. They might also organise activities and day trips for residents.  </a:t>
            </a:r>
          </a:p>
          <a:p>
            <a:pPr marL="285750" indent="-285750">
              <a:buFont typeface="Arial" panose="020B0604020202020204" pitchFamily="34" charset="0"/>
              <a:buChar char="•"/>
            </a:pPr>
            <a:r>
              <a:rPr lang="en-GB" b="1">
                <a:latin typeface="Century Gothic" panose="020B0502020202020204" pitchFamily="34" charset="0"/>
              </a:rPr>
              <a:t>Care homes with nursing </a:t>
            </a:r>
            <a:r>
              <a:rPr lang="en-GB">
                <a:latin typeface="Century Gothic" panose="020B0502020202020204" pitchFamily="34" charset="0"/>
              </a:rPr>
              <a:t>(also called nursing homes) offer 24-hour assistance from nurses as well as personal care, these homes often offer palliative/End of Life Care.</a:t>
            </a:r>
          </a:p>
          <a:p>
            <a:pPr marL="285750" indent="-285750">
              <a:buFont typeface="Arial" panose="020B0604020202020204" pitchFamily="34" charset="0"/>
              <a:buChar char="•"/>
            </a:pPr>
            <a:r>
              <a:rPr lang="en-GB" b="1">
                <a:latin typeface="Century Gothic" panose="020B0502020202020204" pitchFamily="34" charset="0"/>
              </a:rPr>
              <a:t>Care homes with dementia care </a:t>
            </a:r>
            <a:r>
              <a:rPr lang="en-GB">
                <a:latin typeface="Century Gothic" panose="020B0502020202020204" pitchFamily="34" charset="0"/>
              </a:rPr>
              <a:t>are designed specifically to help people with dementia feel comfortable and safe. They often have a qualified nurse with dementia training. </a:t>
            </a:r>
          </a:p>
          <a:p>
            <a:pPr marL="285750" indent="-285750">
              <a:buFont typeface="Arial" panose="020B0604020202020204" pitchFamily="34" charset="0"/>
              <a:buChar char="•"/>
            </a:pPr>
            <a:r>
              <a:rPr lang="en-GB" b="1">
                <a:latin typeface="Century Gothic" panose="020B0502020202020204" pitchFamily="34" charset="0"/>
              </a:rPr>
              <a:t>Dual-registered care homes </a:t>
            </a:r>
            <a:r>
              <a:rPr lang="en-GB">
                <a:latin typeface="Century Gothic" panose="020B0502020202020204" pitchFamily="34" charset="0"/>
              </a:rPr>
              <a:t>accept residents who need both personal care and nursing care. So, if someone moves in only needing help with personal care but they later need nursing care, they wouldn’t have to move to a different home. </a:t>
            </a:r>
          </a:p>
          <a:p>
            <a:pPr marL="285750" indent="-285750">
              <a:buFont typeface="Arial" panose="020B0604020202020204" pitchFamily="34" charset="0"/>
              <a:buChar char="•"/>
            </a:pPr>
            <a:r>
              <a:rPr kumimoji="0" lang="en-US" b="1" i="0" u="none" strike="noStrike" kern="1200" cap="none" spc="0" normalizeH="0" baseline="0" noProof="0">
                <a:ln>
                  <a:noFill/>
                </a:ln>
                <a:effectLst/>
                <a:uLnTx/>
                <a:uFillTx/>
                <a:latin typeface="Century Gothic" panose="020B0502020202020204" pitchFamily="34" charset="0"/>
              </a:rPr>
              <a:t>Specialist homes </a:t>
            </a:r>
            <a:r>
              <a:rPr kumimoji="0" lang="en-US" b="0" i="0" u="none" strike="noStrike" kern="1200" cap="none" spc="0" normalizeH="0" baseline="0" noProof="0">
                <a:ln>
                  <a:noFill/>
                </a:ln>
                <a:effectLst/>
                <a:uLnTx/>
                <a:uFillTx/>
                <a:latin typeface="Century Gothic" panose="020B0502020202020204" pitchFamily="34" charset="0"/>
              </a:rPr>
              <a:t>for drug/alcohol rehabilitation, </a:t>
            </a:r>
            <a:r>
              <a:rPr kumimoji="0" lang="en-US" sz="1800" b="0" i="0" u="none" strike="noStrike" kern="1200" cap="none" spc="0" normalizeH="0" baseline="0" noProof="0">
                <a:ln>
                  <a:noFill/>
                </a:ln>
                <a:effectLst/>
                <a:uLnTx/>
                <a:uFillTx/>
                <a:latin typeface="Century Gothic" panose="020B0502020202020204" pitchFamily="34" charset="0"/>
              </a:rPr>
              <a:t>Neurological Care, or learning disability homes. T</a:t>
            </a:r>
            <a:r>
              <a:rPr kumimoji="0" lang="en-US" b="0" i="0" u="none" strike="noStrike" kern="1200" cap="none" spc="0" normalizeH="0" baseline="0" noProof="0">
                <a:ln>
                  <a:noFill/>
                </a:ln>
                <a:effectLst/>
                <a:uLnTx/>
                <a:uFillTx/>
                <a:latin typeface="Century Gothic" panose="020B0502020202020204" pitchFamily="34" charset="0"/>
              </a:rPr>
              <a:t>hese could be long or short-term stay. </a:t>
            </a:r>
            <a:endParaRPr lang="en-GB">
              <a:latin typeface="Century Gothic" panose="020B0502020202020204" pitchFamily="34" charset="0"/>
            </a:endParaRPr>
          </a:p>
        </p:txBody>
      </p:sp>
    </p:spTree>
    <p:extLst>
      <p:ext uri="{BB962C8B-B14F-4D97-AF65-F5344CB8AC3E}">
        <p14:creationId xmlns:p14="http://schemas.microsoft.com/office/powerpoint/2010/main" val="49788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4D07-AB3A-459F-2F8C-E2CB78CCC21E}"/>
              </a:ext>
            </a:extLst>
          </p:cNvPr>
          <p:cNvSpPr>
            <a:spLocks noGrp="1"/>
          </p:cNvSpPr>
          <p:nvPr>
            <p:ph type="title"/>
          </p:nvPr>
        </p:nvSpPr>
        <p:spPr/>
        <p:txBody>
          <a:bodyPr/>
          <a:lstStyle/>
          <a:p>
            <a:r>
              <a:rPr lang="en-GB"/>
              <a:t>What’s the purpose?</a:t>
            </a:r>
          </a:p>
        </p:txBody>
      </p:sp>
      <p:sp>
        <p:nvSpPr>
          <p:cNvPr id="3" name="Content Placeholder 2">
            <a:extLst>
              <a:ext uri="{FF2B5EF4-FFF2-40B4-BE49-F238E27FC236}">
                <a16:creationId xmlns:a16="http://schemas.microsoft.com/office/drawing/2014/main" id="{9938C233-620C-4F8F-4B0F-1F31AE85CEE9}"/>
              </a:ext>
            </a:extLst>
          </p:cNvPr>
          <p:cNvSpPr>
            <a:spLocks noGrp="1"/>
          </p:cNvSpPr>
          <p:nvPr>
            <p:ph idx="1"/>
          </p:nvPr>
        </p:nvSpPr>
        <p:spPr>
          <a:xfrm>
            <a:off x="468000" y="1153876"/>
            <a:ext cx="8208000" cy="4597444"/>
          </a:xfrm>
        </p:spPr>
        <p:txBody>
          <a:bodyPr/>
          <a:lstStyle/>
          <a:p>
            <a:r>
              <a:rPr lang="en-GB" sz="2400" b="1">
                <a:solidFill>
                  <a:srgbClr val="004C6A"/>
                </a:solidFill>
              </a:rPr>
              <a:t>Each Enter and View visit must have a stated purpose. For example:</a:t>
            </a:r>
          </a:p>
          <a:p>
            <a:pPr marL="285750" indent="-285750">
              <a:buFont typeface="Arial" panose="020B0604020202020204" pitchFamily="34" charset="0"/>
              <a:buChar char="•"/>
            </a:pPr>
            <a:r>
              <a:rPr lang="en-GB" sz="1800">
                <a:solidFill>
                  <a:srgbClr val="004C6A"/>
                </a:solidFill>
                <a:cs typeface="Poppins" panose="00000500000000000000" pitchFamily="2" charset="0"/>
              </a:rPr>
              <a:t>The purpose of this visit is to explore residents, their family and friends,  experience of communication with their care providers. </a:t>
            </a:r>
            <a:br>
              <a:rPr lang="en-GB" sz="1800">
                <a:solidFill>
                  <a:srgbClr val="004C6A"/>
                </a:solidFill>
                <a:cs typeface="Poppins" panose="00000500000000000000" pitchFamily="2" charset="0"/>
              </a:rPr>
            </a:br>
            <a:br>
              <a:rPr lang="en-GB" sz="1800">
                <a:solidFill>
                  <a:srgbClr val="004C6A"/>
                </a:solidFill>
                <a:cs typeface="Poppins" panose="00000500000000000000" pitchFamily="2" charset="0"/>
              </a:rPr>
            </a:br>
            <a:r>
              <a:rPr lang="en-GB" sz="1800">
                <a:solidFill>
                  <a:srgbClr val="004C6A"/>
                </a:solidFill>
                <a:cs typeface="Poppins" panose="00000500000000000000" pitchFamily="2" charset="0"/>
              </a:rPr>
              <a:t>Or</a:t>
            </a:r>
          </a:p>
          <a:p>
            <a:pPr marL="285750" indent="-285750">
              <a:buFont typeface="Arial" panose="020B0604020202020204" pitchFamily="34" charset="0"/>
              <a:buChar char="•"/>
            </a:pPr>
            <a:r>
              <a:rPr lang="en-GB" sz="1800">
                <a:solidFill>
                  <a:srgbClr val="004C6A"/>
                </a:solidFill>
                <a:cs typeface="Poppins" panose="00000500000000000000" pitchFamily="2" charset="0"/>
              </a:rPr>
              <a:t>The purpose of this Enter and View programme is to engage with residents, their relatives, or carers, to explore their overall experience of living in this care </a:t>
            </a:r>
            <a:r>
              <a:rPr lang="en-GB">
                <a:solidFill>
                  <a:srgbClr val="004C6A"/>
                </a:solidFill>
                <a:cs typeface="Poppins" panose="00000500000000000000" pitchFamily="2" charset="0"/>
              </a:rPr>
              <a:t>h</a:t>
            </a:r>
            <a:r>
              <a:rPr lang="en-GB" sz="1800">
                <a:solidFill>
                  <a:srgbClr val="004C6A"/>
                </a:solidFill>
                <a:cs typeface="Poppins" panose="00000500000000000000" pitchFamily="2" charset="0"/>
              </a:rPr>
              <a:t>ome and their experiences in relation to social isolation and physical activity</a:t>
            </a:r>
            <a:r>
              <a:rPr lang="en-GB">
                <a:solidFill>
                  <a:srgbClr val="004C6A"/>
                </a:solidFill>
              </a:rPr>
              <a:t>.</a:t>
            </a:r>
          </a:p>
          <a:p>
            <a:pPr marL="285750" indent="-285750">
              <a:buFont typeface="Arial" panose="020B0604020202020204" pitchFamily="34" charset="0"/>
              <a:buChar char="•"/>
            </a:pPr>
            <a:endParaRPr lang="en-GB">
              <a:solidFill>
                <a:srgbClr val="004C6A"/>
              </a:solidFill>
            </a:endParaRPr>
          </a:p>
          <a:p>
            <a:r>
              <a:rPr lang="en-GB" sz="2400" b="1"/>
              <a:t>Why is it important to have a stated purpose? What does this achieve?</a:t>
            </a:r>
          </a:p>
        </p:txBody>
      </p:sp>
    </p:spTree>
    <p:extLst>
      <p:ext uri="{BB962C8B-B14F-4D97-AF65-F5344CB8AC3E}">
        <p14:creationId xmlns:p14="http://schemas.microsoft.com/office/powerpoint/2010/main" val="114834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7CCC-7FF6-37C7-E8C7-6621054B6C9F}"/>
              </a:ext>
            </a:extLst>
          </p:cNvPr>
          <p:cNvSpPr>
            <a:spLocks noGrp="1"/>
          </p:cNvSpPr>
          <p:nvPr>
            <p:ph type="title"/>
          </p:nvPr>
        </p:nvSpPr>
        <p:spPr/>
        <p:txBody>
          <a:bodyPr/>
          <a:lstStyle/>
          <a:p>
            <a:r>
              <a:rPr lang="en-GB"/>
              <a:t>What’s the purpose?</a:t>
            </a:r>
          </a:p>
        </p:txBody>
      </p:sp>
      <p:sp>
        <p:nvSpPr>
          <p:cNvPr id="7" name="Content Placeholder 4">
            <a:extLst>
              <a:ext uri="{FF2B5EF4-FFF2-40B4-BE49-F238E27FC236}">
                <a16:creationId xmlns:a16="http://schemas.microsoft.com/office/drawing/2014/main" id="{350B89B9-44FA-95D8-15E2-DE0288572037}"/>
              </a:ext>
            </a:extLst>
          </p:cNvPr>
          <p:cNvSpPr>
            <a:spLocks noGrp="1"/>
          </p:cNvSpPr>
          <p:nvPr>
            <p:ph idx="1"/>
          </p:nvPr>
        </p:nvSpPr>
        <p:spPr>
          <a:xfrm>
            <a:off x="457200" y="1268760"/>
            <a:ext cx="8207375" cy="4679057"/>
          </a:xfrm>
        </p:spPr>
        <p:txBody>
          <a:bodyPr>
            <a:normAutofit/>
          </a:bodyPr>
          <a:lstStyle/>
          <a:p>
            <a:pPr marL="555750" lvl="1" indent="-285750"/>
            <a:r>
              <a:rPr lang="en-GB">
                <a:solidFill>
                  <a:srgbClr val="004C6A"/>
                </a:solidFill>
              </a:rPr>
              <a:t>A clear purpose for a visit leads to clear decisions about who should visit, when, and how the visit will be conducted.</a:t>
            </a:r>
          </a:p>
          <a:p>
            <a:pPr marL="555750" lvl="1" indent="-285750"/>
            <a:r>
              <a:rPr lang="en-GB">
                <a:solidFill>
                  <a:srgbClr val="004C6A"/>
                </a:solidFill>
              </a:rPr>
              <a:t>Providers may be more accepting of a visit if they understand why it’s being done.</a:t>
            </a:r>
          </a:p>
          <a:p>
            <a:pPr marL="555750" lvl="1" indent="-285750"/>
            <a:r>
              <a:rPr lang="en-GB">
                <a:solidFill>
                  <a:srgbClr val="004C6A"/>
                </a:solidFill>
              </a:rPr>
              <a:t>Residents and family members or friends may be happier to speak to you if they know why you are asking them questions, and what is going to happen with the information they give you.</a:t>
            </a:r>
          </a:p>
          <a:p>
            <a:pPr marL="555750" lvl="1" indent="-285750"/>
            <a:r>
              <a:rPr lang="en-GB">
                <a:solidFill>
                  <a:srgbClr val="004C6A"/>
                </a:solidFill>
              </a:rPr>
              <a:t>A clear purpose helps you collect information that will be useful.</a:t>
            </a:r>
          </a:p>
          <a:p>
            <a:pPr marL="555750" lvl="1" indent="-285750"/>
            <a:r>
              <a:rPr lang="en-GB">
                <a:solidFill>
                  <a:srgbClr val="004C6A"/>
                </a:solidFill>
              </a:rPr>
              <a:t>A stated purpose needs to be able to stand up to scrutiny and show there was a clear reason for carrying out an Enter and View visit.</a:t>
            </a:r>
          </a:p>
          <a:p>
            <a:pPr>
              <a:spcAft>
                <a:spcPts val="0"/>
              </a:spcAft>
              <a:buClr>
                <a:schemeClr val="bg2">
                  <a:lumMod val="75000"/>
                </a:schemeClr>
              </a:buClr>
              <a:defRPr/>
            </a:pPr>
            <a:endParaRPr lang="en-GB">
              <a:solidFill>
                <a:srgbClr val="004C6A"/>
              </a:solidFill>
            </a:endParaRPr>
          </a:p>
        </p:txBody>
      </p:sp>
    </p:spTree>
    <p:extLst>
      <p:ext uri="{BB962C8B-B14F-4D97-AF65-F5344CB8AC3E}">
        <p14:creationId xmlns:p14="http://schemas.microsoft.com/office/powerpoint/2010/main" val="235187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A1E8-8F00-8363-A474-60A6B7BFD074}"/>
              </a:ext>
            </a:extLst>
          </p:cNvPr>
          <p:cNvSpPr>
            <a:spLocks noGrp="1"/>
          </p:cNvSpPr>
          <p:nvPr>
            <p:ph type="title"/>
          </p:nvPr>
        </p:nvSpPr>
        <p:spPr>
          <a:xfrm>
            <a:off x="465971" y="264709"/>
            <a:ext cx="8208000" cy="468000"/>
          </a:xfrm>
        </p:spPr>
        <p:txBody>
          <a:bodyPr/>
          <a:lstStyle/>
          <a:p>
            <a:r>
              <a:rPr lang="en-GB"/>
              <a:t>What happens during the visit?</a:t>
            </a:r>
          </a:p>
        </p:txBody>
      </p:sp>
      <p:sp>
        <p:nvSpPr>
          <p:cNvPr id="3" name="Content Placeholder 2">
            <a:extLst>
              <a:ext uri="{FF2B5EF4-FFF2-40B4-BE49-F238E27FC236}">
                <a16:creationId xmlns:a16="http://schemas.microsoft.com/office/drawing/2014/main" id="{D6C0FEB1-9843-E227-8653-00A601921EE3}"/>
              </a:ext>
            </a:extLst>
          </p:cNvPr>
          <p:cNvSpPr>
            <a:spLocks noGrp="1"/>
          </p:cNvSpPr>
          <p:nvPr>
            <p:ph idx="1"/>
          </p:nvPr>
        </p:nvSpPr>
        <p:spPr>
          <a:xfrm>
            <a:off x="534065" y="917707"/>
            <a:ext cx="8139906" cy="4316822"/>
          </a:xfrm>
        </p:spPr>
        <p:txBody>
          <a:bodyPr/>
          <a:lstStyle/>
          <a:p>
            <a:r>
              <a:rPr lang="en-US" b="1"/>
              <a:t>You will need to bring:</a:t>
            </a:r>
          </a:p>
          <a:p>
            <a:pPr marL="285750" indent="-285750">
              <a:buClr>
                <a:schemeClr val="accent1"/>
              </a:buClr>
              <a:buFont typeface="Arial" panose="020B0604020202020204" pitchFamily="34" charset="0"/>
              <a:buChar char="•"/>
            </a:pPr>
            <a:r>
              <a:rPr lang="en-US"/>
              <a:t>Conversation prompts/ Questionnaires and clipboard; Pen/pencil</a:t>
            </a:r>
          </a:p>
          <a:p>
            <a:pPr marL="285750" indent="-285750">
              <a:buClr>
                <a:schemeClr val="accent1"/>
              </a:buClr>
              <a:buFont typeface="Arial" panose="020B0604020202020204" pitchFamily="34" charset="0"/>
              <a:buChar char="•"/>
            </a:pPr>
            <a:r>
              <a:rPr lang="en-US"/>
              <a:t>ID badge</a:t>
            </a:r>
          </a:p>
          <a:p>
            <a:pPr marL="285750" indent="-285750">
              <a:buClr>
                <a:schemeClr val="accent1"/>
              </a:buClr>
              <a:buFont typeface="Arial" panose="020B0604020202020204" pitchFamily="34" charset="0"/>
              <a:buChar char="•"/>
            </a:pPr>
            <a:r>
              <a:rPr lang="en-US"/>
              <a:t>Arrival letter. </a:t>
            </a:r>
          </a:p>
          <a:p>
            <a:endParaRPr lang="en-US"/>
          </a:p>
          <a:p>
            <a:r>
              <a:rPr lang="en-US"/>
              <a:t>If you are not well on the day of the visit, please let your Visit Lead know. Even if you feel well enough, you might be visiting people with weakened immune systems.</a:t>
            </a:r>
          </a:p>
          <a:p>
            <a:endParaRPr lang="en-US"/>
          </a:p>
          <a:p>
            <a:r>
              <a:rPr lang="en-US"/>
              <a:t>Some services may have a dress code such as no ties or excessive jewellery.</a:t>
            </a:r>
          </a:p>
          <a:p>
            <a:pPr marL="285750" indent="-285750">
              <a:buClr>
                <a:schemeClr val="accent1"/>
              </a:buClr>
              <a:buFont typeface="Arial" panose="020B0604020202020204" pitchFamily="34" charset="0"/>
              <a:buChar char="•"/>
            </a:pPr>
            <a:endParaRPr lang="en-US"/>
          </a:p>
          <a:p>
            <a:pPr marL="285750" indent="-285750">
              <a:buClr>
                <a:schemeClr val="accent1"/>
              </a:buClr>
              <a:buFont typeface="Arial" panose="020B0604020202020204" pitchFamily="34" charset="0"/>
              <a:buChar char="•"/>
            </a:pPr>
            <a:endParaRPr lang="en-GB"/>
          </a:p>
          <a:p>
            <a:endParaRPr lang="en-US"/>
          </a:p>
          <a:p>
            <a:endParaRPr lang="en-US"/>
          </a:p>
          <a:p>
            <a:endParaRPr lang="en-GB"/>
          </a:p>
        </p:txBody>
      </p:sp>
    </p:spTree>
    <p:extLst>
      <p:ext uri="{BB962C8B-B14F-4D97-AF65-F5344CB8AC3E}">
        <p14:creationId xmlns:p14="http://schemas.microsoft.com/office/powerpoint/2010/main" val="1742610496"/>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963941ee70edd4bf9e5e3609cf630ec">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d4fba8729ed5bc2118ea5ba9b82df3f"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ea0902-9823-4d82-a2bf-fd4c8fe457bd}"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162527-c308-4a98-98b8-9e726c57dd8b" xsi:nil="true"/>
    <lcf76f155ced4ddcb4097134ff3c332f xmlns="c497441b-d3fe-4788-8629-aff52d38f5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DCE3EC-FB61-4462-9369-BF6D88D7E5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3.xml><?xml version="1.0" encoding="utf-8"?>
<ds:datastoreItem xmlns:ds="http://schemas.openxmlformats.org/officeDocument/2006/customXml" ds:itemID="{02EAFE27-9A96-443C-8B92-7548B28108F4}">
  <ds:schemaRefs>
    <ds:schemaRef ds:uri="29884129-d294-422e-8b81-0d450582aa90"/>
    <ds:schemaRef ds:uri="4345818c-49f4-4417-8e5b-6dbf6b4a20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d162527-c308-4a98-98b8-9e726c57dd8b"/>
    <ds:schemaRef ds:uri="c497441b-d3fe-4788-8629-aff52d38f515"/>
  </ds:schemaRefs>
</ds:datastoreItem>
</file>

<file path=docProps/app.xml><?xml version="1.0" encoding="utf-8"?>
<Properties xmlns="http://schemas.openxmlformats.org/officeDocument/2006/extended-properties" xmlns:vt="http://schemas.openxmlformats.org/officeDocument/2006/docPropsVTypes">
  <Template/>
  <TotalTime>0</TotalTime>
  <Words>15748</Words>
  <Application>Microsoft Office PowerPoint</Application>
  <PresentationFormat>On-screen Show (4:3)</PresentationFormat>
  <Paragraphs>911</Paragraphs>
  <Slides>51</Slides>
  <Notes>51</Notes>
  <HiddenSlides>0</HiddenSlides>
  <MMClips>1</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Healthwatch Theme 2021</vt:lpstr>
      <vt:lpstr>PowerPoint Presentation</vt:lpstr>
      <vt:lpstr>Housekeeping       Ground Rules</vt:lpstr>
      <vt:lpstr>Information about this session</vt:lpstr>
      <vt:lpstr>Part 1</vt:lpstr>
      <vt:lpstr>Introductions</vt:lpstr>
      <vt:lpstr>Types of care home</vt:lpstr>
      <vt:lpstr>What’s the purpose?</vt:lpstr>
      <vt:lpstr>What’s the purpose?</vt:lpstr>
      <vt:lpstr>What happens during the visit?</vt:lpstr>
      <vt:lpstr>What happens during the visit?</vt:lpstr>
      <vt:lpstr>What is your role?</vt:lpstr>
      <vt:lpstr>What is your role?</vt:lpstr>
      <vt:lpstr>PowerPoint Presentation</vt:lpstr>
      <vt:lpstr>PowerPoint Presentation</vt:lpstr>
      <vt:lpstr>DoLs: Deprivation of Liberty Safeguards</vt:lpstr>
      <vt:lpstr>Deprivation of Liberty (DoLs)</vt:lpstr>
      <vt:lpstr>What do we do about this?</vt:lpstr>
      <vt:lpstr>Safeguarding</vt:lpstr>
      <vt:lpstr>Types of organisational or institutional abuse</vt:lpstr>
      <vt:lpstr>What do we do about this?</vt:lpstr>
      <vt:lpstr>Dementia </vt:lpstr>
      <vt:lpstr>Dementia</vt:lpstr>
      <vt:lpstr>Dementia</vt:lpstr>
      <vt:lpstr>PowerPoint Presentation</vt:lpstr>
      <vt:lpstr>Part 2</vt:lpstr>
      <vt:lpstr>Inclusion, Equality, Allyship</vt:lpstr>
      <vt:lpstr>How could difference affect residents?</vt:lpstr>
      <vt:lpstr>How could difference affect residents?</vt:lpstr>
      <vt:lpstr>Is inequality equal?</vt:lpstr>
      <vt:lpstr>Are ‘microaggressions’ really that tiny?</vt:lpstr>
      <vt:lpstr>What’s the risk if we’re not aware of bias and microaggressions? </vt:lpstr>
      <vt:lpstr>What can I do?</vt:lpstr>
      <vt:lpstr>The visit</vt:lpstr>
      <vt:lpstr>Prior to visit</vt:lpstr>
      <vt:lpstr>You’re in the door!  Now what?</vt:lpstr>
      <vt:lpstr>Where to talk?</vt:lpstr>
      <vt:lpstr>Bedrooms</vt:lpstr>
      <vt:lpstr>Conversations and Questions</vt:lpstr>
      <vt:lpstr>Practical tips and tricks</vt:lpstr>
      <vt:lpstr>PowerPoint Presentation</vt:lpstr>
      <vt:lpstr>Scenario section of Part 2</vt:lpstr>
      <vt:lpstr>Scenario discussion 1</vt:lpstr>
      <vt:lpstr>Scenario discussion 2</vt:lpstr>
      <vt:lpstr>Scenario discussion 3</vt:lpstr>
      <vt:lpstr>Scenario discussion 4</vt:lpstr>
      <vt:lpstr>Scenario discussion 5</vt:lpstr>
      <vt:lpstr>After the visit section of Part 2</vt:lpstr>
      <vt:lpstr>What happens after the visit?</vt:lpstr>
      <vt:lpstr>Did we achieve the aims of the training?</vt:lpstr>
      <vt:lpstr>Congratulations!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Jon Turner</cp:lastModifiedBy>
  <cp:revision>29</cp:revision>
  <cp:lastPrinted>2024-09-30T11:59:06Z</cp:lastPrinted>
  <dcterms:created xsi:type="dcterms:W3CDTF">2021-12-15T13:29:26Z</dcterms:created>
  <dcterms:modified xsi:type="dcterms:W3CDTF">2025-06-12T15:09:05Z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0x010100480EA4E9A0D10A4B86B174D08978D5EB</vt:lpwstr>
  </property>
  <property fmtid="{D5CDD505-2E9C-101B-9397-08002B2CF9AE}" pid="8" name="MediaServiceImageTags">
    <vt:lpwstr/>
  </property>
</Properties>
</file>